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0" r:id="rId1"/>
    <p:sldMasterId id="2147483769" r:id="rId2"/>
    <p:sldMasterId id="2147483786" r:id="rId3"/>
  </p:sldMasterIdLst>
  <p:notesMasterIdLst>
    <p:notesMasterId r:id="rId10"/>
  </p:notesMasterIdLst>
  <p:handoutMasterIdLst>
    <p:handoutMasterId r:id="rId11"/>
  </p:handoutMasterIdLst>
  <p:sldIdLst>
    <p:sldId id="700" r:id="rId4"/>
    <p:sldId id="676" r:id="rId5"/>
    <p:sldId id="701" r:id="rId6"/>
    <p:sldId id="702" r:id="rId7"/>
    <p:sldId id="703" r:id="rId8"/>
    <p:sldId id="704" r:id="rId9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33CC33"/>
    <a:srgbClr val="0066FF"/>
    <a:srgbClr val="33CCCC"/>
    <a:srgbClr val="00FFFF"/>
    <a:srgbClr val="CCCCFF"/>
    <a:srgbClr val="6699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88662" autoAdjust="0"/>
  </p:normalViewPr>
  <p:slideViewPr>
    <p:cSldViewPr>
      <p:cViewPr varScale="1">
        <p:scale>
          <a:sx n="101" d="100"/>
          <a:sy n="101" d="100"/>
        </p:scale>
        <p:origin x="193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Membership Statistics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C7A-45CB-94E4-EDD636C8B575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8C7A-45CB-94E4-EDD636C8B57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8C7A-45CB-94E4-EDD636C8B57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8C7A-45CB-94E4-EDD636C8B57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8C7A-45CB-94E4-EDD636C8B57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8C7A-45CB-94E4-EDD636C8B575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8C7A-45CB-94E4-EDD636C8B575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8C7A-45CB-94E4-EDD636C8B575}"/>
              </c:ext>
            </c:extLst>
          </c:dPt>
          <c:dPt>
            <c:idx val="8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8-8C7A-45CB-94E4-EDD636C8B575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8C7A-45CB-94E4-EDD636C8B575}"/>
              </c:ext>
            </c:extLst>
          </c:dPt>
          <c:dLbls>
            <c:spPr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188"/>
                </a:pPr>
                <a:endParaRPr lang="en-US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  <c:pt idx="9">
                  <c:v>R10</c:v>
                </c:pt>
              </c:strCache>
            </c:str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24638</c:v>
                </c:pt>
                <c:pt idx="1">
                  <c:v>21355</c:v>
                </c:pt>
                <c:pt idx="2">
                  <c:v>24907</c:v>
                </c:pt>
                <c:pt idx="3">
                  <c:v>16987</c:v>
                </c:pt>
                <c:pt idx="4">
                  <c:v>22701</c:v>
                </c:pt>
                <c:pt idx="5">
                  <c:v>42616</c:v>
                </c:pt>
                <c:pt idx="6">
                  <c:v>14500</c:v>
                </c:pt>
                <c:pt idx="7">
                  <c:v>84337</c:v>
                </c:pt>
                <c:pt idx="8">
                  <c:v>21447</c:v>
                </c:pt>
                <c:pt idx="9">
                  <c:v>187221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C7A-45CB-94E4-EDD636C8B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6">
          <a:noFill/>
        </a:ln>
      </c:spPr>
    </c:plotArea>
    <c:legend>
      <c:legendPos val="r"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784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556821514789156E-2"/>
          <c:y val="1.6530991305701358E-2"/>
          <c:w val="0.91009988901220851"/>
          <c:h val="0.887438825448613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IEEE</c:v>
                </c:pt>
              </c:strCache>
            </c:strRef>
          </c:tx>
          <c:spPr>
            <a:solidFill>
              <a:srgbClr val="C0C0C0"/>
            </a:solidFill>
            <a:ln w="11030">
              <a:solidFill>
                <a:srgbClr val="808080"/>
              </a:solidFill>
              <a:prstDash val="solid"/>
            </a:ln>
          </c:spPr>
          <c:invertIfNegative val="0"/>
          <c:cat>
            <c:numRef>
              <c:f>Sheet1!$B$1:$BJ$1</c:f>
              <c:numCache>
                <c:formatCode>General</c:formatCode>
                <c:ptCount val="61"/>
                <c:pt idx="0">
                  <c:v>1963</c:v>
                </c:pt>
                <c:pt idx="1">
                  <c:v>1964</c:v>
                </c:pt>
                <c:pt idx="2">
                  <c:v>1965</c:v>
                </c:pt>
                <c:pt idx="3">
                  <c:v>1966</c:v>
                </c:pt>
                <c:pt idx="4">
                  <c:v>1967</c:v>
                </c:pt>
                <c:pt idx="5">
                  <c:v>1968</c:v>
                </c:pt>
                <c:pt idx="6">
                  <c:v>1969</c:v>
                </c:pt>
                <c:pt idx="7">
                  <c:v>1970</c:v>
                </c:pt>
                <c:pt idx="8">
                  <c:v>1971</c:v>
                </c:pt>
                <c:pt idx="9">
                  <c:v>1972</c:v>
                </c:pt>
                <c:pt idx="10">
                  <c:v>1973</c:v>
                </c:pt>
                <c:pt idx="11">
                  <c:v>1974</c:v>
                </c:pt>
                <c:pt idx="12">
                  <c:v>1975</c:v>
                </c:pt>
                <c:pt idx="13">
                  <c:v>1976</c:v>
                </c:pt>
                <c:pt idx="14">
                  <c:v>1977</c:v>
                </c:pt>
                <c:pt idx="15">
                  <c:v>1978</c:v>
                </c:pt>
                <c:pt idx="16">
                  <c:v>1979</c:v>
                </c:pt>
                <c:pt idx="17">
                  <c:v>1980</c:v>
                </c:pt>
                <c:pt idx="18">
                  <c:v>1981</c:v>
                </c:pt>
                <c:pt idx="19">
                  <c:v>1982</c:v>
                </c:pt>
                <c:pt idx="20">
                  <c:v>1983</c:v>
                </c:pt>
                <c:pt idx="21">
                  <c:v>1984</c:v>
                </c:pt>
                <c:pt idx="22">
                  <c:v>1985</c:v>
                </c:pt>
                <c:pt idx="23">
                  <c:v>1986</c:v>
                </c:pt>
                <c:pt idx="24">
                  <c:v>1987</c:v>
                </c:pt>
                <c:pt idx="25">
                  <c:v>1988</c:v>
                </c:pt>
                <c:pt idx="26">
                  <c:v>1989</c:v>
                </c:pt>
                <c:pt idx="27">
                  <c:v>1990</c:v>
                </c:pt>
                <c:pt idx="28">
                  <c:v>1991</c:v>
                </c:pt>
                <c:pt idx="29">
                  <c:v>1992</c:v>
                </c:pt>
                <c:pt idx="30">
                  <c:v>1993</c:v>
                </c:pt>
                <c:pt idx="31">
                  <c:v>1994</c:v>
                </c:pt>
                <c:pt idx="32">
                  <c:v>1995</c:v>
                </c:pt>
                <c:pt idx="33">
                  <c:v>1996</c:v>
                </c:pt>
                <c:pt idx="34">
                  <c:v>1997</c:v>
                </c:pt>
                <c:pt idx="35">
                  <c:v>1998</c:v>
                </c:pt>
                <c:pt idx="36">
                  <c:v>1999</c:v>
                </c:pt>
                <c:pt idx="37">
                  <c:v>2000</c:v>
                </c:pt>
                <c:pt idx="38">
                  <c:v>2001</c:v>
                </c:pt>
                <c:pt idx="39">
                  <c:v>2002</c:v>
                </c:pt>
                <c:pt idx="40">
                  <c:v>2003</c:v>
                </c:pt>
                <c:pt idx="41">
                  <c:v>2004</c:v>
                </c:pt>
                <c:pt idx="42">
                  <c:v>2005</c:v>
                </c:pt>
                <c:pt idx="43">
                  <c:v>2006</c:v>
                </c:pt>
                <c:pt idx="44">
                  <c:v>2007</c:v>
                </c:pt>
                <c:pt idx="45">
                  <c:v>2008</c:v>
                </c:pt>
                <c:pt idx="46">
                  <c:v>2009</c:v>
                </c:pt>
                <c:pt idx="47">
                  <c:v>2010</c:v>
                </c:pt>
                <c:pt idx="48">
                  <c:v>2011</c:v>
                </c:pt>
                <c:pt idx="49">
                  <c:v>2012</c:v>
                </c:pt>
                <c:pt idx="50">
                  <c:v>2013</c:v>
                </c:pt>
                <c:pt idx="51">
                  <c:v>2014</c:v>
                </c:pt>
                <c:pt idx="52">
                  <c:v>2015</c:v>
                </c:pt>
                <c:pt idx="53">
                  <c:v>2016</c:v>
                </c:pt>
                <c:pt idx="54">
                  <c:v>2017</c:v>
                </c:pt>
                <c:pt idx="55">
                  <c:v>2018</c:v>
                </c:pt>
                <c:pt idx="56">
                  <c:v>2019</c:v>
                </c:pt>
                <c:pt idx="57">
                  <c:v>2020</c:v>
                </c:pt>
                <c:pt idx="58">
                  <c:v>2021</c:v>
                </c:pt>
                <c:pt idx="59">
                  <c:v>2022</c:v>
                </c:pt>
                <c:pt idx="60">
                  <c:v>2023</c:v>
                </c:pt>
              </c:numCache>
            </c:numRef>
          </c:cat>
          <c:val>
            <c:numRef>
              <c:f>Sheet1!$B$2:$BJ$2</c:f>
              <c:numCache>
                <c:formatCode>General</c:formatCode>
                <c:ptCount val="61"/>
                <c:pt idx="0">
                  <c:v>154509</c:v>
                </c:pt>
                <c:pt idx="1">
                  <c:v>153978</c:v>
                </c:pt>
                <c:pt idx="2">
                  <c:v>154198</c:v>
                </c:pt>
                <c:pt idx="3">
                  <c:v>160070</c:v>
                </c:pt>
                <c:pt idx="4">
                  <c:v>158217</c:v>
                </c:pt>
                <c:pt idx="5">
                  <c:v>162368</c:v>
                </c:pt>
                <c:pt idx="6">
                  <c:v>166348</c:v>
                </c:pt>
                <c:pt idx="7">
                  <c:v>169059</c:v>
                </c:pt>
                <c:pt idx="8">
                  <c:v>166482</c:v>
                </c:pt>
                <c:pt idx="9">
                  <c:v>167223</c:v>
                </c:pt>
                <c:pt idx="10">
                  <c:v>167815</c:v>
                </c:pt>
                <c:pt idx="11">
                  <c:v>173523</c:v>
                </c:pt>
                <c:pt idx="12">
                  <c:v>179816</c:v>
                </c:pt>
                <c:pt idx="13">
                  <c:v>178616</c:v>
                </c:pt>
                <c:pt idx="14">
                  <c:v>183021</c:v>
                </c:pt>
                <c:pt idx="15">
                  <c:v>191374</c:v>
                </c:pt>
                <c:pt idx="16">
                  <c:v>201673</c:v>
                </c:pt>
                <c:pt idx="17">
                  <c:v>213812</c:v>
                </c:pt>
                <c:pt idx="18">
                  <c:v>221747</c:v>
                </c:pt>
                <c:pt idx="19">
                  <c:v>234076</c:v>
                </c:pt>
                <c:pt idx="20">
                  <c:v>248275</c:v>
                </c:pt>
                <c:pt idx="21">
                  <c:v>262651</c:v>
                </c:pt>
                <c:pt idx="22">
                  <c:v>273700</c:v>
                </c:pt>
                <c:pt idx="23">
                  <c:v>282708</c:v>
                </c:pt>
                <c:pt idx="24">
                  <c:v>293129</c:v>
                </c:pt>
                <c:pt idx="25">
                  <c:v>304351</c:v>
                </c:pt>
                <c:pt idx="26">
                  <c:v>312691</c:v>
                </c:pt>
                <c:pt idx="27">
                  <c:v>319227</c:v>
                </c:pt>
                <c:pt idx="28">
                  <c:v>320382</c:v>
                </c:pt>
                <c:pt idx="29">
                  <c:v>319920</c:v>
                </c:pt>
                <c:pt idx="30">
                  <c:v>316626</c:v>
                </c:pt>
                <c:pt idx="31">
                  <c:v>313775</c:v>
                </c:pt>
                <c:pt idx="32">
                  <c:v>314306</c:v>
                </c:pt>
                <c:pt idx="33">
                  <c:v>311543</c:v>
                </c:pt>
                <c:pt idx="34">
                  <c:v>319724</c:v>
                </c:pt>
                <c:pt idx="35">
                  <c:v>334811</c:v>
                </c:pt>
                <c:pt idx="36">
                  <c:v>352259</c:v>
                </c:pt>
                <c:pt idx="37">
                  <c:v>366135</c:v>
                </c:pt>
                <c:pt idx="38">
                  <c:v>377342</c:v>
                </c:pt>
                <c:pt idx="39">
                  <c:v>382483</c:v>
                </c:pt>
                <c:pt idx="40">
                  <c:v>361138</c:v>
                </c:pt>
                <c:pt idx="41">
                  <c:v>365483</c:v>
                </c:pt>
                <c:pt idx="42">
                  <c:v>367395</c:v>
                </c:pt>
                <c:pt idx="43">
                  <c:v>374767</c:v>
                </c:pt>
                <c:pt idx="44">
                  <c:v>376328</c:v>
                </c:pt>
                <c:pt idx="45">
                  <c:v>382400</c:v>
                </c:pt>
                <c:pt idx="46">
                  <c:v>397001</c:v>
                </c:pt>
                <c:pt idx="47">
                  <c:v>407541</c:v>
                </c:pt>
                <c:pt idx="48">
                  <c:v>415989</c:v>
                </c:pt>
                <c:pt idx="49">
                  <c:v>429085</c:v>
                </c:pt>
                <c:pt idx="50">
                  <c:v>431191</c:v>
                </c:pt>
                <c:pt idx="51">
                  <c:v>426488</c:v>
                </c:pt>
                <c:pt idx="52">
                  <c:v>421355</c:v>
                </c:pt>
                <c:pt idx="53">
                  <c:v>423566</c:v>
                </c:pt>
                <c:pt idx="54">
                  <c:v>417429</c:v>
                </c:pt>
                <c:pt idx="55">
                  <c:v>422460</c:v>
                </c:pt>
                <c:pt idx="56">
                  <c:v>419007</c:v>
                </c:pt>
                <c:pt idx="57">
                  <c:v>396007</c:v>
                </c:pt>
                <c:pt idx="58" formatCode="#,##0">
                  <c:v>409654</c:v>
                </c:pt>
                <c:pt idx="59" formatCode="#,##0">
                  <c:v>427780</c:v>
                </c:pt>
                <c:pt idx="60" formatCode="#,##0">
                  <c:v>460709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DE-448B-9E79-C71822714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6800592"/>
        <c:axId val="1"/>
      </c:barChart>
      <c:catAx>
        <c:axId val="145680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1030">
            <a:solidFill>
              <a:srgbClr val="808080"/>
            </a:solidFill>
            <a:prstDash val="solid"/>
          </a:ln>
        </c:spPr>
        <c:txPr>
          <a:bodyPr rot="-5400000" vert="horz"/>
          <a:lstStyle/>
          <a:p>
            <a:pPr>
              <a:defRPr sz="853" b="1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1030">
              <a:solidFill>
                <a:srgbClr val="808080"/>
              </a:solidFill>
              <a:prstDash val="solid"/>
            </a:ln>
          </c:spPr>
        </c:majorGridlines>
        <c:numFmt formatCode="#,##0_);[Red]\(#,##0\)" sourceLinked="0"/>
        <c:majorTickMark val="out"/>
        <c:minorTickMark val="none"/>
        <c:tickLblPos val="nextTo"/>
        <c:spPr>
          <a:ln w="11030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853" b="1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456800592"/>
        <c:crosses val="autoZero"/>
        <c:crossBetween val="between"/>
      </c:valAx>
      <c:spPr>
        <a:noFill/>
        <a:ln w="1103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11030">
      <a:solidFill>
        <a:srgbClr val="808080"/>
      </a:solidFill>
      <a:prstDash val="solid"/>
    </a:ln>
  </c:spPr>
  <c:txPr>
    <a:bodyPr/>
    <a:lstStyle/>
    <a:p>
      <a:pPr>
        <a:defRPr sz="165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46837746563504E-2"/>
          <c:y val="1.233010569624743E-2"/>
          <c:w val="0.91009988901220851"/>
          <c:h val="0.917919509266878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IEEE</c:v>
                </c:pt>
              </c:strCache>
            </c:strRef>
          </c:tx>
          <c:spPr>
            <a:solidFill>
              <a:srgbClr val="C0C0C0"/>
            </a:solidFill>
            <a:ln w="11083">
              <a:solidFill>
                <a:srgbClr val="808080"/>
              </a:solidFill>
              <a:prstDash val="solid"/>
            </a:ln>
          </c:spPr>
          <c:invertIfNegative val="0"/>
          <c:cat>
            <c:numRef>
              <c:f>Sheet1!$B$1:$BJ$1</c:f>
              <c:numCache>
                <c:formatCode>General</c:formatCode>
                <c:ptCount val="61"/>
                <c:pt idx="0">
                  <c:v>1963</c:v>
                </c:pt>
                <c:pt idx="1">
                  <c:v>1964</c:v>
                </c:pt>
                <c:pt idx="2">
                  <c:v>1965</c:v>
                </c:pt>
                <c:pt idx="3">
                  <c:v>1966</c:v>
                </c:pt>
                <c:pt idx="4">
                  <c:v>1967</c:v>
                </c:pt>
                <c:pt idx="5">
                  <c:v>1968</c:v>
                </c:pt>
                <c:pt idx="6">
                  <c:v>1969</c:v>
                </c:pt>
                <c:pt idx="7">
                  <c:v>1970</c:v>
                </c:pt>
                <c:pt idx="8">
                  <c:v>1971</c:v>
                </c:pt>
                <c:pt idx="9">
                  <c:v>1972</c:v>
                </c:pt>
                <c:pt idx="10">
                  <c:v>1973</c:v>
                </c:pt>
                <c:pt idx="11">
                  <c:v>1974</c:v>
                </c:pt>
                <c:pt idx="12">
                  <c:v>1975</c:v>
                </c:pt>
                <c:pt idx="13">
                  <c:v>1976</c:v>
                </c:pt>
                <c:pt idx="14">
                  <c:v>1977</c:v>
                </c:pt>
                <c:pt idx="15">
                  <c:v>1978</c:v>
                </c:pt>
                <c:pt idx="16">
                  <c:v>1979</c:v>
                </c:pt>
                <c:pt idx="17">
                  <c:v>1980</c:v>
                </c:pt>
                <c:pt idx="18">
                  <c:v>1981</c:v>
                </c:pt>
                <c:pt idx="19">
                  <c:v>1982</c:v>
                </c:pt>
                <c:pt idx="20">
                  <c:v>1983</c:v>
                </c:pt>
                <c:pt idx="21">
                  <c:v>1984</c:v>
                </c:pt>
                <c:pt idx="22">
                  <c:v>1985</c:v>
                </c:pt>
                <c:pt idx="23">
                  <c:v>1986</c:v>
                </c:pt>
                <c:pt idx="24">
                  <c:v>1987</c:v>
                </c:pt>
                <c:pt idx="25">
                  <c:v>1988</c:v>
                </c:pt>
                <c:pt idx="26">
                  <c:v>1989</c:v>
                </c:pt>
                <c:pt idx="27">
                  <c:v>1990</c:v>
                </c:pt>
                <c:pt idx="28">
                  <c:v>1991</c:v>
                </c:pt>
                <c:pt idx="29">
                  <c:v>1992</c:v>
                </c:pt>
                <c:pt idx="30">
                  <c:v>1993</c:v>
                </c:pt>
                <c:pt idx="31">
                  <c:v>1994</c:v>
                </c:pt>
                <c:pt idx="32">
                  <c:v>1995</c:v>
                </c:pt>
                <c:pt idx="33">
                  <c:v>1996</c:v>
                </c:pt>
                <c:pt idx="34">
                  <c:v>1997</c:v>
                </c:pt>
                <c:pt idx="35">
                  <c:v>1998</c:v>
                </c:pt>
                <c:pt idx="36">
                  <c:v>1999</c:v>
                </c:pt>
                <c:pt idx="37">
                  <c:v>2000</c:v>
                </c:pt>
                <c:pt idx="38">
                  <c:v>2001</c:v>
                </c:pt>
                <c:pt idx="39">
                  <c:v>2002</c:v>
                </c:pt>
                <c:pt idx="40">
                  <c:v>2003</c:v>
                </c:pt>
                <c:pt idx="41">
                  <c:v>2004</c:v>
                </c:pt>
                <c:pt idx="42">
                  <c:v>2005</c:v>
                </c:pt>
                <c:pt idx="43">
                  <c:v>2006</c:v>
                </c:pt>
                <c:pt idx="44">
                  <c:v>2007</c:v>
                </c:pt>
                <c:pt idx="45">
                  <c:v>2008</c:v>
                </c:pt>
                <c:pt idx="46">
                  <c:v>2009</c:v>
                </c:pt>
                <c:pt idx="47">
                  <c:v>2010</c:v>
                </c:pt>
                <c:pt idx="48">
                  <c:v>2011</c:v>
                </c:pt>
                <c:pt idx="49">
                  <c:v>2012</c:v>
                </c:pt>
                <c:pt idx="50">
                  <c:v>2013</c:v>
                </c:pt>
                <c:pt idx="51">
                  <c:v>2014</c:v>
                </c:pt>
                <c:pt idx="52">
                  <c:v>2015</c:v>
                </c:pt>
                <c:pt idx="53">
                  <c:v>2016</c:v>
                </c:pt>
                <c:pt idx="54">
                  <c:v>2017</c:v>
                </c:pt>
                <c:pt idx="55">
                  <c:v>2018</c:v>
                </c:pt>
                <c:pt idx="56">
                  <c:v>2019</c:v>
                </c:pt>
                <c:pt idx="57">
                  <c:v>2020</c:v>
                </c:pt>
                <c:pt idx="58">
                  <c:v>2021</c:v>
                </c:pt>
                <c:pt idx="59">
                  <c:v>2022</c:v>
                </c:pt>
                <c:pt idx="60">
                  <c:v>2023</c:v>
                </c:pt>
              </c:numCache>
            </c:numRef>
          </c:cat>
          <c:val>
            <c:numRef>
              <c:f>Sheet1!$B$2:$BJ$2</c:f>
              <c:numCache>
                <c:formatCode>General</c:formatCode>
                <c:ptCount val="61"/>
                <c:pt idx="0">
                  <c:v>125833</c:v>
                </c:pt>
                <c:pt idx="1">
                  <c:v>129902</c:v>
                </c:pt>
                <c:pt idx="2">
                  <c:v>129939</c:v>
                </c:pt>
                <c:pt idx="3">
                  <c:v>140966</c:v>
                </c:pt>
                <c:pt idx="4">
                  <c:v>135969</c:v>
                </c:pt>
                <c:pt idx="5">
                  <c:v>138438</c:v>
                </c:pt>
                <c:pt idx="6">
                  <c:v>142029</c:v>
                </c:pt>
                <c:pt idx="7">
                  <c:v>144375</c:v>
                </c:pt>
                <c:pt idx="8">
                  <c:v>145495</c:v>
                </c:pt>
                <c:pt idx="9">
                  <c:v>147013</c:v>
                </c:pt>
                <c:pt idx="10">
                  <c:v>145646</c:v>
                </c:pt>
                <c:pt idx="11">
                  <c:v>151728</c:v>
                </c:pt>
                <c:pt idx="12">
                  <c:v>155498</c:v>
                </c:pt>
                <c:pt idx="13">
                  <c:v>153256</c:v>
                </c:pt>
                <c:pt idx="14">
                  <c:v>157738</c:v>
                </c:pt>
                <c:pt idx="15">
                  <c:v>161731</c:v>
                </c:pt>
                <c:pt idx="16">
                  <c:v>170434</c:v>
                </c:pt>
                <c:pt idx="17">
                  <c:v>179030</c:v>
                </c:pt>
                <c:pt idx="18">
                  <c:v>184509</c:v>
                </c:pt>
                <c:pt idx="19">
                  <c:v>193925</c:v>
                </c:pt>
                <c:pt idx="20">
                  <c:v>203219</c:v>
                </c:pt>
                <c:pt idx="21">
                  <c:v>215238</c:v>
                </c:pt>
                <c:pt idx="22">
                  <c:v>225750</c:v>
                </c:pt>
                <c:pt idx="23">
                  <c:v>234817</c:v>
                </c:pt>
                <c:pt idx="24">
                  <c:v>243919</c:v>
                </c:pt>
                <c:pt idx="25">
                  <c:v>251670</c:v>
                </c:pt>
                <c:pt idx="26">
                  <c:v>260678</c:v>
                </c:pt>
                <c:pt idx="27">
                  <c:v>268524</c:v>
                </c:pt>
                <c:pt idx="28">
                  <c:v>270833</c:v>
                </c:pt>
                <c:pt idx="29">
                  <c:v>273736</c:v>
                </c:pt>
                <c:pt idx="30">
                  <c:v>271599</c:v>
                </c:pt>
                <c:pt idx="31">
                  <c:v>272134</c:v>
                </c:pt>
                <c:pt idx="32">
                  <c:v>274778</c:v>
                </c:pt>
                <c:pt idx="33">
                  <c:v>270722</c:v>
                </c:pt>
                <c:pt idx="34">
                  <c:v>274443</c:v>
                </c:pt>
                <c:pt idx="35">
                  <c:v>285416</c:v>
                </c:pt>
                <c:pt idx="36">
                  <c:v>298989</c:v>
                </c:pt>
                <c:pt idx="37">
                  <c:v>307815</c:v>
                </c:pt>
                <c:pt idx="38">
                  <c:v>311673</c:v>
                </c:pt>
                <c:pt idx="39">
                  <c:v>310155</c:v>
                </c:pt>
                <c:pt idx="40">
                  <c:v>297278</c:v>
                </c:pt>
                <c:pt idx="41">
                  <c:v>297125</c:v>
                </c:pt>
                <c:pt idx="42">
                  <c:v>293525</c:v>
                </c:pt>
                <c:pt idx="43">
                  <c:v>294276</c:v>
                </c:pt>
                <c:pt idx="44">
                  <c:v>325071</c:v>
                </c:pt>
                <c:pt idx="45">
                  <c:v>328312</c:v>
                </c:pt>
                <c:pt idx="46">
                  <c:v>338087</c:v>
                </c:pt>
                <c:pt idx="47">
                  <c:v>345192</c:v>
                </c:pt>
                <c:pt idx="48">
                  <c:v>348072</c:v>
                </c:pt>
                <c:pt idx="49">
                  <c:v>356773</c:v>
                </c:pt>
                <c:pt idx="50">
                  <c:v>356656</c:v>
                </c:pt>
                <c:pt idx="51">
                  <c:v>354816</c:v>
                </c:pt>
                <c:pt idx="52">
                  <c:v>349775</c:v>
                </c:pt>
                <c:pt idx="53">
                  <c:v>349430</c:v>
                </c:pt>
                <c:pt idx="54">
                  <c:v>340025</c:v>
                </c:pt>
                <c:pt idx="55">
                  <c:v>344498</c:v>
                </c:pt>
                <c:pt idx="56">
                  <c:v>342388</c:v>
                </c:pt>
                <c:pt idx="57">
                  <c:v>334396</c:v>
                </c:pt>
                <c:pt idx="58" formatCode="#,##0">
                  <c:v>332620</c:v>
                </c:pt>
                <c:pt idx="59" formatCode="#,##0">
                  <c:v>333909</c:v>
                </c:pt>
                <c:pt idx="60" formatCode="#,##0">
                  <c:v>347203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80-4BEB-BE54-ADE6FE9FD8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2292112"/>
        <c:axId val="1"/>
      </c:barChart>
      <c:catAx>
        <c:axId val="129229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1083">
            <a:solidFill>
              <a:srgbClr val="808080"/>
            </a:solidFill>
            <a:prstDash val="solid"/>
          </a:ln>
        </c:spPr>
        <c:txPr>
          <a:bodyPr rot="-5400000" vert="horz"/>
          <a:lstStyle/>
          <a:p>
            <a:pPr>
              <a:defRPr sz="854" b="1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1083">
              <a:solidFill>
                <a:srgbClr val="808080"/>
              </a:solidFill>
              <a:prstDash val="solid"/>
            </a:ln>
          </c:spPr>
        </c:majorGridlines>
        <c:numFmt formatCode="#,##0_);[Red]\(#,##0\)" sourceLinked="0"/>
        <c:majorTickMark val="out"/>
        <c:minorTickMark val="none"/>
        <c:tickLblPos val="nextTo"/>
        <c:spPr>
          <a:ln w="11083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854" b="1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292292112"/>
        <c:crosses val="autoZero"/>
        <c:crossBetween val="between"/>
      </c:valAx>
      <c:spPr>
        <a:noFill/>
        <a:ln w="11083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11083">
      <a:solidFill>
        <a:srgbClr val="808080"/>
      </a:solidFill>
      <a:prstDash val="solid"/>
    </a:ln>
  </c:spPr>
  <c:txPr>
    <a:bodyPr/>
    <a:lstStyle/>
    <a:p>
      <a:pPr>
        <a:defRPr sz="165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12430632630914E-2"/>
          <c:y val="1.2407131255758288E-2"/>
          <c:w val="0.92897896512935896"/>
          <c:h val="0.899501533960848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Student Membership</c:v>
                </c:pt>
              </c:strCache>
            </c:strRef>
          </c:tx>
          <c:spPr>
            <a:solidFill>
              <a:srgbClr val="CCFFFF"/>
            </a:solidFill>
            <a:ln w="11077">
              <a:solidFill>
                <a:srgbClr val="808080"/>
              </a:solidFill>
              <a:prstDash val="solid"/>
            </a:ln>
          </c:spPr>
          <c:invertIfNegative val="0"/>
          <c:cat>
            <c:numRef>
              <c:f>Sheet1!$C$1:$BJ$1</c:f>
              <c:numCache>
                <c:formatCode>General</c:formatCode>
                <c:ptCount val="60"/>
                <c:pt idx="0">
                  <c:v>1964</c:v>
                </c:pt>
                <c:pt idx="1">
                  <c:v>1965</c:v>
                </c:pt>
                <c:pt idx="2">
                  <c:v>1966</c:v>
                </c:pt>
                <c:pt idx="3">
                  <c:v>1967</c:v>
                </c:pt>
                <c:pt idx="4">
                  <c:v>1968</c:v>
                </c:pt>
                <c:pt idx="5">
                  <c:v>1969</c:v>
                </c:pt>
                <c:pt idx="6">
                  <c:v>1970</c:v>
                </c:pt>
                <c:pt idx="7">
                  <c:v>1971</c:v>
                </c:pt>
                <c:pt idx="8">
                  <c:v>1972</c:v>
                </c:pt>
                <c:pt idx="9">
                  <c:v>1973</c:v>
                </c:pt>
                <c:pt idx="10">
                  <c:v>1974</c:v>
                </c:pt>
                <c:pt idx="11">
                  <c:v>1975</c:v>
                </c:pt>
                <c:pt idx="12">
                  <c:v>1976</c:v>
                </c:pt>
                <c:pt idx="13">
                  <c:v>1977</c:v>
                </c:pt>
                <c:pt idx="14">
                  <c:v>1978</c:v>
                </c:pt>
                <c:pt idx="15">
                  <c:v>1979</c:v>
                </c:pt>
                <c:pt idx="16">
                  <c:v>1980</c:v>
                </c:pt>
                <c:pt idx="17">
                  <c:v>1981</c:v>
                </c:pt>
                <c:pt idx="18">
                  <c:v>1982</c:v>
                </c:pt>
                <c:pt idx="19">
                  <c:v>1983</c:v>
                </c:pt>
                <c:pt idx="20">
                  <c:v>1984</c:v>
                </c:pt>
                <c:pt idx="21">
                  <c:v>1985</c:v>
                </c:pt>
                <c:pt idx="22">
                  <c:v>1986</c:v>
                </c:pt>
                <c:pt idx="23">
                  <c:v>1987</c:v>
                </c:pt>
                <c:pt idx="24">
                  <c:v>1988</c:v>
                </c:pt>
                <c:pt idx="25">
                  <c:v>1989</c:v>
                </c:pt>
                <c:pt idx="26">
                  <c:v>1990</c:v>
                </c:pt>
                <c:pt idx="27">
                  <c:v>1991</c:v>
                </c:pt>
                <c:pt idx="28">
                  <c:v>1992</c:v>
                </c:pt>
                <c:pt idx="29">
                  <c:v>1993</c:v>
                </c:pt>
                <c:pt idx="30">
                  <c:v>1994</c:v>
                </c:pt>
                <c:pt idx="31">
                  <c:v>1995</c:v>
                </c:pt>
                <c:pt idx="32">
                  <c:v>1996</c:v>
                </c:pt>
                <c:pt idx="33">
                  <c:v>1997</c:v>
                </c:pt>
                <c:pt idx="34">
                  <c:v>1998</c:v>
                </c:pt>
                <c:pt idx="35">
                  <c:v>1999</c:v>
                </c:pt>
                <c:pt idx="36">
                  <c:v>2000</c:v>
                </c:pt>
                <c:pt idx="37">
                  <c:v>2001</c:v>
                </c:pt>
                <c:pt idx="38">
                  <c:v>2002</c:v>
                </c:pt>
                <c:pt idx="39">
                  <c:v>2003</c:v>
                </c:pt>
                <c:pt idx="40">
                  <c:v>2004</c:v>
                </c:pt>
                <c:pt idx="41">
                  <c:v>2005</c:v>
                </c:pt>
                <c:pt idx="42">
                  <c:v>2006</c:v>
                </c:pt>
                <c:pt idx="43">
                  <c:v>2007</c:v>
                </c:pt>
                <c:pt idx="44">
                  <c:v>2008</c:v>
                </c:pt>
                <c:pt idx="45">
                  <c:v>2009</c:v>
                </c:pt>
                <c:pt idx="46">
                  <c:v>2010</c:v>
                </c:pt>
                <c:pt idx="47">
                  <c:v>2011</c:v>
                </c:pt>
                <c:pt idx="48">
                  <c:v>2012</c:v>
                </c:pt>
                <c:pt idx="49">
                  <c:v>2013</c:v>
                </c:pt>
                <c:pt idx="50">
                  <c:v>2014</c:v>
                </c:pt>
                <c:pt idx="51">
                  <c:v>2015</c:v>
                </c:pt>
                <c:pt idx="52">
                  <c:v>2016</c:v>
                </c:pt>
                <c:pt idx="53">
                  <c:v>2017</c:v>
                </c:pt>
                <c:pt idx="54">
                  <c:v>2018</c:v>
                </c:pt>
                <c:pt idx="55">
                  <c:v>2019</c:v>
                </c:pt>
                <c:pt idx="56">
                  <c:v>2020</c:v>
                </c:pt>
                <c:pt idx="57">
                  <c:v>2021</c:v>
                </c:pt>
                <c:pt idx="58">
                  <c:v>2022</c:v>
                </c:pt>
                <c:pt idx="59">
                  <c:v>2023</c:v>
                </c:pt>
              </c:numCache>
            </c:numRef>
          </c:cat>
          <c:val>
            <c:numRef>
              <c:f>Sheet1!$C$2:$BJ$2</c:f>
              <c:numCache>
                <c:formatCode>General</c:formatCode>
                <c:ptCount val="60"/>
                <c:pt idx="0">
                  <c:v>24076</c:v>
                </c:pt>
                <c:pt idx="1">
                  <c:v>24259</c:v>
                </c:pt>
                <c:pt idx="2">
                  <c:v>19104</c:v>
                </c:pt>
                <c:pt idx="3">
                  <c:v>22248</c:v>
                </c:pt>
                <c:pt idx="4">
                  <c:v>23930</c:v>
                </c:pt>
                <c:pt idx="5">
                  <c:v>24319</c:v>
                </c:pt>
                <c:pt idx="6">
                  <c:v>24684</c:v>
                </c:pt>
                <c:pt idx="7">
                  <c:v>20987</c:v>
                </c:pt>
                <c:pt idx="8">
                  <c:v>20210</c:v>
                </c:pt>
                <c:pt idx="9">
                  <c:v>22169</c:v>
                </c:pt>
                <c:pt idx="10">
                  <c:v>21795</c:v>
                </c:pt>
                <c:pt idx="11">
                  <c:v>24318</c:v>
                </c:pt>
                <c:pt idx="12">
                  <c:v>25360</c:v>
                </c:pt>
                <c:pt idx="13">
                  <c:v>25283</c:v>
                </c:pt>
                <c:pt idx="14">
                  <c:v>29643</c:v>
                </c:pt>
                <c:pt idx="15">
                  <c:v>31239</c:v>
                </c:pt>
                <c:pt idx="16">
                  <c:v>34782</c:v>
                </c:pt>
                <c:pt idx="17">
                  <c:v>37238</c:v>
                </c:pt>
                <c:pt idx="18">
                  <c:v>40151</c:v>
                </c:pt>
                <c:pt idx="19">
                  <c:v>45056</c:v>
                </c:pt>
                <c:pt idx="20">
                  <c:v>47413</c:v>
                </c:pt>
                <c:pt idx="21">
                  <c:v>47950</c:v>
                </c:pt>
                <c:pt idx="22">
                  <c:v>47891</c:v>
                </c:pt>
                <c:pt idx="23">
                  <c:v>49210</c:v>
                </c:pt>
                <c:pt idx="24">
                  <c:v>52681</c:v>
                </c:pt>
                <c:pt idx="25">
                  <c:v>52013</c:v>
                </c:pt>
                <c:pt idx="26">
                  <c:v>50703</c:v>
                </c:pt>
                <c:pt idx="27">
                  <c:v>49549</c:v>
                </c:pt>
                <c:pt idx="28">
                  <c:v>46184</c:v>
                </c:pt>
                <c:pt idx="29">
                  <c:v>45027</c:v>
                </c:pt>
                <c:pt idx="30">
                  <c:v>41641</c:v>
                </c:pt>
                <c:pt idx="31">
                  <c:v>39528</c:v>
                </c:pt>
                <c:pt idx="32">
                  <c:v>40821</c:v>
                </c:pt>
                <c:pt idx="33">
                  <c:v>45281</c:v>
                </c:pt>
                <c:pt idx="34">
                  <c:v>49395</c:v>
                </c:pt>
                <c:pt idx="35">
                  <c:v>53270</c:v>
                </c:pt>
                <c:pt idx="36">
                  <c:v>58320</c:v>
                </c:pt>
                <c:pt idx="37">
                  <c:v>65669</c:v>
                </c:pt>
                <c:pt idx="38">
                  <c:v>72328</c:v>
                </c:pt>
                <c:pt idx="39">
                  <c:v>63860</c:v>
                </c:pt>
                <c:pt idx="40">
                  <c:v>68358</c:v>
                </c:pt>
                <c:pt idx="41">
                  <c:v>73870</c:v>
                </c:pt>
                <c:pt idx="42">
                  <c:v>80491</c:v>
                </c:pt>
                <c:pt idx="43">
                  <c:v>51257</c:v>
                </c:pt>
                <c:pt idx="44">
                  <c:v>54088</c:v>
                </c:pt>
                <c:pt idx="45">
                  <c:v>58914</c:v>
                </c:pt>
                <c:pt idx="46">
                  <c:v>62349</c:v>
                </c:pt>
                <c:pt idx="47">
                  <c:v>67917</c:v>
                </c:pt>
                <c:pt idx="48">
                  <c:v>72312</c:v>
                </c:pt>
                <c:pt idx="49">
                  <c:v>74535</c:v>
                </c:pt>
                <c:pt idx="50">
                  <c:v>71672</c:v>
                </c:pt>
                <c:pt idx="51">
                  <c:v>71580</c:v>
                </c:pt>
                <c:pt idx="52">
                  <c:v>74136</c:v>
                </c:pt>
                <c:pt idx="53">
                  <c:v>77404</c:v>
                </c:pt>
                <c:pt idx="54">
                  <c:v>77962</c:v>
                </c:pt>
                <c:pt idx="55">
                  <c:v>76619</c:v>
                </c:pt>
                <c:pt idx="56">
                  <c:v>61611</c:v>
                </c:pt>
                <c:pt idx="57">
                  <c:v>77034</c:v>
                </c:pt>
                <c:pt idx="58" formatCode="#,##0">
                  <c:v>93871</c:v>
                </c:pt>
                <c:pt idx="59" formatCode="#,##0">
                  <c:v>113506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6-45B5-A7BA-88A108C30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1971392"/>
        <c:axId val="1"/>
      </c:barChart>
      <c:catAx>
        <c:axId val="201197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1077">
            <a:solidFill>
              <a:srgbClr val="808080"/>
            </a:solidFill>
            <a:prstDash val="solid"/>
          </a:ln>
        </c:spPr>
        <c:txPr>
          <a:bodyPr rot="-5400000" vert="horz"/>
          <a:lstStyle/>
          <a:p>
            <a:pPr>
              <a:defRPr sz="854" b="1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1077">
              <a:solidFill>
                <a:srgbClr val="808080"/>
              </a:solidFill>
              <a:prstDash val="solid"/>
            </a:ln>
          </c:spPr>
        </c:majorGridlines>
        <c:numFmt formatCode="#,##0_);[Red]\(#,##0\)" sourceLinked="0"/>
        <c:majorTickMark val="out"/>
        <c:minorTickMark val="none"/>
        <c:tickLblPos val="nextTo"/>
        <c:spPr>
          <a:ln w="11077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854" b="1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2011971392"/>
        <c:crosses val="autoZero"/>
        <c:crossBetween val="between"/>
      </c:valAx>
      <c:spPr>
        <a:noFill/>
        <a:ln w="11077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11077">
      <a:solidFill>
        <a:srgbClr val="808080"/>
      </a:solidFill>
      <a:prstDash val="solid"/>
    </a:ln>
  </c:spPr>
  <c:txPr>
    <a:bodyPr/>
    <a:lstStyle/>
    <a:p>
      <a:pPr>
        <a:defRPr sz="165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119438" y="8856663"/>
            <a:ext cx="773112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956" tIns="45287" rIns="88956" bIns="45287">
            <a:spAutoFit/>
          </a:bodyPr>
          <a:lstStyle>
            <a:lvl1pPr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solidFill>
                  <a:schemeClr val="tx1"/>
                </a:solidFill>
                <a:latin typeface="Arial" panose="020B0604020202020204" pitchFamily="34" charset="0"/>
              </a:rPr>
              <a:t>Page </a:t>
            </a:r>
            <a:fld id="{1E7EE177-044C-4694-AA39-2E666324216A}" type="slidenum">
              <a:rPr lang="en-US" altLang="en-US" sz="1200" b="0" smtClean="0">
                <a:solidFill>
                  <a:schemeClr val="tx1"/>
                </a:solidFill>
                <a:latin typeface="Arial" panose="020B0604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1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98963"/>
            <a:ext cx="5140325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1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6338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1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338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E4054E5A-3C3A-43D6-8666-221232D0F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on 17 May 2024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D32366C6-5F49-40B8-AD5F-C454FC6E5264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A759597D-E5AD-4608-AFED-1F767539285D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78DF5980-D9C2-4C4E-AEA3-657EB8BE573D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7EB687BF-7754-4B05-B8AB-74266A32A5BC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36C3E667-7A83-4BC8-86C1-E0495FFC7FB2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54FB28FC-F026-4BD1-AFCE-4B26B2D36909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Historical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0121" y="1150964"/>
            <a:ext cx="79626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5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3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1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DA146-5D2D-49C0-9570-4628E1F9F24E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695D8-3537-4A80-8435-349E466CB1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76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63257-47AA-4676-A7FB-5A16C7ED9F3E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0E89C-238F-4D8C-8786-D3BE7A41B0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97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55851-16BF-4B33-9A8E-D4FD93FC9EE5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66593-94E3-4D53-BC09-B7363D4C6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308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DE282-B631-4346-837C-02A25608EDFE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2B0CA-2822-47E3-AC70-3C03D58CEF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056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84A5-CD32-4EBB-AFCC-02A6BCE3CF28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B74F-BB03-4415-A8D2-E690C4C888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482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62F85-C829-48BE-B0EC-6947E6C1ADCD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AD252-9DB4-4EB1-AEA0-FC2513261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489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A27BF-1E15-4C1F-97F9-958E70C1F875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A735B-923D-40BD-A3EE-5A1D12AF3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626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918D7-8723-4CC4-ADF0-8B49B9194C7A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972BD-9264-4B9C-948B-345D45AE2D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916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B026-3F5B-4258-9E48-FC8DC202528B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B9D39-CADC-4591-942D-D0DF8B9496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33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A1CA6-1ACB-44EE-8816-9BE8A551CE80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B3182-5A7F-4625-A113-46F0C018F1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41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Users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705" y="1155210"/>
            <a:ext cx="78486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08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4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58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D234D-363D-40AE-880E-7002804C749F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63CA-2AD5-4309-B4C4-31F3B01560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226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76275" y="200025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6775" y="200025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6775" y="413385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1935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66750" y="590550"/>
            <a:ext cx="7848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9812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1148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41148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01332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550"/>
            <a:ext cx="7848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5" y="198120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9812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5825" y="41148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79964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9839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Historical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0121" y="1150964"/>
            <a:ext cx="79626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5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3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886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Users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705" y="1155210"/>
            <a:ext cx="78486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08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4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438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echnology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088" y="1152144"/>
            <a:ext cx="7964424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08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4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5946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1B08C-B8E2-47C5-B7A6-0E54889D9677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9CBE4-0E10-4CBA-931D-AC3118E46F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484318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echnology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088" y="1152144"/>
            <a:ext cx="7964424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08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4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3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DFBA7-EC82-4EFE-849B-7BF45075AEDA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3AC23-5573-44B5-861E-E789252A78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736453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32855-B04C-4569-B8A6-C9377A3185AC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D5477-B776-49EF-B457-EFED1819E0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53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5624-8B81-42AA-96B6-0B05A7B12A7A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C3F3E-D7F4-4A56-BB89-B43A521927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777898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667F9-A1E1-4467-8F47-9F1C749B1DB0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40EB5-119D-4048-84AE-D9B5F81BB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567875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4B5D-9919-419E-9731-B6E68A8F24DE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FB8DD-67F2-43D9-BFE1-382716B34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485387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1588" y="3962400"/>
            <a:ext cx="3919537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59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98017F-C683-431C-9E58-A7374BF39677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07C3AD-882B-4507-BD9C-AC366F788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924550"/>
            <a:ext cx="914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9" r:id="rId1"/>
    <p:sldLayoutId id="2147484380" r:id="rId2"/>
    <p:sldLayoutId id="2147484381" r:id="rId3"/>
    <p:sldLayoutId id="2147484363" r:id="rId4"/>
    <p:sldLayoutId id="2147484364" r:id="rId5"/>
    <p:sldLayoutId id="2147484365" r:id="rId6"/>
    <p:sldLayoutId id="2147484366" r:id="rId7"/>
    <p:sldLayoutId id="2147484367" r:id="rId8"/>
  </p:sldLayoutIdLst>
  <p:transition spd="slow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12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CB5FC78-C4C9-44F2-AE57-EDCE7198E7E0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D67132-2352-45A3-95B8-E30C9F57C1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4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924550"/>
            <a:ext cx="914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73" r:id="rId7"/>
    <p:sldLayoutId id="2147484374" r:id="rId8"/>
    <p:sldLayoutId id="2147484375" r:id="rId9"/>
    <p:sldLayoutId id="2147484376" r:id="rId10"/>
    <p:sldLayoutId id="2147484377" r:id="rId11"/>
    <p:sldLayoutId id="2147484378" r:id="rId12"/>
    <p:sldLayoutId id="2147484383" r:id="rId13"/>
    <p:sldLayoutId id="2147484384" r:id="rId14"/>
    <p:sldLayoutId id="2147484385" r:id="rId15"/>
    <p:sldLayoutId id="214748438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CDFAB2-63D8-4A2A-B1BD-DC836C210FB2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F47E1C-F0A9-44B0-A4D8-05DDF7BE01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3078" name="Picture 7" descr="IEEE_TAG_BLU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924550"/>
            <a:ext cx="914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7" r:id="rId1"/>
    <p:sldLayoutId id="2147484388" r:id="rId2"/>
    <p:sldLayoutId id="2147484389" r:id="rId3"/>
    <p:sldLayoutId id="2147484390" r:id="rId4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8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700088" y="1150938"/>
            <a:ext cx="79629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ea typeface="ＭＳ Ｐゴシック" panose="020B0600070205080204" pitchFamily="34" charset="-128"/>
              </a:rPr>
              <a:t>IEEE Membership Statistics</a:t>
            </a: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685800" y="2971800"/>
            <a:ext cx="6761163" cy="12350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(Name)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(Position)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(Date)</a:t>
            </a:r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Region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22400"/>
            <a:ext cx="762000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1905000" y="5334000"/>
            <a:ext cx="15240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R9 – 21,447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(4.7%)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4191000" y="4876800"/>
            <a:ext cx="16002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R8 – 84,337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(18.3%)</a:t>
            </a: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7429500" y="2825750"/>
            <a:ext cx="17145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R10 – 187,221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(40.6%)</a:t>
            </a:r>
            <a:endParaRPr lang="en-US" altLang="en-US" sz="1800" b="0" dirty="0">
              <a:solidFill>
                <a:srgbClr val="000099"/>
              </a:solidFill>
              <a:latin typeface="Trebuchet MS" panose="020B0603020202020204" pitchFamily="34" charset="0"/>
            </a:endParaRPr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34925" y="2984500"/>
            <a:ext cx="21336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R1 to 6 – 153,204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(33.3%)</a:t>
            </a:r>
          </a:p>
        </p:txBody>
      </p:sp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381000" y="1066800"/>
            <a:ext cx="15240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R7 – 14,500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0099"/>
                </a:solidFill>
                <a:latin typeface="Trebuchet MS" panose="020B0603020202020204" pitchFamily="34" charset="0"/>
              </a:rPr>
              <a:t>(3.1%)</a:t>
            </a:r>
          </a:p>
        </p:txBody>
      </p:sp>
      <p:sp>
        <p:nvSpPr>
          <p:cNvPr id="20488" name="Rectangle 10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dirty="0">
                <a:solidFill>
                  <a:srgbClr val="000099"/>
                </a:solidFill>
                <a:latin typeface="Trebuchet MS" panose="020B0603020202020204" pitchFamily="34" charset="0"/>
              </a:rPr>
              <a:t>IEEE Membership By Region</a:t>
            </a:r>
            <a:br>
              <a:rPr lang="en-US" altLang="en-US" sz="3200" dirty="0">
                <a:latin typeface="Trebuchet MS" panose="020B0603020202020204" pitchFamily="34" charset="0"/>
              </a:rPr>
            </a:br>
            <a:r>
              <a:rPr lang="en-US" altLang="en-US" sz="3200" dirty="0">
                <a:solidFill>
                  <a:srgbClr val="000099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sp>
        <p:nvSpPr>
          <p:cNvPr id="20489" name="Text Box 11"/>
          <p:cNvSpPr txBox="1">
            <a:spLocks noChangeArrowheads="1"/>
          </p:cNvSpPr>
          <p:nvPr/>
        </p:nvSpPr>
        <p:spPr bwMode="auto">
          <a:xfrm>
            <a:off x="2217738" y="6142038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6600"/>
                </a:solidFill>
                <a:latin typeface="Trebuchet MS" panose="020B0603020202020204" pitchFamily="34" charset="0"/>
              </a:rPr>
              <a:t>TOTAL MEMBERSHIP – 460,709</a:t>
            </a:r>
            <a:endParaRPr lang="en-US" altLang="en-US" sz="2400" b="0" dirty="0">
              <a:solidFill>
                <a:srgbClr val="006600"/>
              </a:solidFill>
              <a:latin typeface="Trebuchet MS" panose="020B0603020202020204" pitchFamily="34" charset="0"/>
            </a:endParaRPr>
          </a:p>
        </p:txBody>
      </p:sp>
      <p:sp>
        <p:nvSpPr>
          <p:cNvPr id="20490" name="Line 12"/>
          <p:cNvSpPr>
            <a:spLocks noChangeShapeType="1"/>
          </p:cNvSpPr>
          <p:nvPr/>
        </p:nvSpPr>
        <p:spPr bwMode="auto">
          <a:xfrm flipH="1">
            <a:off x="4953000" y="2514600"/>
            <a:ext cx="609600" cy="24384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491" name="Line 13"/>
          <p:cNvSpPr>
            <a:spLocks noChangeShapeType="1"/>
          </p:cNvSpPr>
          <p:nvPr/>
        </p:nvSpPr>
        <p:spPr bwMode="auto">
          <a:xfrm>
            <a:off x="7259638" y="2732088"/>
            <a:ext cx="630237" cy="15557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492" name="Line 14"/>
          <p:cNvSpPr>
            <a:spLocks noChangeShapeType="1"/>
          </p:cNvSpPr>
          <p:nvPr/>
        </p:nvSpPr>
        <p:spPr bwMode="auto">
          <a:xfrm flipH="1" flipV="1">
            <a:off x="1506538" y="1647825"/>
            <a:ext cx="1219200" cy="381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493" name="Line 15"/>
          <p:cNvSpPr>
            <a:spLocks noChangeShapeType="1"/>
          </p:cNvSpPr>
          <p:nvPr/>
        </p:nvSpPr>
        <p:spPr bwMode="auto">
          <a:xfrm flipH="1">
            <a:off x="1219200" y="2684463"/>
            <a:ext cx="949325" cy="36353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494" name="Line 16"/>
          <p:cNvSpPr>
            <a:spLocks noChangeShapeType="1"/>
          </p:cNvSpPr>
          <p:nvPr/>
        </p:nvSpPr>
        <p:spPr bwMode="auto">
          <a:xfrm flipH="1">
            <a:off x="2481263" y="4113213"/>
            <a:ext cx="838200" cy="1143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495" name="Text Box 17"/>
          <p:cNvSpPr txBox="1">
            <a:spLocks noChangeArrowheads="1"/>
          </p:cNvSpPr>
          <p:nvPr/>
        </p:nvSpPr>
        <p:spPr bwMode="auto">
          <a:xfrm>
            <a:off x="280988" y="3892550"/>
            <a:ext cx="12668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chemeClr val="tx2"/>
                </a:solidFill>
                <a:latin typeface="Trebuchet MS" panose="020B0603020202020204" pitchFamily="34" charset="0"/>
              </a:rPr>
              <a:t>R1 – 24,638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chemeClr val="tx2"/>
                </a:solidFill>
                <a:latin typeface="Trebuchet MS" panose="020B0603020202020204" pitchFamily="34" charset="0"/>
              </a:rPr>
              <a:t>R2 – 21,355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chemeClr val="tx2"/>
                </a:solidFill>
                <a:latin typeface="Trebuchet MS" panose="020B0603020202020204" pitchFamily="34" charset="0"/>
              </a:rPr>
              <a:t>R3 – 24,907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chemeClr val="tx2"/>
                </a:solidFill>
                <a:latin typeface="Trebuchet MS" panose="020B0603020202020204" pitchFamily="34" charset="0"/>
              </a:rPr>
              <a:t>R4 – 16,987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chemeClr val="tx2"/>
                </a:solidFill>
                <a:latin typeface="Trebuchet MS" panose="020B0603020202020204" pitchFamily="34" charset="0"/>
              </a:rPr>
              <a:t>R5 – 22,701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chemeClr val="tx2"/>
                </a:solidFill>
                <a:latin typeface="Trebuchet MS" panose="020B0603020202020204" pitchFamily="34" charset="0"/>
              </a:rPr>
              <a:t>R6 – 42,616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791200" y="4186238"/>
            <a:ext cx="2971800" cy="2116137"/>
            <a:chOff x="3648" y="2677"/>
            <a:chExt cx="1872" cy="1294"/>
          </a:xfrm>
        </p:grpSpPr>
        <p:sp>
          <p:nvSpPr>
            <p:cNvPr id="20497" name="Text Box 18"/>
            <p:cNvSpPr txBox="1">
              <a:spLocks noChangeArrowheads="1"/>
            </p:cNvSpPr>
            <p:nvPr/>
          </p:nvSpPr>
          <p:spPr bwMode="auto">
            <a:xfrm>
              <a:off x="4224" y="3264"/>
              <a:ext cx="1296" cy="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Char char="–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 i="1" dirty="0">
                  <a:solidFill>
                    <a:srgbClr val="006600"/>
                  </a:solidFill>
                  <a:latin typeface="Trebuchet MS" panose="020B0603020202020204" pitchFamily="34" charset="0"/>
                </a:rPr>
                <a:t>Reflecting the global nature of IEEE, R10 and R8 are now the two largest IEEE Regions</a:t>
              </a:r>
            </a:p>
          </p:txBody>
        </p:sp>
        <p:sp>
          <p:nvSpPr>
            <p:cNvPr id="20498" name="Line 19"/>
            <p:cNvSpPr>
              <a:spLocks noChangeShapeType="1"/>
            </p:cNvSpPr>
            <p:nvPr/>
          </p:nvSpPr>
          <p:spPr bwMode="auto">
            <a:xfrm>
              <a:off x="3648" y="3264"/>
              <a:ext cx="624" cy="96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9" name="Line 20"/>
            <p:cNvSpPr>
              <a:spLocks noChangeShapeType="1"/>
            </p:cNvSpPr>
            <p:nvPr/>
          </p:nvSpPr>
          <p:spPr bwMode="auto">
            <a:xfrm flipH="1">
              <a:off x="4992" y="2677"/>
              <a:ext cx="240" cy="53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ChangeArrowheads="1"/>
          </p:cNvSpPr>
          <p:nvPr/>
        </p:nvSpPr>
        <p:spPr bwMode="auto">
          <a:xfrm>
            <a:off x="685800" y="228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dirty="0">
                <a:solidFill>
                  <a:srgbClr val="000099"/>
                </a:solidFill>
                <a:latin typeface="Trebuchet MS" panose="020B0603020202020204" pitchFamily="34" charset="0"/>
              </a:rPr>
              <a:t>IEEE Membership By Region</a:t>
            </a:r>
            <a:br>
              <a:rPr lang="en-US" altLang="en-US" sz="3200" dirty="0">
                <a:latin typeface="Trebuchet MS" panose="020B0603020202020204" pitchFamily="34" charset="0"/>
              </a:rPr>
            </a:br>
            <a:r>
              <a:rPr lang="en-US" altLang="en-US" sz="3200" dirty="0">
                <a:solidFill>
                  <a:srgbClr val="000099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712294"/>
              </p:ext>
            </p:extLst>
          </p:nvPr>
        </p:nvGraphicFramePr>
        <p:xfrm>
          <a:off x="203200" y="1346200"/>
          <a:ext cx="8763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Total IEEE Membership (1963 – 2023)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723658"/>
              </p:ext>
            </p:extLst>
          </p:nvPr>
        </p:nvGraphicFramePr>
        <p:xfrm>
          <a:off x="-82550" y="762000"/>
          <a:ext cx="9074150" cy="532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626225" y="914400"/>
            <a:ext cx="22092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as at 31</a:t>
            </a:r>
            <a:r>
              <a:rPr lang="en-US" altLang="en-US" sz="1400" b="0" baseline="30000" dirty="0">
                <a:latin typeface="Trebuchet MS" panose="020B0603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 December 2023</a:t>
            </a:r>
          </a:p>
        </p:txBody>
      </p:sp>
    </p:spTree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04800" y="152400"/>
            <a:ext cx="85344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Total Higher Grade Membership (1963 – 2023)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953459"/>
              </p:ext>
            </p:extLst>
          </p:nvPr>
        </p:nvGraphicFramePr>
        <p:xfrm>
          <a:off x="22123" y="685800"/>
          <a:ext cx="8740877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553741" y="836711"/>
            <a:ext cx="22092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as at 31</a:t>
            </a:r>
            <a:r>
              <a:rPr lang="en-US" altLang="en-US" sz="1400" b="0" baseline="30000" dirty="0">
                <a:latin typeface="Trebuchet MS" panose="020B0603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 December 2022</a:t>
            </a:r>
          </a:p>
        </p:txBody>
      </p:sp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5341" y="1524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tabLst>
                <a:tab pos="7027863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tabLst>
                <a:tab pos="7027863" algn="l"/>
              </a:tabLst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7027863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tabLst>
                <a:tab pos="70278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702786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702786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702786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702786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702786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Total Student Membership (1963 – 2023)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556647"/>
              </p:ext>
            </p:extLst>
          </p:nvPr>
        </p:nvGraphicFramePr>
        <p:xfrm>
          <a:off x="127000" y="895350"/>
          <a:ext cx="8890000" cy="504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629400" y="595313"/>
            <a:ext cx="22092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as at 31</a:t>
            </a:r>
            <a:r>
              <a:rPr lang="en-US" altLang="en-US" sz="1400" b="0" baseline="30000" dirty="0">
                <a:latin typeface="Trebuchet MS" panose="020B0603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 December 2023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667000" y="1114425"/>
            <a:ext cx="48529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2"/>
                </a:solidFill>
                <a:latin typeface="Trebuchet MS" panose="020B0603020202020204" pitchFamily="34" charset="0"/>
              </a:rPr>
              <a:t>Year 2006 - New Record for Student Membership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2"/>
                </a:solidFill>
                <a:latin typeface="Trebuchet MS" panose="020B0603020202020204" pitchFamily="34" charset="0"/>
              </a:rPr>
              <a:t>80,491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6694488" y="1420813"/>
            <a:ext cx="315912" cy="2746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295400" y="2286000"/>
            <a:ext cx="60166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2"/>
                </a:solidFill>
                <a:latin typeface="Trebuchet MS" panose="020B0603020202020204" pitchFamily="34" charset="0"/>
              </a:rPr>
              <a:t>Year 2007 was the first year that the IEEE GMS was fully implemented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2"/>
                </a:solidFill>
                <a:latin typeface="Trebuchet MS" panose="020B0603020202020204" pitchFamily="34" charset="0"/>
              </a:rPr>
              <a:t>GSM are voting members = higher grade members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6831013" y="2428875"/>
            <a:ext cx="331787" cy="508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IEEE Tagline Theme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EEE_customSlides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Tagline Theme</Template>
  <TotalTime>12803</TotalTime>
  <Pages>32</Pages>
  <Words>180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Comic Sans MS</vt:lpstr>
      <vt:lpstr>Trebuchet MS</vt:lpstr>
      <vt:lpstr>Verdana</vt:lpstr>
      <vt:lpstr>Wingdings</vt:lpstr>
      <vt:lpstr>IEEE Tagline Theme</vt:lpstr>
      <vt:lpstr>ieee_corporate_template_1</vt:lpstr>
      <vt:lpstr>1_IEEE_customSlides</vt:lpstr>
      <vt:lpstr>IEEE Membership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M. J. Binder</dc:creator>
  <cp:keywords/>
  <dc:description/>
  <cp:lastModifiedBy>Ewell Tan</cp:lastModifiedBy>
  <cp:revision>657</cp:revision>
  <cp:lastPrinted>2001-01-31T16:22:45Z</cp:lastPrinted>
  <dcterms:created xsi:type="dcterms:W3CDTF">2000-07-27T13:54:39Z</dcterms:created>
  <dcterms:modified xsi:type="dcterms:W3CDTF">2024-05-24T04:49:02Z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corporate-communications@ieee.org</vt:lpwstr>
  </property>
  <property fmtid="{D5CDD505-2E9C-101B-9397-08002B2CF9AE}" pid="8" name="HomePage">
    <vt:lpwstr>www.ieee.org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K:\PPT\corp2000</vt:lpwstr>
  </property>
</Properties>
</file>