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  <p:sldMasterId id="2147483793" r:id="rId2"/>
    <p:sldMasterId id="2147483810" r:id="rId3"/>
  </p:sldMasterIdLst>
  <p:notesMasterIdLst>
    <p:notesMasterId r:id="rId17"/>
  </p:notesMasterIdLst>
  <p:handoutMasterIdLst>
    <p:handoutMasterId r:id="rId18"/>
  </p:handoutMasterIdLst>
  <p:sldIdLst>
    <p:sldId id="702" r:id="rId4"/>
    <p:sldId id="689" r:id="rId5"/>
    <p:sldId id="697" r:id="rId6"/>
    <p:sldId id="698" r:id="rId7"/>
    <p:sldId id="695" r:id="rId8"/>
    <p:sldId id="690" r:id="rId9"/>
    <p:sldId id="703" r:id="rId10"/>
    <p:sldId id="706" r:id="rId11"/>
    <p:sldId id="704" r:id="rId12"/>
    <p:sldId id="699" r:id="rId13"/>
    <p:sldId id="700" r:id="rId14"/>
    <p:sldId id="696" r:id="rId15"/>
    <p:sldId id="705" r:id="rId16"/>
  </p:sldIdLst>
  <p:sldSz cx="9144000" cy="6858000" type="screen4x3"/>
  <p:notesSz cx="6881813" cy="9296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2000" b="1" kern="1200">
        <a:solidFill>
          <a:schemeClr val="tx2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66FF"/>
    <a:srgbClr val="6600FF"/>
    <a:srgbClr val="663300"/>
    <a:srgbClr val="9966FF"/>
    <a:srgbClr val="00FFFF"/>
    <a:srgbClr val="0033CC"/>
    <a:srgbClr val="6699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7" autoAdjust="0"/>
    <p:restoredTop sz="95708" autoAdjust="0"/>
  </p:normalViewPr>
  <p:slideViewPr>
    <p:cSldViewPr>
      <p:cViewPr varScale="1">
        <p:scale>
          <a:sx n="105" d="100"/>
          <a:sy n="105" d="100"/>
        </p:scale>
        <p:origin x="99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235949466697735E-2"/>
          <c:y val="6.4548993875765528E-2"/>
          <c:w val="0.85447489029462431"/>
          <c:h val="0.7852384076990375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R10</c:v>
                </c:pt>
              </c:strCache>
            </c:strRef>
          </c:tx>
          <c:spPr>
            <a:solidFill>
              <a:schemeClr val="accent1"/>
            </a:solidFill>
            <a:ln w="982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0"/>
              <c:layout>
                <c:manualLayout>
                  <c:x val="2.9584634021339049E-3"/>
                  <c:y val="-2.777777777777790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73F-4943-AEAD-A0997CF94102}"/>
                </c:ext>
              </c:extLst>
            </c:dLbl>
            <c:dLbl>
              <c:idx val="21"/>
              <c:layout>
                <c:manualLayout>
                  <c:x val="2.95857988165680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73F-4943-AEAD-A0997CF94102}"/>
                </c:ext>
              </c:extLst>
            </c:dLbl>
            <c:numFmt formatCode="#,##0_);[Red]\(#,##0\)" sourceLinked="0"/>
            <c:spPr>
              <a:noFill/>
              <a:ln w="19646">
                <a:noFill/>
              </a:ln>
            </c:spPr>
            <c:txPr>
              <a:bodyPr/>
              <a:lstStyle/>
              <a:p>
                <a:pPr>
                  <a:defRPr sz="8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Sheet1!$B$1:$AE$1</c:f>
              <c:numCache>
                <c:formatCode>General</c:formatCode>
                <c:ptCount val="30"/>
                <c:pt idx="0">
                  <c:v>1966</c:v>
                </c:pt>
                <c:pt idx="1">
                  <c:v>1976</c:v>
                </c:pt>
                <c:pt idx="2">
                  <c:v>1986</c:v>
                </c:pt>
                <c:pt idx="3">
                  <c:v>1996</c:v>
                </c:pt>
                <c:pt idx="4">
                  <c:v>1998</c:v>
                </c:pt>
                <c:pt idx="5">
                  <c:v>1999</c:v>
                </c:pt>
                <c:pt idx="6">
                  <c:v>2000</c:v>
                </c:pt>
                <c:pt idx="7">
                  <c:v>2001</c:v>
                </c:pt>
                <c:pt idx="8">
                  <c:v>2002</c:v>
                </c:pt>
                <c:pt idx="9">
                  <c:v>2003</c:v>
                </c:pt>
                <c:pt idx="10">
                  <c:v>2004</c:v>
                </c:pt>
                <c:pt idx="11">
                  <c:v>2005</c:v>
                </c:pt>
                <c:pt idx="12">
                  <c:v>2006</c:v>
                </c:pt>
                <c:pt idx="13">
                  <c:v>2007</c:v>
                </c:pt>
                <c:pt idx="14">
                  <c:v>2008</c:v>
                </c:pt>
                <c:pt idx="15">
                  <c:v>2009</c:v>
                </c:pt>
                <c:pt idx="16">
                  <c:v>2010</c:v>
                </c:pt>
                <c:pt idx="17">
                  <c:v>2011</c:v>
                </c:pt>
                <c:pt idx="18">
                  <c:v>2012</c:v>
                </c:pt>
                <c:pt idx="19">
                  <c:v>2013</c:v>
                </c:pt>
                <c:pt idx="20">
                  <c:v>2014</c:v>
                </c:pt>
                <c:pt idx="21">
                  <c:v>2015</c:v>
                </c:pt>
                <c:pt idx="22">
                  <c:v>2016</c:v>
                </c:pt>
                <c:pt idx="23">
                  <c:v>2017</c:v>
                </c:pt>
                <c:pt idx="24">
                  <c:v>2018</c:v>
                </c:pt>
                <c:pt idx="25">
                  <c:v>2019</c:v>
                </c:pt>
                <c:pt idx="26">
                  <c:v>2020</c:v>
                </c:pt>
                <c:pt idx="27">
                  <c:v>2021</c:v>
                </c:pt>
                <c:pt idx="28">
                  <c:v>2022</c:v>
                </c:pt>
                <c:pt idx="29">
                  <c:v>2023</c:v>
                </c:pt>
              </c:numCache>
            </c:numRef>
          </c:cat>
          <c:val>
            <c:numRef>
              <c:f>Sheet1!$B$2:$AE$2</c:f>
              <c:numCache>
                <c:formatCode>General</c:formatCode>
                <c:ptCount val="30"/>
                <c:pt idx="0">
                  <c:v>2509</c:v>
                </c:pt>
                <c:pt idx="1">
                  <c:v>6034</c:v>
                </c:pt>
                <c:pt idx="2">
                  <c:v>17327</c:v>
                </c:pt>
                <c:pt idx="3">
                  <c:v>35276</c:v>
                </c:pt>
                <c:pt idx="4">
                  <c:v>43104</c:v>
                </c:pt>
                <c:pt idx="5">
                  <c:v>50766</c:v>
                </c:pt>
                <c:pt idx="6">
                  <c:v>55041</c:v>
                </c:pt>
                <c:pt idx="7">
                  <c:v>58162</c:v>
                </c:pt>
                <c:pt idx="8">
                  <c:v>64180</c:v>
                </c:pt>
                <c:pt idx="9">
                  <c:v>59538</c:v>
                </c:pt>
                <c:pt idx="10">
                  <c:v>63548</c:v>
                </c:pt>
                <c:pt idx="11">
                  <c:v>62533</c:v>
                </c:pt>
                <c:pt idx="12">
                  <c:v>67442</c:v>
                </c:pt>
                <c:pt idx="13">
                  <c:v>67157</c:v>
                </c:pt>
                <c:pt idx="14">
                  <c:v>73662</c:v>
                </c:pt>
                <c:pt idx="15">
                  <c:v>82361</c:v>
                </c:pt>
                <c:pt idx="16">
                  <c:v>90593</c:v>
                </c:pt>
                <c:pt idx="17">
                  <c:v>97393</c:v>
                </c:pt>
                <c:pt idx="18">
                  <c:v>107154</c:v>
                </c:pt>
                <c:pt idx="19">
                  <c:v>112117</c:v>
                </c:pt>
                <c:pt idx="20">
                  <c:v>112536</c:v>
                </c:pt>
                <c:pt idx="21">
                  <c:v>113573</c:v>
                </c:pt>
                <c:pt idx="22">
                  <c:v>125060</c:v>
                </c:pt>
                <c:pt idx="23">
                  <c:v>125707</c:v>
                </c:pt>
                <c:pt idx="24">
                  <c:v>130527</c:v>
                </c:pt>
                <c:pt idx="25">
                  <c:v>135172</c:v>
                </c:pt>
                <c:pt idx="26">
                  <c:v>133225</c:v>
                </c:pt>
                <c:pt idx="27">
                  <c:v>151421</c:v>
                </c:pt>
                <c:pt idx="28">
                  <c:v>161371</c:v>
                </c:pt>
                <c:pt idx="29">
                  <c:v>187221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73F-4943-AEAD-A0997CF941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46555839"/>
        <c:axId val="1"/>
      </c:barChart>
      <c:catAx>
        <c:axId val="1046555839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455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1389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2455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24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9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046555839"/>
        <c:crosses val="autoZero"/>
        <c:crossBetween val="between"/>
      </c:valAx>
      <c:spPr>
        <a:noFill/>
        <a:ln w="9820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8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531693087756326E-2"/>
          <c:y val="4.2339132852570738E-2"/>
          <c:w val="0.86671464082651684"/>
          <c:h val="0.82794086501771802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Sheet1!$A$2</c:f>
              <c:strCache>
                <c:ptCount val="1"/>
                <c:pt idx="0">
                  <c:v>Voting Members</c:v>
                </c:pt>
              </c:strCache>
            </c:strRef>
          </c:tx>
          <c:spPr>
            <a:solidFill>
              <a:schemeClr val="accent2"/>
            </a:solidFill>
            <a:ln w="9727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222">
                <a:noFill/>
              </a:ln>
            </c:spPr>
            <c:txPr>
              <a:bodyPr/>
              <a:lstStyle/>
              <a:p>
                <a:pPr>
                  <a:defRPr sz="896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Sheet1!$B$2:$Y$2</c:f>
              <c:numCache>
                <c:formatCode>#,##0</c:formatCode>
                <c:ptCount val="24"/>
                <c:pt idx="0">
                  <c:v>32463</c:v>
                </c:pt>
                <c:pt idx="1">
                  <c:v>31580</c:v>
                </c:pt>
                <c:pt idx="2">
                  <c:v>32720</c:v>
                </c:pt>
                <c:pt idx="3">
                  <c:v>38345</c:v>
                </c:pt>
                <c:pt idx="4">
                  <c:v>40278</c:v>
                </c:pt>
                <c:pt idx="5">
                  <c:v>37085</c:v>
                </c:pt>
                <c:pt idx="6">
                  <c:v>37838</c:v>
                </c:pt>
                <c:pt idx="7">
                  <c:v>45551</c:v>
                </c:pt>
                <c:pt idx="8">
                  <c:v>49175</c:v>
                </c:pt>
                <c:pt idx="9">
                  <c:v>54555</c:v>
                </c:pt>
                <c:pt idx="10">
                  <c:v>59761</c:v>
                </c:pt>
                <c:pt idx="11">
                  <c:v>62969</c:v>
                </c:pt>
                <c:pt idx="12">
                  <c:v>69523</c:v>
                </c:pt>
                <c:pt idx="13">
                  <c:v>73860</c:v>
                </c:pt>
                <c:pt idx="14">
                  <c:v>76209</c:v>
                </c:pt>
                <c:pt idx="15">
                  <c:v>76668</c:v>
                </c:pt>
                <c:pt idx="16">
                  <c:v>84990</c:v>
                </c:pt>
                <c:pt idx="17">
                  <c:v>82274</c:v>
                </c:pt>
                <c:pt idx="18">
                  <c:v>87601</c:v>
                </c:pt>
                <c:pt idx="19">
                  <c:v>92367</c:v>
                </c:pt>
                <c:pt idx="20">
                  <c:v>97451</c:v>
                </c:pt>
                <c:pt idx="21">
                  <c:v>102967</c:v>
                </c:pt>
                <c:pt idx="22">
                  <c:v>101767</c:v>
                </c:pt>
                <c:pt idx="23">
                  <c:v>112706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E4-4A65-B060-32948A8FFA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4792416"/>
        <c:axId val="1"/>
      </c:barChart>
      <c:catAx>
        <c:axId val="274792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4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1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2432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243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1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274792416"/>
        <c:crosses val="autoZero"/>
        <c:crossBetween val="between"/>
      </c:valAx>
      <c:spPr>
        <a:noFill/>
        <a:ln w="9727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073161789639953E-2"/>
          <c:y val="4.3388394074719581E-2"/>
          <c:w val="0.84525205158264949"/>
          <c:h val="0.78586723768736622"/>
        </c:manualLayout>
      </c:layout>
      <c:barChart>
        <c:barDir val="bar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Higher Grade</c:v>
                </c:pt>
              </c:strCache>
            </c:strRef>
          </c:tx>
          <c:spPr>
            <a:solidFill>
              <a:schemeClr val="folHlink"/>
            </a:solidFill>
            <a:ln w="9743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176">
                <a:noFill/>
              </a:ln>
            </c:spPr>
            <c:txPr>
              <a:bodyPr/>
              <a:lstStyle/>
              <a:p>
                <a:pPr>
                  <a:defRPr sz="993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40954</c:v>
                </c:pt>
                <c:pt idx="1">
                  <c:v>41391</c:v>
                </c:pt>
                <c:pt idx="2">
                  <c:v>41787</c:v>
                </c:pt>
                <c:pt idx="3">
                  <c:v>42807</c:v>
                </c:pt>
                <c:pt idx="4">
                  <c:v>45294</c:v>
                </c:pt>
                <c:pt idx="5">
                  <c:v>41690</c:v>
                </c:pt>
                <c:pt idx="6">
                  <c:v>41336</c:v>
                </c:pt>
                <c:pt idx="7" formatCode="#,##0">
                  <c:v>48999</c:v>
                </c:pt>
                <c:pt idx="8" formatCode="#,##0">
                  <c:v>52001</c:v>
                </c:pt>
                <c:pt idx="9">
                  <c:v>57276</c:v>
                </c:pt>
                <c:pt idx="10">
                  <c:v>62543</c:v>
                </c:pt>
                <c:pt idx="11">
                  <c:v>66106</c:v>
                </c:pt>
                <c:pt idx="12">
                  <c:v>72499</c:v>
                </c:pt>
                <c:pt idx="13">
                  <c:v>75973</c:v>
                </c:pt>
                <c:pt idx="14">
                  <c:v>78218</c:v>
                </c:pt>
                <c:pt idx="15">
                  <c:v>78478</c:v>
                </c:pt>
                <c:pt idx="16">
                  <c:v>86703</c:v>
                </c:pt>
                <c:pt idx="17">
                  <c:v>83926</c:v>
                </c:pt>
                <c:pt idx="18">
                  <c:v>89475</c:v>
                </c:pt>
                <c:pt idx="19">
                  <c:v>94085</c:v>
                </c:pt>
                <c:pt idx="20">
                  <c:v>99101</c:v>
                </c:pt>
                <c:pt idx="21">
                  <c:v>104504</c:v>
                </c:pt>
                <c:pt idx="22">
                  <c:v>103289</c:v>
                </c:pt>
                <c:pt idx="23">
                  <c:v>114689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FC-43E7-8D90-7246453CFA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9099424"/>
        <c:axId val="1"/>
      </c:barChart>
      <c:catAx>
        <c:axId val="15190994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4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1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2436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243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1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519099424"/>
        <c:crosses val="autoZero"/>
        <c:crossBetween val="between"/>
      </c:valAx>
      <c:spPr>
        <a:noFill/>
        <a:ln w="9743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8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302461899179369"/>
          <c:y val="6.638115631691649E-2"/>
          <c:w val="0.84525205158264949"/>
          <c:h val="0.78586723768736622"/>
        </c:manualLayout>
      </c:layout>
      <c:barChart>
        <c:barDir val="bar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Student</c:v>
                </c:pt>
              </c:strCache>
            </c:strRef>
          </c:tx>
          <c:spPr>
            <a:solidFill>
              <a:schemeClr val="hlink"/>
            </a:solidFill>
            <a:ln w="9739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185">
                <a:noFill/>
              </a:ln>
            </c:spPr>
            <c:txPr>
              <a:bodyPr/>
              <a:lstStyle/>
              <a:p>
                <a:pPr>
                  <a:defRPr sz="99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14087</c:v>
                </c:pt>
                <c:pt idx="1">
                  <c:v>16771</c:v>
                </c:pt>
                <c:pt idx="2">
                  <c:v>22393</c:v>
                </c:pt>
                <c:pt idx="3">
                  <c:v>16731</c:v>
                </c:pt>
                <c:pt idx="4">
                  <c:v>18254</c:v>
                </c:pt>
                <c:pt idx="5">
                  <c:v>20843</c:v>
                </c:pt>
                <c:pt idx="6">
                  <c:v>26106</c:v>
                </c:pt>
                <c:pt idx="7">
                  <c:v>18158</c:v>
                </c:pt>
                <c:pt idx="8">
                  <c:v>21661</c:v>
                </c:pt>
                <c:pt idx="9">
                  <c:v>25085</c:v>
                </c:pt>
                <c:pt idx="10">
                  <c:v>28050</c:v>
                </c:pt>
                <c:pt idx="11">
                  <c:v>31287</c:v>
                </c:pt>
                <c:pt idx="12">
                  <c:v>34655</c:v>
                </c:pt>
                <c:pt idx="13">
                  <c:v>36144</c:v>
                </c:pt>
                <c:pt idx="14">
                  <c:v>34318</c:v>
                </c:pt>
                <c:pt idx="15">
                  <c:v>35095</c:v>
                </c:pt>
                <c:pt idx="16">
                  <c:v>38357</c:v>
                </c:pt>
                <c:pt idx="17">
                  <c:v>41781</c:v>
                </c:pt>
                <c:pt idx="18">
                  <c:v>41052</c:v>
                </c:pt>
                <c:pt idx="19">
                  <c:v>41087</c:v>
                </c:pt>
                <c:pt idx="20">
                  <c:v>34124</c:v>
                </c:pt>
                <c:pt idx="21">
                  <c:v>46917</c:v>
                </c:pt>
                <c:pt idx="22">
                  <c:v>58082</c:v>
                </c:pt>
                <c:pt idx="23">
                  <c:v>72532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09-4159-9065-0FC51F3AF1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678095"/>
        <c:axId val="1"/>
      </c:barChart>
      <c:catAx>
        <c:axId val="379678095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24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2434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24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85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379678095"/>
        <c:crosses val="autoZero"/>
        <c:crossBetween val="between"/>
      </c:valAx>
      <c:spPr>
        <a:noFill/>
        <a:ln w="9739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3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8235445565671047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8.0190106942835807E-2"/>
          <c:y val="2.8405422853453842E-2"/>
          <c:w val="0.75172868900556378"/>
          <c:h val="0.908706963598562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Higher Grade</c:v>
                </c:pt>
              </c:strCache>
            </c:strRef>
          </c:tx>
          <c:spPr>
            <a:solidFill>
              <a:srgbClr val="00CCFF"/>
            </a:solidFill>
            <a:ln w="1012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7"/>
              <c:layout>
                <c:manualLayout>
                  <c:x val="-1.5165877682778084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E04-4E1F-A2C3-64CD347BC1E4}"/>
                </c:ext>
              </c:extLst>
            </c:dLbl>
            <c:spPr>
              <a:noFill/>
              <a:ln w="25214">
                <a:noFill/>
              </a:ln>
            </c:spPr>
            <c:txPr>
              <a:bodyPr/>
              <a:lstStyle/>
              <a:p>
                <a:pPr>
                  <a:defRPr sz="893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40954</c:v>
                </c:pt>
                <c:pt idx="1">
                  <c:v>41391</c:v>
                </c:pt>
                <c:pt idx="2">
                  <c:v>41787</c:v>
                </c:pt>
                <c:pt idx="3">
                  <c:v>42807</c:v>
                </c:pt>
                <c:pt idx="4">
                  <c:v>45294</c:v>
                </c:pt>
                <c:pt idx="5">
                  <c:v>41690</c:v>
                </c:pt>
                <c:pt idx="6">
                  <c:v>41336</c:v>
                </c:pt>
                <c:pt idx="7">
                  <c:v>48999</c:v>
                </c:pt>
                <c:pt idx="8">
                  <c:v>52001</c:v>
                </c:pt>
                <c:pt idx="9">
                  <c:v>57276</c:v>
                </c:pt>
                <c:pt idx="10">
                  <c:v>62543</c:v>
                </c:pt>
                <c:pt idx="11">
                  <c:v>66106</c:v>
                </c:pt>
                <c:pt idx="12">
                  <c:v>72499</c:v>
                </c:pt>
                <c:pt idx="13">
                  <c:v>75973</c:v>
                </c:pt>
                <c:pt idx="14">
                  <c:v>78218</c:v>
                </c:pt>
                <c:pt idx="15">
                  <c:v>78478</c:v>
                </c:pt>
                <c:pt idx="16">
                  <c:v>86703</c:v>
                </c:pt>
                <c:pt idx="17">
                  <c:v>83926</c:v>
                </c:pt>
                <c:pt idx="18">
                  <c:v>89475</c:v>
                </c:pt>
                <c:pt idx="19">
                  <c:v>94085</c:v>
                </c:pt>
                <c:pt idx="20">
                  <c:v>99101</c:v>
                </c:pt>
                <c:pt idx="21">
                  <c:v>104504</c:v>
                </c:pt>
                <c:pt idx="22">
                  <c:v>103289</c:v>
                </c:pt>
                <c:pt idx="23">
                  <c:v>114689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04-4E1F-A2C3-64CD347BC1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847519"/>
        <c:axId val="1"/>
      </c:barChart>
      <c:catAx>
        <c:axId val="5068475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25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b"/>
        <c:majorGridlines>
          <c:spPr>
            <a:ln w="2534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none"/>
        <c:minorTickMark val="none"/>
        <c:tickLblPos val="nextTo"/>
        <c:spPr>
          <a:ln w="25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2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506847519"/>
        <c:crosses val="autoZero"/>
        <c:crossBetween val="between"/>
      </c:valAx>
      <c:spPr>
        <a:noFill/>
        <a:ln w="1012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841088045812462"/>
          <c:y val="0.42034735019824648"/>
          <c:w val="0.15672226198997852"/>
          <c:h val="0.10673611639937658"/>
        </c:manualLayout>
      </c:layout>
      <c:overlay val="0"/>
      <c:spPr>
        <a:solidFill>
          <a:schemeClr val="bg1"/>
        </a:solidFill>
        <a:ln w="2534">
          <a:solidFill>
            <a:schemeClr val="tx1"/>
          </a:solidFill>
          <a:prstDash val="solid"/>
        </a:ln>
      </c:spPr>
      <c:txPr>
        <a:bodyPr/>
        <a:lstStyle/>
        <a:p>
          <a:pPr>
            <a:defRPr sz="131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3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607607472978921"/>
          <c:y val="2.4265718988770762E-2"/>
          <c:w val="0.86818182146690126"/>
          <c:h val="0.90952958685944851"/>
        </c:manualLayout>
      </c:layou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Student</c:v>
                </c:pt>
              </c:strCache>
            </c:strRef>
          </c:tx>
          <c:marker>
            <c:symbol val="square"/>
            <c:size val="2"/>
            <c:spPr>
              <a:ln>
                <a:solidFill>
                  <a:srgbClr val="FF0000"/>
                </a:solidFill>
                <a:prstDash val="solid"/>
              </a:ln>
            </c:spPr>
          </c:marker>
          <c:dLbls>
            <c:dLbl>
              <c:idx val="0"/>
              <c:layout>
                <c:manualLayout>
                  <c:x val="-7.763975155279503E-3"/>
                  <c:y val="4.61927049625103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90-4625-B806-4A192F4785D7}"/>
                </c:ext>
              </c:extLst>
            </c:dLbl>
            <c:dLbl>
              <c:idx val="1"/>
              <c:layout>
                <c:manualLayout>
                  <c:x val="-5.2795031055900596E-2"/>
                  <c:y val="-6.0627925263295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90-4625-B806-4A192F4785D7}"/>
                </c:ext>
              </c:extLst>
            </c:dLbl>
            <c:dLbl>
              <c:idx val="3"/>
              <c:layout>
                <c:manualLayout>
                  <c:x val="-2.1739130434782608E-2"/>
                  <c:y val="5.774088120313810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90-4625-B806-4A192F4785D7}"/>
                </c:ext>
              </c:extLst>
            </c:dLbl>
            <c:dLbl>
              <c:idx val="4"/>
              <c:layout>
                <c:manualLayout>
                  <c:x val="-2.0186335403726708E-2"/>
                  <c:y val="-4.6192704962510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90-4625-B806-4A192F4785D7}"/>
                </c:ext>
              </c:extLst>
            </c:dLbl>
            <c:dLbl>
              <c:idx val="5"/>
              <c:layout>
                <c:manualLayout>
                  <c:x val="5.6935160085555247E-17"/>
                  <c:y val="2.8870440601569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90-4625-B806-4A192F4785D7}"/>
                </c:ext>
              </c:extLst>
            </c:dLbl>
            <c:dLbl>
              <c:idx val="6"/>
              <c:layout>
                <c:manualLayout>
                  <c:x val="-4.3478260869565272E-2"/>
                  <c:y val="-3.7531572782039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90-4625-B806-4A192F4785D7}"/>
                </c:ext>
              </c:extLst>
            </c:dLbl>
            <c:dLbl>
              <c:idx val="7"/>
              <c:layout>
                <c:manualLayout>
                  <c:x val="-2.3291925465838508E-2"/>
                  <c:y val="3.1757484661725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90-4625-B806-4A192F4785D7}"/>
                </c:ext>
              </c:extLst>
            </c:dLbl>
            <c:dLbl>
              <c:idx val="8"/>
              <c:layout>
                <c:manualLayout>
                  <c:x val="-4.9689440993788817E-2"/>
                  <c:y val="-4.6192704962510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590-4625-B806-4A192F4785D7}"/>
                </c:ext>
              </c:extLst>
            </c:dLbl>
            <c:dLbl>
              <c:idx val="9"/>
              <c:layout>
                <c:manualLayout>
                  <c:x val="-1.0869565217391304E-2"/>
                  <c:y val="4.04186168421966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590-4625-B806-4A192F4785D7}"/>
                </c:ext>
              </c:extLst>
            </c:dLbl>
            <c:dLbl>
              <c:idx val="10"/>
              <c:layout>
                <c:manualLayout>
                  <c:x val="-4.6583850931677016E-2"/>
                  <c:y val="-3.464452872188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590-4625-B806-4A192F4785D7}"/>
                </c:ext>
              </c:extLst>
            </c:dLbl>
            <c:dLbl>
              <c:idx val="11"/>
              <c:layout>
                <c:manualLayout>
                  <c:x val="-2.8169014084507043E-2"/>
                  <c:y val="-2.5709531456331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590-4625-B806-4A192F4785D7}"/>
                </c:ext>
              </c:extLst>
            </c:dLbl>
            <c:dLbl>
              <c:idx val="12"/>
              <c:layout>
                <c:manualLayout>
                  <c:x val="-3.9235462415024208E-2"/>
                  <c:y val="-4.93316265674433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590-4625-B806-4A192F4785D7}"/>
                </c:ext>
              </c:extLst>
            </c:dLbl>
            <c:dLbl>
              <c:idx val="13"/>
              <c:layout>
                <c:manualLayout>
                  <c:x val="-4.9689440993788817E-2"/>
                  <c:y val="4.9079749022667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590-4625-B806-4A192F4785D7}"/>
                </c:ext>
              </c:extLst>
            </c:dLbl>
            <c:dLbl>
              <c:idx val="14"/>
              <c:layout>
                <c:manualLayout>
                  <c:x val="-2.1739252702107775E-2"/>
                  <c:y val="4.3305660902353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590-4625-B806-4A192F4785D7}"/>
                </c:ext>
              </c:extLst>
            </c:dLbl>
            <c:dLbl>
              <c:idx val="15"/>
              <c:layout>
                <c:manualLayout>
                  <c:x val="-3.6563065486379422E-2"/>
                  <c:y val="-3.1757484661725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590-4625-B806-4A192F4785D7}"/>
                </c:ext>
              </c:extLst>
            </c:dLbl>
            <c:dLbl>
              <c:idx val="16"/>
              <c:layout>
                <c:manualLayout>
                  <c:x val="-1.1387032017111049E-16"/>
                  <c:y val="2.88704406015690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590-4625-B806-4A192F4785D7}"/>
                </c:ext>
              </c:extLst>
            </c:dLbl>
            <c:dLbl>
              <c:idx val="18"/>
              <c:layout>
                <c:manualLayout>
                  <c:x val="0"/>
                  <c:y val="1.732226436094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590-4625-B806-4A192F4785D7}"/>
                </c:ext>
              </c:extLst>
            </c:dLbl>
            <c:dLbl>
              <c:idx val="23"/>
              <c:layout>
                <c:manualLayout>
                  <c:x val="-5.8860140528740945E-8"/>
                  <c:y val="4.1696716332974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2834981005244079E-2"/>
                      <c:h val="6.40028891454586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B84D-4F22-A8DB-5EEC0C218ECF}"/>
                </c:ext>
              </c:extLst>
            </c:dLbl>
            <c:numFmt formatCode="#,##0_);[Red]\(#,##0\)" sourceLinked="0"/>
            <c:spPr>
              <a:noFill/>
              <a:ln w="20313">
                <a:noFill/>
              </a:ln>
            </c:spPr>
            <c:txPr>
              <a:bodyPr/>
              <a:lstStyle/>
              <a:p>
                <a:pPr>
                  <a:defRPr sz="95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Sheet1!$B$2:$Y$2</c:f>
              <c:numCache>
                <c:formatCode>General</c:formatCode>
                <c:ptCount val="24"/>
                <c:pt idx="0">
                  <c:v>14087</c:v>
                </c:pt>
                <c:pt idx="1">
                  <c:v>16771</c:v>
                </c:pt>
                <c:pt idx="2">
                  <c:v>22393</c:v>
                </c:pt>
                <c:pt idx="3">
                  <c:v>16731</c:v>
                </c:pt>
                <c:pt idx="4">
                  <c:v>18254</c:v>
                </c:pt>
                <c:pt idx="5">
                  <c:v>20843</c:v>
                </c:pt>
                <c:pt idx="6">
                  <c:v>26106</c:v>
                </c:pt>
                <c:pt idx="7">
                  <c:v>18158</c:v>
                </c:pt>
                <c:pt idx="8">
                  <c:v>21661</c:v>
                </c:pt>
                <c:pt idx="9">
                  <c:v>25085</c:v>
                </c:pt>
                <c:pt idx="10">
                  <c:v>28050</c:v>
                </c:pt>
                <c:pt idx="11">
                  <c:v>31287</c:v>
                </c:pt>
                <c:pt idx="12">
                  <c:v>34655</c:v>
                </c:pt>
                <c:pt idx="13">
                  <c:v>36144</c:v>
                </c:pt>
                <c:pt idx="14">
                  <c:v>34318</c:v>
                </c:pt>
                <c:pt idx="15">
                  <c:v>35095</c:v>
                </c:pt>
                <c:pt idx="16">
                  <c:v>38357</c:v>
                </c:pt>
                <c:pt idx="17">
                  <c:v>41781</c:v>
                </c:pt>
                <c:pt idx="18">
                  <c:v>41052</c:v>
                </c:pt>
                <c:pt idx="19">
                  <c:v>41087</c:v>
                </c:pt>
                <c:pt idx="20">
                  <c:v>34124</c:v>
                </c:pt>
                <c:pt idx="21">
                  <c:v>46917</c:v>
                </c:pt>
                <c:pt idx="22">
                  <c:v>58082</c:v>
                </c:pt>
                <c:pt idx="23">
                  <c:v>72532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1-E590-4625-B806-4A192F4785D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Higher Grade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square"/>
            <c:size val="2"/>
          </c:marker>
          <c:dLbls>
            <c:dLbl>
              <c:idx val="0"/>
              <c:layout>
                <c:manualLayout>
                  <c:x val="-1.2422360248447204E-2"/>
                  <c:y val="-4.3305660902353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590-4625-B806-4A192F4785D7}"/>
                </c:ext>
              </c:extLst>
            </c:dLbl>
            <c:dLbl>
              <c:idx val="1"/>
              <c:layout>
                <c:manualLayout>
                  <c:x val="-1.0869565217391334E-2"/>
                  <c:y val="4.33056609023535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590-4625-B806-4A192F4785D7}"/>
                </c:ext>
              </c:extLst>
            </c:dLbl>
            <c:dLbl>
              <c:idx val="2"/>
              <c:layout>
                <c:manualLayout>
                  <c:x val="-1.8633540372670808E-2"/>
                  <c:y val="-3.4644528721882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590-4625-B806-4A192F4785D7}"/>
                </c:ext>
              </c:extLst>
            </c:dLbl>
            <c:dLbl>
              <c:idx val="3"/>
              <c:layout>
                <c:manualLayout>
                  <c:x val="-1.0869565217391304E-2"/>
                  <c:y val="3.75315727820397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590-4625-B806-4A192F4785D7}"/>
                </c:ext>
              </c:extLst>
            </c:dLbl>
            <c:dLbl>
              <c:idx val="4"/>
              <c:layout>
                <c:manualLayout>
                  <c:x val="-1.7080745341614908E-2"/>
                  <c:y val="-3.175748466172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590-4625-B806-4A192F4785D7}"/>
                </c:ext>
              </c:extLst>
            </c:dLbl>
            <c:dLbl>
              <c:idx val="5"/>
              <c:layout>
                <c:manualLayout>
                  <c:x val="-1.5527950310558949E-2"/>
                  <c:y val="-3.75318001083437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590-4625-B806-4A192F4785D7}"/>
                </c:ext>
              </c:extLst>
            </c:dLbl>
            <c:dLbl>
              <c:idx val="7"/>
              <c:layout>
                <c:manualLayout>
                  <c:x val="-5.2795031055900679E-2"/>
                  <c:y val="-4.61927049625104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590-4625-B806-4A192F4785D7}"/>
                </c:ext>
              </c:extLst>
            </c:dLbl>
            <c:dLbl>
              <c:idx val="8"/>
              <c:layout>
                <c:manualLayout>
                  <c:x val="-3.105590062111801E-3"/>
                  <c:y val="3.1757484661725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E590-4625-B806-4A192F4785D7}"/>
                </c:ext>
              </c:extLst>
            </c:dLbl>
            <c:dLbl>
              <c:idx val="9"/>
              <c:layout>
                <c:manualLayout>
                  <c:x val="-5.745341614906832E-2"/>
                  <c:y val="-3.1757484661725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E590-4625-B806-4A192F4785D7}"/>
                </c:ext>
              </c:extLst>
            </c:dLbl>
            <c:dLbl>
              <c:idx val="10"/>
              <c:layout>
                <c:manualLayout>
                  <c:x val="-6.2111801242236021E-3"/>
                  <c:y val="5.1966793082824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590-4625-B806-4A192F4785D7}"/>
                </c:ext>
              </c:extLst>
            </c:dLbl>
            <c:dLbl>
              <c:idx val="11"/>
              <c:layout>
                <c:manualLayout>
                  <c:x val="-7.3531324888736732E-2"/>
                  <c:y val="-3.148673903372226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590-4625-B806-4A192F4785D7}"/>
                </c:ext>
              </c:extLst>
            </c:dLbl>
            <c:dLbl>
              <c:idx val="12"/>
              <c:layout>
                <c:manualLayout>
                  <c:x val="-1.7080745341614793E-2"/>
                  <c:y val="4.90797490226673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E590-4625-B806-4A192F4785D7}"/>
                </c:ext>
              </c:extLst>
            </c:dLbl>
            <c:dLbl>
              <c:idx val="13"/>
              <c:layout>
                <c:manualLayout>
                  <c:x val="-7.1428571428571425E-2"/>
                  <c:y val="-1.7322264360941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E590-4625-B806-4A192F4785D7}"/>
                </c:ext>
              </c:extLst>
            </c:dLbl>
            <c:dLbl>
              <c:idx val="14"/>
              <c:layout>
                <c:manualLayout>
                  <c:x val="-2.3291925465838623E-2"/>
                  <c:y val="5.4853837142981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E590-4625-B806-4A192F4785D7}"/>
                </c:ext>
              </c:extLst>
            </c:dLbl>
            <c:dLbl>
              <c:idx val="15"/>
              <c:layout>
                <c:manualLayout>
                  <c:x val="-2.7812026214114653E-2"/>
                  <c:y val="-4.90797490226674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0-E590-4625-B806-4A192F4785D7}"/>
                </c:ext>
              </c:extLst>
            </c:dLbl>
            <c:dLbl>
              <c:idx val="16"/>
              <c:layout>
                <c:manualLayout>
                  <c:x val="-3.2608695652173912E-2"/>
                  <c:y val="-1.44352203007845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E590-4625-B806-4A192F4785D7}"/>
                </c:ext>
              </c:extLst>
            </c:dLbl>
            <c:dLbl>
              <c:idx val="17"/>
              <c:layout>
                <c:manualLayout>
                  <c:x val="-2.3291925465838508E-2"/>
                  <c:y val="2.5983396541412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2-E590-4625-B806-4A192F4785D7}"/>
                </c:ext>
              </c:extLst>
            </c:dLbl>
            <c:dLbl>
              <c:idx val="18"/>
              <c:layout>
                <c:manualLayout>
                  <c:x val="-1.3975155279503109E-2"/>
                  <c:y val="-4.33056609023537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E590-4625-B806-4A192F4785D7}"/>
                </c:ext>
              </c:extLst>
            </c:dLbl>
            <c:dLbl>
              <c:idx val="21"/>
              <c:layout>
                <c:manualLayout>
                  <c:x val="-1.0963555503469964E-16"/>
                  <c:y val="-3.8915913829047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17-49B7-A778-490F2D748102}"/>
                </c:ext>
              </c:extLst>
            </c:dLbl>
            <c:dLbl>
              <c:idx val="22"/>
              <c:layout>
                <c:manualLayout>
                  <c:x val="-2.9900951332905538E-3"/>
                  <c:y val="1.6678248783877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117-49B7-A778-490F2D748102}"/>
                </c:ext>
              </c:extLst>
            </c:dLbl>
            <c:spPr>
              <a:noFill/>
              <a:ln w="20313">
                <a:noFill/>
              </a:ln>
            </c:spPr>
            <c:txPr>
              <a:bodyPr/>
              <a:lstStyle/>
              <a:p>
                <a:pPr>
                  <a:defRPr sz="95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Sheet1!$B$1:$Y$1</c:f>
              <c:numCache>
                <c:formatCode>General</c:formatCode>
                <c:ptCount val="24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  <c:pt idx="22">
                  <c:v>2022</c:v>
                </c:pt>
                <c:pt idx="23">
                  <c:v>2023</c:v>
                </c:pt>
              </c:numCache>
            </c:numRef>
          </c:cat>
          <c:val>
            <c:numRef>
              <c:f>Sheet1!$B$3:$Y$3</c:f>
              <c:numCache>
                <c:formatCode>General</c:formatCode>
                <c:ptCount val="24"/>
                <c:pt idx="0">
                  <c:v>40954</c:v>
                </c:pt>
                <c:pt idx="1">
                  <c:v>41391</c:v>
                </c:pt>
                <c:pt idx="2">
                  <c:v>41787</c:v>
                </c:pt>
                <c:pt idx="3">
                  <c:v>42807</c:v>
                </c:pt>
                <c:pt idx="4">
                  <c:v>45294</c:v>
                </c:pt>
                <c:pt idx="5">
                  <c:v>41690</c:v>
                </c:pt>
                <c:pt idx="6">
                  <c:v>41336</c:v>
                </c:pt>
                <c:pt idx="7">
                  <c:v>48999</c:v>
                </c:pt>
                <c:pt idx="8">
                  <c:v>52001</c:v>
                </c:pt>
                <c:pt idx="9">
                  <c:v>57276</c:v>
                </c:pt>
                <c:pt idx="10">
                  <c:v>62543</c:v>
                </c:pt>
                <c:pt idx="11">
                  <c:v>66106</c:v>
                </c:pt>
                <c:pt idx="12">
                  <c:v>72499</c:v>
                </c:pt>
                <c:pt idx="13">
                  <c:v>75973</c:v>
                </c:pt>
                <c:pt idx="14">
                  <c:v>78218</c:v>
                </c:pt>
                <c:pt idx="15">
                  <c:v>78478</c:v>
                </c:pt>
                <c:pt idx="16">
                  <c:v>86703</c:v>
                </c:pt>
                <c:pt idx="17">
                  <c:v>83926</c:v>
                </c:pt>
                <c:pt idx="18">
                  <c:v>89475</c:v>
                </c:pt>
                <c:pt idx="19">
                  <c:v>94085</c:v>
                </c:pt>
                <c:pt idx="20">
                  <c:v>99101</c:v>
                </c:pt>
                <c:pt idx="21">
                  <c:v>104504</c:v>
                </c:pt>
                <c:pt idx="22">
                  <c:v>103289</c:v>
                </c:pt>
                <c:pt idx="23">
                  <c:v>114689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24-E590-4625-B806-4A192F4785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3920719"/>
        <c:axId val="1"/>
      </c:lineChart>
      <c:catAx>
        <c:axId val="213920719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5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98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2538">
              <a:solidFill>
                <a:schemeClr val="tx1"/>
              </a:solidFill>
              <a:prstDash val="solid"/>
            </a:ln>
          </c:spPr>
        </c:majorGridlines>
        <c:numFmt formatCode="#,##0_);[Red]\(#,##0\)" sourceLinked="0"/>
        <c:majorTickMark val="out"/>
        <c:minorTickMark val="none"/>
        <c:tickLblPos val="nextTo"/>
        <c:spPr>
          <a:ln w="253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36" b="1" i="0" u="none" strike="noStrike" baseline="0">
                <a:solidFill>
                  <a:schemeClr val="tx1"/>
                </a:solidFill>
                <a:latin typeface="Trebuchet MS"/>
                <a:ea typeface="Trebuchet MS"/>
                <a:cs typeface="Trebuchet MS"/>
              </a:defRPr>
            </a:pPr>
            <a:endParaRPr lang="en-US"/>
          </a:p>
        </c:txPr>
        <c:crossAx val="213920719"/>
        <c:crosses val="autoZero"/>
        <c:crossBetween val="between"/>
      </c:valAx>
      <c:spPr>
        <a:noFill/>
        <a:ln w="10156">
          <a:solidFill>
            <a:schemeClr val="tx1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4261819850993962"/>
          <c:y val="0.11171391076115486"/>
          <c:w val="0.39148346927486088"/>
          <c:h val="7.9913604549431333E-2"/>
        </c:manualLayout>
      </c:layout>
      <c:overlay val="0"/>
      <c:spPr>
        <a:solidFill>
          <a:schemeClr val="bg1"/>
        </a:solidFill>
        <a:ln w="2538">
          <a:solidFill>
            <a:schemeClr val="tx1"/>
          </a:solidFill>
          <a:prstDash val="solid"/>
        </a:ln>
      </c:spPr>
      <c:txPr>
        <a:bodyPr/>
        <a:lstStyle/>
        <a:p>
          <a:pPr>
            <a:defRPr sz="1325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3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911411073615798"/>
          <c:y val="0.28345328904199485"/>
          <c:w val="0.33253205128205143"/>
          <c:h val="0.610294117647059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2023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202-4BE7-BEA0-105A6C43CBAB}"/>
              </c:ext>
            </c:extLst>
          </c:dPt>
          <c:dPt>
            <c:idx val="1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1-3202-4BE7-BEA0-105A6C43CBAB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2-3202-4BE7-BEA0-105A6C43CBAB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3-3202-4BE7-BEA0-105A6C43CBAB}"/>
              </c:ext>
            </c:extLst>
          </c:dPt>
          <c:dPt>
            <c:idx val="4"/>
            <c:bubble3D val="0"/>
            <c:spPr>
              <a:solidFill>
                <a:srgbClr val="3366FF"/>
              </a:solidFill>
            </c:spPr>
            <c:extLst>
              <c:ext xmlns:c16="http://schemas.microsoft.com/office/drawing/2014/chart" uri="{C3380CC4-5D6E-409C-BE32-E72D297353CC}">
                <c16:uniqueId val="{00000004-3202-4BE7-BEA0-105A6C43CBAB}"/>
              </c:ext>
            </c:extLst>
          </c:dPt>
          <c:dPt>
            <c:idx val="5"/>
            <c:bubble3D val="0"/>
            <c:spPr>
              <a:solidFill>
                <a:srgbClr val="663300"/>
              </a:solidFill>
              <a:ln>
                <a:solidFill>
                  <a:srgbClr val="FF000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3202-4BE7-BEA0-105A6C43CBAB}"/>
              </c:ext>
            </c:extLst>
          </c:dPt>
          <c:dPt>
            <c:idx val="6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6-3202-4BE7-BEA0-105A6C43CBAB}"/>
              </c:ext>
            </c:extLst>
          </c:dPt>
          <c:dLbls>
            <c:dLbl>
              <c:idx val="0"/>
              <c:layout>
                <c:manualLayout>
                  <c:x val="-8.8954350963364306E-2"/>
                  <c:y val="-3.6527684704305577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202-4BE7-BEA0-105A6C43CBAB}"/>
                </c:ext>
              </c:extLst>
            </c:dLbl>
            <c:dLbl>
              <c:idx val="1"/>
              <c:layout>
                <c:manualLayout>
                  <c:x val="3.9439830873230879E-2"/>
                  <c:y val="-0.1534674987435081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202-4BE7-BEA0-105A6C43CBAB}"/>
                </c:ext>
              </c:extLst>
            </c:dLbl>
            <c:dLbl>
              <c:idx val="2"/>
              <c:layout>
                <c:manualLayout>
                  <c:x val="3.6168253285059626E-2"/>
                  <c:y val="-2.8932191321829451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202-4BE7-BEA0-105A6C43CBAB}"/>
                </c:ext>
              </c:extLst>
            </c:dLbl>
            <c:dLbl>
              <c:idx val="3"/>
              <c:layout>
                <c:manualLayout>
                  <c:x val="4.581702407777806E-2"/>
                  <c:y val="-7.778606131680349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202-4BE7-BEA0-105A6C43CBAB}"/>
                </c:ext>
              </c:extLst>
            </c:dLbl>
            <c:dLbl>
              <c:idx val="4"/>
              <c:layout>
                <c:manualLayout>
                  <c:x val="-2.0454143953159677E-2"/>
                  <c:y val="1.6128820590974521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202-4BE7-BEA0-105A6C43CBAB}"/>
                </c:ext>
              </c:extLst>
            </c:dLbl>
            <c:dLbl>
              <c:idx val="5"/>
              <c:layout>
                <c:manualLayout>
                  <c:x val="-3.805424321959755E-2"/>
                  <c:y val="-2.1192790354330603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202-4BE7-BEA0-105A6C43CBAB}"/>
                </c:ext>
              </c:extLst>
            </c:dLbl>
            <c:dLbl>
              <c:idx val="6"/>
              <c:layout>
                <c:manualLayout>
                  <c:x val="-3.9205002911613537E-2"/>
                  <c:y val="1.7103157982911711E-2"/>
                </c:manualLayout>
              </c:layout>
              <c:spPr/>
              <c:txPr>
                <a:bodyPr/>
                <a:lstStyle/>
                <a:p>
                  <a:pPr>
                    <a:defRPr sz="1195"/>
                  </a:pPr>
                  <a:endParaRPr lang="en-US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202-4BE7-BEA0-105A6C43CBAB}"/>
                </c:ext>
              </c:extLst>
            </c:dLbl>
            <c:spPr>
              <a:noFill/>
              <a:ln w="25304">
                <a:noFill/>
              </a:ln>
            </c:spPr>
            <c:txPr>
              <a:bodyPr/>
              <a:lstStyle/>
              <a:p>
                <a:pPr>
                  <a:defRPr sz="11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Honarary</c:v>
                </c:pt>
                <c:pt idx="1">
                  <c:v>Fellow</c:v>
                </c:pt>
                <c:pt idx="2">
                  <c:v>Senior Member</c:v>
                </c:pt>
                <c:pt idx="3">
                  <c:v>Member</c:v>
                </c:pt>
                <c:pt idx="4">
                  <c:v>Graduate Student Member</c:v>
                </c:pt>
                <c:pt idx="5">
                  <c:v>Associate Member</c:v>
                </c:pt>
                <c:pt idx="6">
                  <c:v>Student Member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7</c:v>
                </c:pt>
                <c:pt idx="1">
                  <c:v>1469</c:v>
                </c:pt>
                <c:pt idx="2">
                  <c:v>16257</c:v>
                </c:pt>
                <c:pt idx="3">
                  <c:v>65252</c:v>
                </c:pt>
                <c:pt idx="4">
                  <c:v>29721</c:v>
                </c:pt>
                <c:pt idx="5">
                  <c:v>1983</c:v>
                </c:pt>
                <c:pt idx="6">
                  <c:v>72532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202-4BE7-BEA0-105A6C43CB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76">
          <a:noFill/>
        </a:ln>
      </c:spPr>
    </c:plotArea>
    <c:legend>
      <c:legendPos val="r"/>
      <c:layout>
        <c:manualLayout>
          <c:xMode val="edge"/>
          <c:yMode val="edge"/>
          <c:x val="0.79023518441773721"/>
          <c:y val="6.8467562478603236E-2"/>
          <c:w val="0.20197041337773591"/>
          <c:h val="0.59607849426153692"/>
        </c:manualLayout>
      </c:layout>
      <c:overlay val="0"/>
      <c:spPr>
        <a:noFill/>
        <a:ln>
          <a:solidFill>
            <a:srgbClr val="000000"/>
          </a:solidFill>
        </a:ln>
      </c:spPr>
      <c:txPr>
        <a:bodyPr/>
        <a:lstStyle/>
        <a:p>
          <a:pPr>
            <a:defRPr sz="1095" b="1"/>
          </a:pPr>
          <a:endParaRPr lang="en-US"/>
        </a:p>
      </c:txPr>
    </c:legend>
    <c:plotVisOnly val="1"/>
    <c:dispBlanksAs val="zero"/>
    <c:showDLblsOverMax val="0"/>
  </c:chart>
  <c:txPr>
    <a:bodyPr/>
    <a:lstStyle/>
    <a:p>
      <a:pPr>
        <a:defRPr sz="179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057526" y="8856665"/>
            <a:ext cx="76835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8956" tIns="45287" rIns="88956" bIns="45287">
            <a:spAutoFit/>
          </a:bodyPr>
          <a:lstStyle>
            <a:lvl1pPr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884238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884238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>
                <a:solidFill>
                  <a:schemeClr val="tx1"/>
                </a:solidFill>
                <a:latin typeface="Arial" panose="020B0604020202020204" pitchFamily="34" charset="0"/>
              </a:rPr>
              <a:t>Page </a:t>
            </a:r>
            <a:fld id="{0D57A60B-29C2-47B1-80C0-2FFC8CEBA2FD}" type="slidenum">
              <a:rPr lang="en-US" altLang="en-US" sz="1200" b="0" smtClean="0">
                <a:solidFill>
                  <a:schemeClr val="tx1"/>
                </a:solidFill>
                <a:latin typeface="Arial" panose="020B0604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1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8901" y="0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25" y="693738"/>
            <a:ext cx="4629150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1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6" y="4398963"/>
            <a:ext cx="5046663" cy="416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1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96338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11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8901" y="8796338"/>
            <a:ext cx="298291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67" tIns="46484" rIns="92967" bIns="4648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D567F0D5-914C-4C55-B44A-7F2CB32F26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anose="020B0604020202020204" pitchFamily="34" charset="0"/>
              </a:rPr>
              <a:t>Updated on 24 May 2024</a:t>
            </a:r>
          </a:p>
          <a:p>
            <a:endParaRPr lang="en-US" altLang="en-US" dirty="0">
              <a:latin typeface="Arial" panose="020B0604020202020204" pitchFamily="34" charset="0"/>
            </a:endParaRPr>
          </a:p>
          <a:p>
            <a:endParaRPr lang="en-US" altLang="en-US" dirty="0">
              <a:latin typeface="Arial" panose="020B0604020202020204" pitchFamily="34" charset="0"/>
            </a:endParaRPr>
          </a:p>
          <a:p>
            <a:r>
              <a:rPr lang="en-US" altLang="en-US" dirty="0">
                <a:latin typeface="Arial" panose="020B0604020202020204" pitchFamily="34" charset="0"/>
              </a:rPr>
              <a:t>IEEE Annual Statistics</a:t>
            </a:r>
          </a:p>
          <a:p>
            <a:r>
              <a:rPr lang="en-US" altLang="en-US" dirty="0">
                <a:latin typeface="Arial" panose="020B0604020202020204" pitchFamily="34" charset="0"/>
              </a:rPr>
              <a:t>http://www.ieee.org/membership_services/membership/statistics/annual_statistics_index.html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D662EF5E-0720-4FDD-8B4D-74BAA882C1C0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265182EC-D643-41DC-8105-66781918B608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5F1C299C-1FCE-4E1F-BD5D-5BA8A5B6B84B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459735C2-AF94-47DD-A67E-2120D6FFB177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1E286D9D-475C-4985-B474-D99AF64A30BE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6E741C07-F9F8-405F-AB39-6EEB85E10076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C031256B-D454-4F1F-9C56-8FC6E4FA82CC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993EE014-EBA3-416A-8D3A-0EEF40F2C24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DB43E49D-217D-466B-9526-E6BDC3710999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IEEE Annual Statistics</a:t>
            </a:r>
          </a:p>
          <a:p>
            <a:r>
              <a:rPr lang="en-US" altLang="en-US">
                <a:latin typeface="Arial" panose="020B0604020202020204" pitchFamily="34" charset="0"/>
              </a:rPr>
              <a:t>http://www.ieee.org/organizations/corporate/secrpt/</a:t>
            </a:r>
          </a:p>
          <a:p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Section A</a:t>
            </a:r>
          </a:p>
          <a:p>
            <a:r>
              <a:rPr lang="en-US" altLang="en-US">
                <a:latin typeface="Arial" panose="020B0604020202020204" pitchFamily="34" charset="0"/>
              </a:rPr>
              <a:t>Table 1 - IEEE Membership by Region and Grade</a:t>
            </a:r>
          </a:p>
          <a:p>
            <a:r>
              <a:rPr lang="en-US" altLang="en-US">
                <a:latin typeface="Arial" panose="020B0604020202020204" pitchFamily="34" charset="0"/>
              </a:rPr>
              <a:t>OR</a:t>
            </a:r>
          </a:p>
          <a:p>
            <a:r>
              <a:rPr lang="en-US" altLang="en-US">
                <a:latin typeface="Arial" panose="020B0604020202020204" pitchFamily="34" charset="0"/>
              </a:rPr>
              <a:t>Table 2 - IEEE Membership by Region – 3 Year Comparison, 20xx – 20xx</a:t>
            </a:r>
          </a:p>
          <a:p>
            <a:r>
              <a:rPr lang="en-US" altLang="en-US">
                <a:latin typeface="Arial" panose="020B0604020202020204" pitchFamily="34" charset="0"/>
              </a:rPr>
              <a:t>OR</a:t>
            </a:r>
          </a:p>
          <a:p>
            <a:r>
              <a:rPr lang="en-US" altLang="en-US">
                <a:latin typeface="Arial" panose="020B0604020202020204" pitchFamily="34" charset="0"/>
              </a:rPr>
              <a:t>Table 5 - IEEE Members by Grade 1963 – 20xx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658638D6-C512-44C4-88F8-297024E4FFDF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3CF72EF6-72FD-4784-BD47-F2BC7ADEFE79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3CF72EF6-72FD-4784-BD47-F2BC7ADEFE79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71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1pPr>
            <a:lvl2pPr marL="742950" indent="-28575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2pPr>
            <a:lvl3pPr marL="11430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3pPr>
            <a:lvl4pPr marL="16002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4pPr>
            <a:lvl5pPr marL="2057400" indent="-228600" defTabSz="930275"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2"/>
                </a:solidFill>
                <a:latin typeface="Comic Sans MS" panose="030F0702030302020204" pitchFamily="66" charset="0"/>
              </a:defRPr>
            </a:lvl9pPr>
          </a:lstStyle>
          <a:p>
            <a:fld id="{CA5D7949-C975-4C47-B039-A216DCD4CAA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</a:rPr>
              <a:t>IEEE Annual Statistics</a:t>
            </a:r>
          </a:p>
          <a:p>
            <a:r>
              <a:rPr lang="en-US" altLang="en-US">
                <a:latin typeface="Arial" panose="020B0604020202020204" pitchFamily="34" charset="0"/>
              </a:rPr>
              <a:t>http://www.ieee.org/organizations/corporate/secrpt/</a:t>
            </a:r>
          </a:p>
          <a:p>
            <a:endParaRPr lang="en-US" altLang="en-US">
              <a:latin typeface="Arial" panose="020B0604020202020204" pitchFamily="34" charset="0"/>
            </a:endParaRPr>
          </a:p>
          <a:p>
            <a:r>
              <a:rPr lang="en-US" altLang="en-US">
                <a:latin typeface="Arial" panose="020B0604020202020204" pitchFamily="34" charset="0"/>
              </a:rPr>
              <a:t>Section F</a:t>
            </a:r>
          </a:p>
          <a:p>
            <a:r>
              <a:rPr lang="en-US" altLang="en-US">
                <a:latin typeface="Arial" panose="020B0604020202020204" pitchFamily="34" charset="0"/>
              </a:rPr>
              <a:t>Table 1 - Organization Units of the IEEE, By Region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Historical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121" y="1150964"/>
            <a:ext cx="7962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5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3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686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00E8B-08B7-4C7B-A5D5-210CC9845456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63794-B6FE-4508-8F40-179C80BD52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3561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9B88D-15A2-4EED-86CD-62584CFEACE0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6DF599-2F30-4D26-80BC-F1F5786306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6457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F7D00-A46B-4CC5-8054-AB076DAB9DD8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995C66-2852-40FA-88E6-2FB9488864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383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38999-ECB7-42B9-A55D-D2EDE79F2CC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5F23-1330-476F-96F0-191A7EECC1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135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78C89-16A5-4231-A272-6887D36C0706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404C9-F14D-45A8-83FB-C82CE58D8A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07773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20354-4619-4B98-96C7-B064C7BC1D2D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F7CF60-F602-49C2-BB28-8B48F7FF7C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13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5AEA0-36DA-42F3-B481-42C5CAF8205A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43EC6-00E2-4EBB-AE17-AFE6F8EF5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4051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957431-C1D8-414E-95F7-7D8E10BF647F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AAB9B-8003-4869-804B-6BA4AE8955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8609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D85AD-A855-41A3-B664-370DA2FD481C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5E2E5-C510-48D8-93A6-2371A5BA83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684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4FAAF-AAB3-4C33-8F33-BF6F83FA0009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1FDD8-B786-4AE2-ACA4-58EEF21417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531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Users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705" y="1155210"/>
            <a:ext cx="7848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9105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5A9C2-29F1-4056-B5C5-40839826608C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F7B0E-2702-4634-9319-3744EF2800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3595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76275" y="200025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76775" y="200025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76775" y="413385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0360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66750" y="59055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10100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83370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9055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5325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95825" y="19812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95825" y="4114800"/>
            <a:ext cx="38481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13826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609600"/>
            <a:ext cx="7848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981200"/>
            <a:ext cx="38481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813574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Historical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B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121" y="1150964"/>
            <a:ext cx="7962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58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3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7423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Users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C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705" y="1155210"/>
            <a:ext cx="78486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4335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echnology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088" y="1152144"/>
            <a:ext cx="7964424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6706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18916-480B-4A33-A71D-1CF3E5072033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D921D-692B-43D5-89F4-28538D4923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590373"/>
      </p:ext>
    </p:extLst>
  </p:cSld>
  <p:clrMapOvr>
    <a:masterClrMapping/>
  </p:clrMapOvr>
  <p:transition spd="slow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echnology Layou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itleSlide_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IEEE_TAG_WHIT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4088" y="1152144"/>
            <a:ext cx="7964424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rgbClr val="005087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5731" y="3297304"/>
            <a:ext cx="6760391" cy="123444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rgbClr val="808080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95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A2D38-6738-4A2F-B4CA-038F2F0CCA6B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5C9A6-6701-4D11-8FD1-60DCFAC676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0122538"/>
      </p:ext>
    </p:extLst>
  </p:cSld>
  <p:clrMapOvr>
    <a:masterClrMapping/>
  </p:clrMapOvr>
  <p:transition spd="slow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12193-5DF0-425F-B20F-30A06542D8A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62D8-5C70-405E-8B37-248990D484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00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1520-79BA-4055-8A38-1ED367D824CC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E52FB-8930-4CE4-B8AF-DC7D7F8AD7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8782484"/>
      </p:ext>
    </p:extLst>
  </p:cSld>
  <p:clrMapOvr>
    <a:masterClrMapping/>
  </p:clrMapOvr>
  <p:transition spd="slow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49D7C-53D0-4097-9383-8148BB75FB39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DE4F34-294E-465E-9EB8-109481E897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6638778"/>
      </p:ext>
    </p:extLst>
  </p:cSld>
  <p:clrMapOvr>
    <a:masterClrMapping/>
  </p:clrMapOvr>
  <p:transition spd="slow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A7BE3-F8D8-42EF-B225-2A2BFBE985CF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DCF12-D5A8-4389-B5AB-07C39E245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2782828"/>
      </p:ext>
    </p:extLst>
  </p:cSld>
  <p:clrMapOvr>
    <a:masterClrMapping/>
  </p:clrMapOvr>
  <p:transition spd="slow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19800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822325"/>
            <a:ext cx="71628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1588" y="3962400"/>
            <a:ext cx="3919537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40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6" Type="http://schemas.openxmlformats.org/officeDocument/2006/relationships/slideLayout" Target="../slideLayouts/slideLayout24.xml"/><Relationship Id="rId20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8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2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A5AACB-9CB8-4B80-8FDD-B91F8C4DB99B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0677BF9-49A8-413E-893B-8301CF6E35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3" r:id="rId1"/>
    <p:sldLayoutId id="2147485084" r:id="rId2"/>
    <p:sldLayoutId id="2147485085" r:id="rId3"/>
    <p:sldLayoutId id="2147485067" r:id="rId4"/>
    <p:sldLayoutId id="2147485068" r:id="rId5"/>
    <p:sldLayoutId id="2147485069" r:id="rId6"/>
    <p:sldLayoutId id="2147485070" r:id="rId7"/>
    <p:sldLayoutId id="2147485071" r:id="rId8"/>
  </p:sldLayoutIdLst>
  <p:transition spd="slow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12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CA01F22-2EAD-4850-BB6A-3B7D2008E8F5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21EDEFF-BB85-4AD6-A4C3-E675C0045F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054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6" r:id="rId1"/>
    <p:sldLayoutId id="2147485072" r:id="rId2"/>
    <p:sldLayoutId id="2147485073" r:id="rId3"/>
    <p:sldLayoutId id="2147485074" r:id="rId4"/>
    <p:sldLayoutId id="2147485075" r:id="rId5"/>
    <p:sldLayoutId id="2147485076" r:id="rId6"/>
    <p:sldLayoutId id="2147485077" r:id="rId7"/>
    <p:sldLayoutId id="2147485078" r:id="rId8"/>
    <p:sldLayoutId id="2147485079" r:id="rId9"/>
    <p:sldLayoutId id="2147485080" r:id="rId10"/>
    <p:sldLayoutId id="2147485081" r:id="rId11"/>
    <p:sldLayoutId id="2147485082" r:id="rId12"/>
    <p:sldLayoutId id="2147485087" r:id="rId13"/>
    <p:sldLayoutId id="2147485088" r:id="rId14"/>
    <p:sldLayoutId id="2147485089" r:id="rId15"/>
    <p:sldLayoutId id="2147485090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219200" y="6172200"/>
            <a:ext cx="3124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8DCABA5-39B7-4C48-9D42-862DD2F0A383}" type="datetime1">
              <a:rPr lang="en-US" altLang="en-US"/>
              <a:pPr>
                <a:defRPr/>
              </a:pPr>
              <a:t>5/24/2024</a:t>
            </a:fld>
            <a:endParaRPr lang="en-US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533400" y="6172200"/>
            <a:ext cx="685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DB80683-954E-45F4-9099-E359B0F993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3078" name="Picture 7" descr="IEEE_TAG_BLUE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5924550"/>
            <a:ext cx="914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91" r:id="rId1"/>
    <p:sldLayoutId id="2147485092" r:id="rId2"/>
    <p:sldLayoutId id="2147485093" r:id="rId3"/>
    <p:sldLayoutId id="2147485094" r:id="rId4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8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457200" y="990600"/>
            <a:ext cx="8686800" cy="1371600"/>
          </a:xfrm>
        </p:spPr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Region 10 </a:t>
            </a:r>
            <a:br>
              <a:rPr lang="en-US" altLang="en-US" sz="4000">
                <a:ea typeface="ＭＳ Ｐゴシック" panose="020B0600070205080204" pitchFamily="34" charset="-128"/>
              </a:rPr>
            </a:br>
            <a:r>
              <a:rPr lang="en-US" altLang="en-US" sz="4000">
                <a:ea typeface="ＭＳ Ｐゴシック" panose="020B0600070205080204" pitchFamily="34" charset="-128"/>
              </a:rPr>
              <a:t>	Membership Statistics</a:t>
            </a:r>
          </a:p>
        </p:txBody>
      </p:sp>
      <p:sp>
        <p:nvSpPr>
          <p:cNvPr id="18435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6761163" cy="123507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(Name)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(Position)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ea typeface="ＭＳ Ｐゴシック" panose="020B0600070205080204" pitchFamily="34" charset="-128"/>
              </a:rPr>
              <a:t>(Date)</a:t>
            </a:r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52400" y="152400"/>
            <a:ext cx="8763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Higher Grade vs. Student Grade 2000 - 2023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398787"/>
              </p:ext>
            </p:extLst>
          </p:nvPr>
        </p:nvGraphicFramePr>
        <p:xfrm>
          <a:off x="609600" y="990600"/>
          <a:ext cx="8374063" cy="491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019800" y="685800"/>
            <a:ext cx="25669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457200" y="6096000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From 2007 onwards, Student membership count exclude GSM.</a:t>
            </a: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V="1">
            <a:off x="6096000" y="3733800"/>
            <a:ext cx="990600" cy="213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52400" y="228600"/>
            <a:ext cx="8686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Higher Grade vs. Student Grade 2000 - 2023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5489297"/>
              </p:ext>
            </p:extLst>
          </p:nvPr>
        </p:nvGraphicFramePr>
        <p:xfrm>
          <a:off x="406400" y="1222375"/>
          <a:ext cx="8494713" cy="456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710238" y="914400"/>
            <a:ext cx="228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5791200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From 2007 onwards,  Student membership count exclude GSM.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 flipV="1">
            <a:off x="6096000" y="3733800"/>
            <a:ext cx="990600" cy="213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04800" y="381000"/>
            <a:ext cx="8153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Membership </a:t>
            </a:r>
            <a:br>
              <a:rPr lang="en-US" altLang="en-US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31 December 2023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304800" y="5942013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( ) = Percent of Total Region Membership</a:t>
            </a:r>
          </a:p>
        </p:txBody>
      </p:sp>
      <p:graphicFrame>
        <p:nvGraphicFramePr>
          <p:cNvPr id="2" name="Chart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933148"/>
              </p:ext>
            </p:extLst>
          </p:nvPr>
        </p:nvGraphicFramePr>
        <p:xfrm>
          <a:off x="584200" y="1206500"/>
          <a:ext cx="77216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ransition spd="slow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04800" y="457200"/>
            <a:ext cx="853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2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Membership </a:t>
            </a:r>
            <a:br>
              <a:rPr lang="en-US" altLang="en-US" sz="320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altLang="en-US" sz="3200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31 Dec 2023</a:t>
            </a:r>
          </a:p>
        </p:txBody>
      </p:sp>
      <p:sp>
        <p:nvSpPr>
          <p:cNvPr id="40963" name="Text Box 50"/>
          <p:cNvSpPr txBox="1">
            <a:spLocks noChangeArrowheads="1"/>
          </p:cNvSpPr>
          <p:nvPr/>
        </p:nvSpPr>
        <p:spPr bwMode="auto">
          <a:xfrm>
            <a:off x="269875" y="6019800"/>
            <a:ext cx="71628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</p:txBody>
      </p:sp>
      <p:graphicFrame>
        <p:nvGraphicFramePr>
          <p:cNvPr id="837842" name="Group 2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84106"/>
              </p:ext>
            </p:extLst>
          </p:nvPr>
        </p:nvGraphicFramePr>
        <p:xfrm>
          <a:off x="0" y="1600200"/>
          <a:ext cx="9067802" cy="4114800"/>
        </p:xfrm>
        <a:graphic>
          <a:graphicData uri="http://schemas.openxmlformats.org/drawingml/2006/table">
            <a:tbl>
              <a:tblPr/>
              <a:tblGrid>
                <a:gridCol w="1133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52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9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52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34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alt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ＭＳ Ｐゴシック" pitchFamily="34" charset="-128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3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4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7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ＭＳ Ｐゴシック" pitchFamily="34" charset="-128"/>
                      </a:endParaRP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Honorary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ＭＳ Ｐゴシック" pitchFamily="34" charset="-128"/>
                      </a:endParaRP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Fellow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Senior Member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Member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Graduate Student Member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Associate Member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Student Member</a:t>
                      </a:r>
                    </a:p>
                  </a:txBody>
                  <a:tcPr marT="45706" marB="4570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Year 2023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1,469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16,257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65,252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29,721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1,983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72,532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29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Year 2022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7</a:t>
                      </a:r>
                    </a:p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(0)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1,425</a:t>
                      </a:r>
                    </a:p>
                    <a:p>
                      <a:pPr algn="ctr"/>
                      <a:r>
                        <a:rPr lang="en-US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(+44)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14,621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(+1,636)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60,816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(+4,436)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24,898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(+4,823)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1,522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(+461)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58,082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(+14,450)</a:t>
                      </a:r>
                    </a:p>
                  </a:txBody>
                  <a:tcPr marT="45706" marB="4570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Total R10 Member = 187,221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R10 Higher Grade Members = 114,689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 gridSpan="8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R10 Voting Members = 112,706</a:t>
                      </a:r>
                    </a:p>
                  </a:txBody>
                  <a:tcPr marT="45706" marB="4570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366838" y="311150"/>
            <a:ext cx="611028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solidFill>
                  <a:srgbClr val="0033CC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Membership History</a:t>
            </a:r>
            <a:br>
              <a:rPr lang="en-US" altLang="en-US" dirty="0">
                <a:solidFill>
                  <a:srgbClr val="0033CC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altLang="en-US" dirty="0">
                <a:solidFill>
                  <a:srgbClr val="0033CC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1966 - 2023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798352"/>
              </p:ext>
            </p:extLst>
          </p:nvPr>
        </p:nvGraphicFramePr>
        <p:xfrm>
          <a:off x="80963" y="1300163"/>
          <a:ext cx="8383591" cy="4414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457200" y="6248400"/>
            <a:ext cx="3873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>
                <a:solidFill>
                  <a:schemeClr val="tx2"/>
                </a:solidFill>
                <a:latin typeface="Comic Sans MS" panose="030F0702030302020204" pitchFamily="66" charset="0"/>
              </a:rPr>
              <a:t>Region 10 was created on 1 January 1967</a:t>
            </a:r>
          </a:p>
        </p:txBody>
      </p: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304800" y="0"/>
            <a:ext cx="88392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Higher Grade History 2000 – 2023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(Voting Members, exclude Associate Members)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705143"/>
              </p:ext>
            </p:extLst>
          </p:nvPr>
        </p:nvGraphicFramePr>
        <p:xfrm>
          <a:off x="0" y="1101725"/>
          <a:ext cx="9205913" cy="422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0" y="5867400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From 2007 onwards,  Higher membership count include GSM.</a:t>
            </a:r>
          </a:p>
        </p:txBody>
      </p:sp>
      <p:sp>
        <p:nvSpPr>
          <p:cNvPr id="22533" name="Line 6"/>
          <p:cNvSpPr>
            <a:spLocks noChangeShapeType="1"/>
          </p:cNvSpPr>
          <p:nvPr/>
        </p:nvSpPr>
        <p:spPr bwMode="auto">
          <a:xfrm flipV="1">
            <a:off x="6096000" y="3733800"/>
            <a:ext cx="990600" cy="213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81000" y="152400"/>
            <a:ext cx="82296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Higher Grade History 2000 – 2023 (including Associate Members)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8804452"/>
              </p:ext>
            </p:extLst>
          </p:nvPr>
        </p:nvGraphicFramePr>
        <p:xfrm>
          <a:off x="388938" y="1270000"/>
          <a:ext cx="8139112" cy="4227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0" y="5867400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From 2007 onwards, Higher membership count include GSM.</a:t>
            </a:r>
          </a:p>
        </p:txBody>
      </p:sp>
      <p:sp>
        <p:nvSpPr>
          <p:cNvPr id="24581" name="Line 6"/>
          <p:cNvSpPr>
            <a:spLocks noChangeShapeType="1"/>
          </p:cNvSpPr>
          <p:nvPr/>
        </p:nvSpPr>
        <p:spPr bwMode="auto">
          <a:xfrm flipV="1">
            <a:off x="6096000" y="3733800"/>
            <a:ext cx="990600" cy="213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914400" y="0"/>
            <a:ext cx="6858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Region 10 Student Membership History</a:t>
            </a:r>
            <a:b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</a:br>
            <a:r>
              <a:rPr lang="en-US" altLang="en-US" b="0" dirty="0">
                <a:solidFill>
                  <a:srgbClr val="4D4D4D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2000 - 2023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548797"/>
              </p:ext>
            </p:extLst>
          </p:nvPr>
        </p:nvGraphicFramePr>
        <p:xfrm>
          <a:off x="533400" y="1106488"/>
          <a:ext cx="7834313" cy="422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0" y="5867400"/>
            <a:ext cx="71628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2007 was the first year that the IEEE Graduate Student member (GSM) Grade was fully implemented.</a:t>
            </a:r>
          </a:p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200" b="0">
                <a:latin typeface="Trebuchet MS" panose="020B0603020202020204" pitchFamily="34" charset="0"/>
                <a:cs typeface="Arial" panose="020B0604020202020204" pitchFamily="34" charset="0"/>
              </a:rPr>
              <a:t> From 2007 onwards, Student membership count exclude GSM.</a:t>
            </a:r>
          </a:p>
        </p:txBody>
      </p:sp>
      <p:sp>
        <p:nvSpPr>
          <p:cNvPr id="26629" name="Line 6"/>
          <p:cNvSpPr>
            <a:spLocks noChangeShapeType="1"/>
          </p:cNvSpPr>
          <p:nvPr/>
        </p:nvSpPr>
        <p:spPr bwMode="auto">
          <a:xfrm flipV="1">
            <a:off x="6096000" y="3733800"/>
            <a:ext cx="990600" cy="21336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ChangeArrowheads="1"/>
          </p:cNvSpPr>
          <p:nvPr/>
        </p:nvSpPr>
        <p:spPr bwMode="auto">
          <a:xfrm>
            <a:off x="1524000" y="192088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754063">
              <a:defRPr/>
            </a:pPr>
            <a:r>
              <a:rPr lang="en-US" sz="2800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R10 Geographic Units</a:t>
            </a:r>
          </a:p>
        </p:txBody>
      </p:sp>
      <p:sp>
        <p:nvSpPr>
          <p:cNvPr id="28675" name="Text Box 60"/>
          <p:cNvSpPr txBox="1">
            <a:spLocks noChangeArrowheads="1"/>
          </p:cNvSpPr>
          <p:nvPr/>
        </p:nvSpPr>
        <p:spPr bwMode="auto">
          <a:xfrm rot="10800000" flipV="1">
            <a:off x="6705600" y="381000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December 2010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37332"/>
              </p:ext>
            </p:extLst>
          </p:nvPr>
        </p:nvGraphicFramePr>
        <p:xfrm>
          <a:off x="762000" y="838200"/>
          <a:ext cx="8001001" cy="4876802"/>
        </p:xfrm>
        <a:graphic>
          <a:graphicData uri="http://schemas.openxmlformats.org/drawingml/2006/table">
            <a:tbl>
              <a:tblPr/>
              <a:tblGrid>
                <a:gridCol w="14206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0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0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940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8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78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78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228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6200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5594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2009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itchFamily="34" charset="-128"/>
                          <a:cs typeface="Arial" panose="020B0604020202020204" pitchFamily="34" charset="0"/>
                        </a:rPr>
                        <a:t>2010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 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8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21*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Technical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213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224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244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261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288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332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372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399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433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490*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18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Geographic Councils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82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Branches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262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287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330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376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439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490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535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583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672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749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402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38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57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74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98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60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0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29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53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753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572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613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690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765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874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990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1,105</a:t>
                      </a:r>
                      <a:endParaRPr kumimoji="0" lang="en-US" altLang="en-US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1,182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1,350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1,523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8810" name="TextBox 5"/>
          <p:cNvSpPr txBox="1">
            <a:spLocks noChangeArrowheads="1"/>
          </p:cNvSpPr>
          <p:nvPr/>
        </p:nvSpPr>
        <p:spPr bwMode="auto">
          <a:xfrm>
            <a:off x="762000" y="5754688"/>
            <a:ext cx="624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latin typeface="Comic Sans MS" panose="030F0702030302020204" pitchFamily="66" charset="0"/>
              </a:rPr>
              <a:t>* To be confirmed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mic Sans MS" panose="030F0702030302020204" pitchFamily="66" charset="0"/>
              </a:rPr>
              <a:t>* 7 Subsections had been dissolved as at 19 February 2011 by MGA Board.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>
                <a:solidFill>
                  <a:srgbClr val="FF0000"/>
                </a:solidFill>
                <a:latin typeface="Comic Sans MS" panose="030F0702030302020204" pitchFamily="66" charset="0"/>
              </a:rPr>
              <a:t>* 29 Chapters had been dissolved as at 19 February 2011 by MGA Board.</a:t>
            </a:r>
          </a:p>
        </p:txBody>
      </p:sp>
    </p:spTree>
  </p:cSld>
  <p:clrMapOvr>
    <a:masterClrMapping/>
  </p:clrMapOvr>
  <p:transition spd="slow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ChangeArrowheads="1"/>
          </p:cNvSpPr>
          <p:nvPr/>
        </p:nvSpPr>
        <p:spPr bwMode="auto">
          <a:xfrm>
            <a:off x="1219200" y="192088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754063">
              <a:defRPr/>
            </a:pPr>
            <a:r>
              <a:rPr lang="en-US" sz="2800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R10 Geographic Units</a:t>
            </a:r>
          </a:p>
        </p:txBody>
      </p:sp>
      <p:sp>
        <p:nvSpPr>
          <p:cNvPr id="30723" name="Text Box 60"/>
          <p:cNvSpPr txBox="1">
            <a:spLocks noChangeArrowheads="1"/>
          </p:cNvSpPr>
          <p:nvPr/>
        </p:nvSpPr>
        <p:spPr bwMode="auto">
          <a:xfrm rot="10800000" flipV="1">
            <a:off x="6286500" y="381000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December 2020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681335"/>
              </p:ext>
            </p:extLst>
          </p:nvPr>
        </p:nvGraphicFramePr>
        <p:xfrm>
          <a:off x="838200" y="815975"/>
          <a:ext cx="7543800" cy="5095666"/>
        </p:xfrm>
        <a:graphic>
          <a:graphicData uri="http://schemas.openxmlformats.org/drawingml/2006/table">
            <a:tbl>
              <a:tblPr/>
              <a:tblGrid>
                <a:gridCol w="124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61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31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29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4234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2337">
                  <a:extLst>
                    <a:ext uri="{9D8B030D-6E8A-4147-A177-3AD203B41FA5}">
                      <a16:colId xmlns:a16="http://schemas.microsoft.com/office/drawing/2014/main" val="420915057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974038704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1457191013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3976523378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1271529986"/>
                    </a:ext>
                  </a:extLst>
                </a:gridCol>
              </a:tblGrid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2011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2012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2013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2014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 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Technical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491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515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550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571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*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878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662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697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Geographic Councils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Branches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850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958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1061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1159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1,262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1365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1433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1516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1604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1644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6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259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327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471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928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1292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4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196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1,727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1,966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2,193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2,402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2,701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3,310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3,640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3,630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3,992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4,276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0847" name="TextBox 5"/>
          <p:cNvSpPr txBox="1">
            <a:spLocks noChangeArrowheads="1"/>
          </p:cNvSpPr>
          <p:nvPr/>
        </p:nvSpPr>
        <p:spPr bwMode="auto">
          <a:xfrm>
            <a:off x="1143000" y="5859463"/>
            <a:ext cx="624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dirty="0">
              <a:latin typeface="Comic Sans MS" panose="030F0702030302020204" pitchFamily="66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* 7 Subsections had been dissolved as at 19 February 2011 by MGA Board.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* 29 Chapters had been dissolved as at 19 February 2011 by MGA Board.</a:t>
            </a: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ChangeArrowheads="1"/>
          </p:cNvSpPr>
          <p:nvPr/>
        </p:nvSpPr>
        <p:spPr bwMode="auto">
          <a:xfrm>
            <a:off x="1219200" y="192088"/>
            <a:ext cx="6096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754063">
              <a:defRPr/>
            </a:pPr>
            <a:r>
              <a:rPr lang="en-US" sz="2800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R10 Geographic Units</a:t>
            </a:r>
          </a:p>
        </p:txBody>
      </p:sp>
      <p:sp>
        <p:nvSpPr>
          <p:cNvPr id="30723" name="Text Box 60"/>
          <p:cNvSpPr txBox="1">
            <a:spLocks noChangeArrowheads="1"/>
          </p:cNvSpPr>
          <p:nvPr/>
        </p:nvSpPr>
        <p:spPr bwMode="auto">
          <a:xfrm rot="10800000" flipV="1">
            <a:off x="6286500" y="381000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851520"/>
              </p:ext>
            </p:extLst>
          </p:nvPr>
        </p:nvGraphicFramePr>
        <p:xfrm>
          <a:off x="838200" y="815975"/>
          <a:ext cx="7543800" cy="5042638"/>
        </p:xfrm>
        <a:graphic>
          <a:graphicData uri="http://schemas.openxmlformats.org/drawingml/2006/table">
            <a:tbl>
              <a:tblPr/>
              <a:tblGrid>
                <a:gridCol w="12413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44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261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6315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4296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42344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32337">
                  <a:extLst>
                    <a:ext uri="{9D8B030D-6E8A-4147-A177-3AD203B41FA5}">
                      <a16:colId xmlns:a16="http://schemas.microsoft.com/office/drawing/2014/main" val="420915057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974038704"/>
                    </a:ext>
                  </a:extLst>
                </a:gridCol>
                <a:gridCol w="630927">
                  <a:extLst>
                    <a:ext uri="{9D8B030D-6E8A-4147-A177-3AD203B41FA5}">
                      <a16:colId xmlns:a16="http://schemas.microsoft.com/office/drawing/2014/main" val="1457191013"/>
                    </a:ext>
                  </a:extLst>
                </a:gridCol>
                <a:gridCol w="704091">
                  <a:extLst>
                    <a:ext uri="{9D8B030D-6E8A-4147-A177-3AD203B41FA5}">
                      <a16:colId xmlns:a16="http://schemas.microsoft.com/office/drawing/2014/main" val="3976523378"/>
                    </a:ext>
                  </a:extLst>
                </a:gridCol>
                <a:gridCol w="667509">
                  <a:extLst>
                    <a:ext uri="{9D8B030D-6E8A-4147-A177-3AD203B41FA5}">
                      <a16:colId xmlns:a16="http://schemas.microsoft.com/office/drawing/2014/main" val="1271529986"/>
                    </a:ext>
                  </a:extLst>
                </a:gridCol>
              </a:tblGrid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2021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2022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2023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2024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2055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2029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2030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60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Sub Sections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Technical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779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828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847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119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128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Geographic Councils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170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Branches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1704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1769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1777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65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Chapters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1531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1817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2257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416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Student Branch Affinity Groups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429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444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478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725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 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4669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5092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ea typeface="ＭＳ Ｐゴシック" pitchFamily="34" charset="-128"/>
                        </a:rPr>
                        <a:t>5595</a:t>
                      </a: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  <a:ea typeface="ＭＳ Ｐゴシック" pitchFamily="34" charset="-128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089" marR="6089" marT="6089" marB="0" anchor="ctr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0847" name="TextBox 5"/>
          <p:cNvSpPr txBox="1">
            <a:spLocks noChangeArrowheads="1"/>
          </p:cNvSpPr>
          <p:nvPr/>
        </p:nvSpPr>
        <p:spPr bwMode="auto">
          <a:xfrm>
            <a:off x="1143000" y="5859463"/>
            <a:ext cx="6248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* 7 Subsections had been dissolved as at 19 February 2011 by MGA Board.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* 29 Chapters had been dissolved as at 19 February 2011 by MGA Board.</a:t>
            </a:r>
          </a:p>
        </p:txBody>
      </p:sp>
    </p:spTree>
    <p:extLst>
      <p:ext uri="{BB962C8B-B14F-4D97-AF65-F5344CB8AC3E}">
        <p14:creationId xmlns:p14="http://schemas.microsoft.com/office/powerpoint/2010/main" val="1542456925"/>
      </p:ext>
    </p:extLst>
  </p:cSld>
  <p:clrMapOvr>
    <a:masterClrMapping/>
  </p:clrMapOvr>
  <p:transition spd="slow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ChangeArrowheads="1"/>
          </p:cNvSpPr>
          <p:nvPr/>
        </p:nvSpPr>
        <p:spPr bwMode="auto">
          <a:xfrm>
            <a:off x="609600" y="152400"/>
            <a:ext cx="6248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defTabSz="754063">
              <a:defRPr/>
            </a:pPr>
            <a:r>
              <a:rPr lang="en-US" sz="3200" dirty="0">
                <a:solidFill>
                  <a:srgbClr val="4D4D4D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R10 Geographic Units</a:t>
            </a:r>
          </a:p>
        </p:txBody>
      </p:sp>
      <p:graphicFrame>
        <p:nvGraphicFramePr>
          <p:cNvPr id="836674" name="Group 6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80778"/>
              </p:ext>
            </p:extLst>
          </p:nvPr>
        </p:nvGraphicFramePr>
        <p:xfrm>
          <a:off x="914400" y="844550"/>
          <a:ext cx="7315200" cy="4902196"/>
        </p:xfrm>
        <a:graphic>
          <a:graphicData uri="http://schemas.openxmlformats.org/drawingml/2006/table">
            <a:tbl>
              <a:tblPr/>
              <a:tblGrid>
                <a:gridCol w="44453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66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66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6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endParaRPr kumimoji="0" lang="en-US" altLang="en-US" sz="2200" b="1" i="0" u="none" strike="noStrike" cap="none" normalizeH="0" baseline="0" dirty="0">
                        <a:ln>
                          <a:noFill/>
                        </a:ln>
                        <a:solidFill>
                          <a:srgbClr val="CF0E30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Trebuchet MS" pitchFamily="34" charset="0"/>
                        <a:ea typeface="ＭＳ Ｐゴシック" pitchFamily="34" charset="-128"/>
                      </a:endParaRP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F0E3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2022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F0E3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2023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F0E3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Diff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Sections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60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Sub Sections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42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Technical Chapters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828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847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+19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Affinity Groups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126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128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+2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Geographic Councils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Student Branches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1769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1777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+8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Student Branch Chapters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1817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2257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+440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5688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Student Branch Affinity Groups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444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rgbClr val="92D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478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+34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9612"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>
                          <a:ln>
                            <a:noFill/>
                          </a:ln>
                          <a:solidFill>
                            <a:srgbClr val="CF0E3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marL="91438" marR="91438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5092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rebuchet MS" panose="020B0603020202020204" pitchFamily="34" charset="0"/>
                        </a:rPr>
                        <a:t>5595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80000"/>
                        <a:defRPr sz="24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1pPr>
                      <a:lvl2pPr marL="742950" indent="-28575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2pPr>
                      <a:lvl3pPr marL="11430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3pPr>
                      <a:lvl4pPr marL="16002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4pPr>
                      <a:lvl5pPr marL="2057400" indent="-228600" defTabSz="754063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5pPr>
                      <a:lvl6pPr marL="25146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6pPr>
                      <a:lvl7pPr marL="29718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7pPr>
                      <a:lvl8pPr marL="34290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8pPr>
                      <a:lvl9pPr marL="3886200" indent="-228600" defTabSz="754063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Verdana" pitchFamily="34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754063" rtl="0" eaLnBrk="0" fontAlgn="base" latinLnBrk="0" hangingPunct="0">
                        <a:lnSpc>
                          <a:spcPct val="11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33"/>
                        </a:buClr>
                        <a:buSzPct val="65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alt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F0E30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Trebuchet MS" pitchFamily="34" charset="0"/>
                        </a:rPr>
                        <a:t>503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2828" name="Text Box 60"/>
          <p:cNvSpPr txBox="1">
            <a:spLocks noChangeArrowheads="1"/>
          </p:cNvSpPr>
          <p:nvPr/>
        </p:nvSpPr>
        <p:spPr bwMode="auto">
          <a:xfrm rot="10800000" flipV="1">
            <a:off x="6324600" y="520700"/>
            <a:ext cx="25130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Blip>
                <a:blip r:embed="rId3"/>
              </a:buBlip>
              <a:defRPr sz="28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as at 31</a:t>
            </a:r>
            <a:r>
              <a:rPr lang="en-US" altLang="en-US" sz="1400" b="0" baseline="3000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st</a:t>
            </a:r>
            <a:r>
              <a:rPr lang="en-US" altLang="en-US" sz="1400" b="0" dirty="0">
                <a:solidFill>
                  <a:srgbClr val="8B00E4"/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 December 2023</a:t>
            </a:r>
          </a:p>
        </p:txBody>
      </p:sp>
    </p:spTree>
  </p:cSld>
  <p:clrMapOvr>
    <a:masterClrMapping/>
  </p:clrMapOvr>
  <p:transition spd="slow">
    <p:zoom/>
  </p:transition>
</p:sld>
</file>

<file path=ppt/theme/theme1.xml><?xml version="1.0" encoding="utf-8"?>
<a:theme xmlns:a="http://schemas.openxmlformats.org/drawingml/2006/main" name="IEEE-2010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IEEE_customSlides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tagline_powerpoint_how_to</Template>
  <TotalTime>13391</TotalTime>
  <Pages>32</Pages>
  <Words>1068</Words>
  <Application>Microsoft Office PowerPoint</Application>
  <PresentationFormat>On-screen Show (4:3)</PresentationFormat>
  <Paragraphs>473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Monotype Sorts</vt:lpstr>
      <vt:lpstr>ＭＳ Ｐゴシック</vt:lpstr>
      <vt:lpstr>Arial</vt:lpstr>
      <vt:lpstr>Comic Sans MS</vt:lpstr>
      <vt:lpstr>Trebuchet MS</vt:lpstr>
      <vt:lpstr>Verdana</vt:lpstr>
      <vt:lpstr>Wingdings</vt:lpstr>
      <vt:lpstr>IEEE-2010</vt:lpstr>
      <vt:lpstr>ieee_corporate_template_1</vt:lpstr>
      <vt:lpstr>1_IEEE_customSlides</vt:lpstr>
      <vt:lpstr>Region 10   Membership Statistics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M. J. Binder</dc:creator>
  <cp:keywords/>
  <dc:description/>
  <cp:lastModifiedBy>Min Bia Gunawan</cp:lastModifiedBy>
  <cp:revision>733</cp:revision>
  <cp:lastPrinted>2024-05-24T02:51:43Z</cp:lastPrinted>
  <dcterms:created xsi:type="dcterms:W3CDTF">2000-07-27T13:54:39Z</dcterms:created>
  <dcterms:modified xsi:type="dcterms:W3CDTF">2024-05-24T03:06:54Z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1</vt:i4>
  </property>
  <property fmtid="{D5CDD505-2E9C-101B-9397-08002B2CF9AE}" pid="7" name="MailAddress">
    <vt:lpwstr>corporate-communications@ieee.org</vt:lpwstr>
  </property>
  <property fmtid="{D5CDD505-2E9C-101B-9397-08002B2CF9AE}" pid="8" name="HomePage">
    <vt:lpwstr>www.ieee.org</vt:lpwstr>
  </property>
  <property fmtid="{D5CDD505-2E9C-101B-9397-08002B2CF9AE}" pid="9" name="Other">
    <vt:lpwstr/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false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2</vt:i4>
  </property>
  <property fmtid="{D5CDD505-2E9C-101B-9397-08002B2CF9AE}" pid="19" name="ShowNotes">
    <vt:bool>false</vt:bool>
  </property>
  <property fmtid="{D5CDD505-2E9C-101B-9397-08002B2CF9AE}" pid="20" name="NavBtnPos">
    <vt:i4>4</vt:i4>
  </property>
  <property fmtid="{D5CDD505-2E9C-101B-9397-08002B2CF9AE}" pid="21" name="OutputDir">
    <vt:lpwstr>K:\PPT\corp2000</vt:lpwstr>
  </property>
</Properties>
</file>