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1" r:id="rId2"/>
    <p:sldId id="257" r:id="rId3"/>
    <p:sldId id="256" r:id="rId4"/>
    <p:sldId id="272" r:id="rId5"/>
    <p:sldId id="273" r:id="rId6"/>
    <p:sldId id="270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3968" autoAdjust="0"/>
  </p:normalViewPr>
  <p:slideViewPr>
    <p:cSldViewPr>
      <p:cViewPr varScale="1">
        <p:scale>
          <a:sx n="103" d="100"/>
          <a:sy n="103" d="100"/>
        </p:scale>
        <p:origin x="105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208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019449491890437E-2"/>
          <c:y val="3.6774200394761973E-2"/>
          <c:w val="0.83332032213921992"/>
          <c:h val="0.8492462311557803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Indonesia</c:v>
                </c:pt>
              </c:strCache>
            </c:strRef>
          </c:tx>
          <c:spPr>
            <a:solidFill>
              <a:schemeClr val="accent1"/>
            </a:solidFill>
            <a:ln w="15742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15"/>
              <c:layout>
                <c:manualLayout>
                  <c:x val="-3.3335576642664301E-3"/>
                  <c:y val="8.0862533692722376E-3"/>
                </c:manualLayout>
              </c:layout>
              <c:spPr>
                <a:noFill/>
                <a:ln w="31486">
                  <a:noFill/>
                </a:ln>
              </c:spPr>
              <c:txPr>
                <a:bodyPr/>
                <a:lstStyle/>
                <a:p>
                  <a:pPr>
                    <a:defRPr sz="999" b="1" i="0" u="none" strike="noStrike" baseline="0">
                      <a:solidFill>
                        <a:srgbClr val="3366FF"/>
                      </a:solidFill>
                      <a:latin typeface="Trebuchet MS"/>
                      <a:ea typeface="Trebuchet MS"/>
                      <a:cs typeface="Trebuchet M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137-402F-8BBC-77C5DEB47A17}"/>
                </c:ext>
              </c:extLst>
            </c:dLbl>
            <c:spPr>
              <a:noFill/>
              <a:ln w="31486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99" b="1" i="0" u="none" strike="noStrike" baseline="0">
                    <a:solidFill>
                      <a:srgbClr val="3366FF"/>
                    </a:solidFill>
                    <a:latin typeface="Trebuchet MS"/>
                    <a:ea typeface="Trebuchet MS"/>
                    <a:cs typeface="Trebuchet M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Sheet1!$C$1:$Y$1</c:f>
              <c:numCache>
                <c:formatCode>d\-mmm\-yy</c:formatCode>
                <c:ptCount val="23"/>
                <c:pt idx="0">
                  <c:v>37256</c:v>
                </c:pt>
                <c:pt idx="1">
                  <c:v>37621</c:v>
                </c:pt>
                <c:pt idx="2">
                  <c:v>37986</c:v>
                </c:pt>
                <c:pt idx="3">
                  <c:v>38352</c:v>
                </c:pt>
                <c:pt idx="4">
                  <c:v>38717</c:v>
                </c:pt>
                <c:pt idx="5">
                  <c:v>39082</c:v>
                </c:pt>
                <c:pt idx="6">
                  <c:v>39447</c:v>
                </c:pt>
                <c:pt idx="7">
                  <c:v>39813</c:v>
                </c:pt>
                <c:pt idx="8">
                  <c:v>40178</c:v>
                </c:pt>
                <c:pt idx="9">
                  <c:v>40543</c:v>
                </c:pt>
                <c:pt idx="10">
                  <c:v>40908</c:v>
                </c:pt>
                <c:pt idx="11">
                  <c:v>41274</c:v>
                </c:pt>
                <c:pt idx="12">
                  <c:v>41639</c:v>
                </c:pt>
                <c:pt idx="13">
                  <c:v>42004</c:v>
                </c:pt>
                <c:pt idx="14">
                  <c:v>42369</c:v>
                </c:pt>
                <c:pt idx="15">
                  <c:v>42735</c:v>
                </c:pt>
                <c:pt idx="16">
                  <c:v>43100</c:v>
                </c:pt>
                <c:pt idx="17">
                  <c:v>43465</c:v>
                </c:pt>
                <c:pt idx="18">
                  <c:v>43830</c:v>
                </c:pt>
                <c:pt idx="19">
                  <c:v>44196</c:v>
                </c:pt>
                <c:pt idx="20">
                  <c:v>44561</c:v>
                </c:pt>
                <c:pt idx="21">
                  <c:v>44926</c:v>
                </c:pt>
                <c:pt idx="22">
                  <c:v>45291</c:v>
                </c:pt>
              </c:numCache>
            </c:numRef>
          </c:cat>
          <c:val>
            <c:numRef>
              <c:f>Sheet1!$C$2:$Y$2</c:f>
              <c:numCache>
                <c:formatCode>General</c:formatCode>
                <c:ptCount val="23"/>
                <c:pt idx="0">
                  <c:v>426</c:v>
                </c:pt>
                <c:pt idx="1">
                  <c:v>345</c:v>
                </c:pt>
                <c:pt idx="2">
                  <c:v>262</c:v>
                </c:pt>
                <c:pt idx="3">
                  <c:v>252</c:v>
                </c:pt>
                <c:pt idx="4">
                  <c:v>234</c:v>
                </c:pt>
                <c:pt idx="5">
                  <c:v>258</c:v>
                </c:pt>
                <c:pt idx="6">
                  <c:v>265</c:v>
                </c:pt>
                <c:pt idx="7">
                  <c:v>271</c:v>
                </c:pt>
                <c:pt idx="8">
                  <c:v>332</c:v>
                </c:pt>
                <c:pt idx="9">
                  <c:v>478</c:v>
                </c:pt>
                <c:pt idx="10">
                  <c:v>700</c:v>
                </c:pt>
                <c:pt idx="11">
                  <c:v>977</c:v>
                </c:pt>
                <c:pt idx="12">
                  <c:v>968</c:v>
                </c:pt>
                <c:pt idx="13">
                  <c:v>1186</c:v>
                </c:pt>
                <c:pt idx="14">
                  <c:v>1520</c:v>
                </c:pt>
                <c:pt idx="15">
                  <c:v>1484</c:v>
                </c:pt>
                <c:pt idx="16">
                  <c:v>1785</c:v>
                </c:pt>
                <c:pt idx="17">
                  <c:v>1824</c:v>
                </c:pt>
                <c:pt idx="18">
                  <c:v>2095</c:v>
                </c:pt>
                <c:pt idx="19">
                  <c:v>2373</c:v>
                </c:pt>
                <c:pt idx="20">
                  <c:v>2849</c:v>
                </c:pt>
                <c:pt idx="21">
                  <c:v>2519</c:v>
                </c:pt>
                <c:pt idx="22">
                  <c:v>2690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137-402F-8BBC-77C5DEB47A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84350656"/>
        <c:axId val="1"/>
      </c:barChart>
      <c:dateAx>
        <c:axId val="984350656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93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0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93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0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984350656"/>
        <c:crosses val="autoZero"/>
        <c:crossBetween val="between"/>
      </c:valAx>
      <c:spPr>
        <a:noFill/>
        <a:ln w="1574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90468838673714347"/>
          <c:y val="0.28198329754235268"/>
          <c:w val="8.7688131833040583E-2"/>
          <c:h val="5.1075797343513862E-2"/>
        </c:manualLayout>
      </c:layout>
      <c:overlay val="0"/>
      <c:spPr>
        <a:noFill/>
        <a:ln w="3935">
          <a:solidFill>
            <a:schemeClr val="tx1"/>
          </a:solidFill>
          <a:prstDash val="solid"/>
        </a:ln>
      </c:spPr>
      <c:txPr>
        <a:bodyPr/>
        <a:lstStyle/>
        <a:p>
          <a:pPr>
            <a:defRPr sz="1140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33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301507537688523E-2"/>
          <c:y val="4.030226700251905E-2"/>
          <c:w val="0.69179229480737015"/>
          <c:h val="0.8488664987405542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Indonesia</c:v>
                </c:pt>
              </c:strCache>
            </c:strRef>
          </c:tx>
          <c:spPr>
            <a:ln w="15732">
              <a:solidFill>
                <a:srgbClr val="FF0000"/>
              </a:solidFill>
              <a:prstDash val="solid"/>
            </a:ln>
          </c:spPr>
          <c:marker>
            <c:symbol val="diamond"/>
            <c:size val="2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Sheet1!$B$1:$Y$1</c:f>
              <c:numCache>
                <c:formatCode>d\-mmm\-yy</c:formatCode>
                <c:ptCount val="24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  <c:pt idx="23">
                  <c:v>45291</c:v>
                </c:pt>
              </c:numCache>
            </c:numRef>
          </c:cat>
          <c:val>
            <c:numRef>
              <c:f>Sheet1!$B$2:$Y$2</c:f>
              <c:numCache>
                <c:formatCode>General</c:formatCode>
                <c:ptCount val="24"/>
                <c:pt idx="0">
                  <c:v>272</c:v>
                </c:pt>
                <c:pt idx="1">
                  <c:v>426</c:v>
                </c:pt>
                <c:pt idx="2">
                  <c:v>345</c:v>
                </c:pt>
                <c:pt idx="3">
                  <c:v>262</c:v>
                </c:pt>
                <c:pt idx="4">
                  <c:v>252</c:v>
                </c:pt>
                <c:pt idx="5">
                  <c:v>234</c:v>
                </c:pt>
                <c:pt idx="6">
                  <c:v>258</c:v>
                </c:pt>
                <c:pt idx="7">
                  <c:v>265</c:v>
                </c:pt>
                <c:pt idx="8">
                  <c:v>271</c:v>
                </c:pt>
                <c:pt idx="9">
                  <c:v>332</c:v>
                </c:pt>
                <c:pt idx="10">
                  <c:v>478</c:v>
                </c:pt>
                <c:pt idx="11">
                  <c:v>700</c:v>
                </c:pt>
                <c:pt idx="12">
                  <c:v>977</c:v>
                </c:pt>
                <c:pt idx="13">
                  <c:v>968</c:v>
                </c:pt>
                <c:pt idx="14">
                  <c:v>1186</c:v>
                </c:pt>
                <c:pt idx="15">
                  <c:v>1520</c:v>
                </c:pt>
                <c:pt idx="16">
                  <c:v>1484</c:v>
                </c:pt>
                <c:pt idx="17">
                  <c:v>1785</c:v>
                </c:pt>
                <c:pt idx="18">
                  <c:v>1824</c:v>
                </c:pt>
                <c:pt idx="19">
                  <c:v>2095</c:v>
                </c:pt>
                <c:pt idx="20">
                  <c:v>2373</c:v>
                </c:pt>
                <c:pt idx="21">
                  <c:v>2849</c:v>
                </c:pt>
                <c:pt idx="22">
                  <c:v>2519</c:v>
                </c:pt>
                <c:pt idx="23">
                  <c:v>2690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B9E-41DC-89CF-352394D180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83637616"/>
        <c:axId val="1"/>
      </c:lineChart>
      <c:dateAx>
        <c:axId val="1883637616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spPr>
          <a:ln w="393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98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93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0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883637616"/>
        <c:crosses val="autoZero"/>
        <c:crossBetween val="midCat"/>
      </c:valAx>
      <c:spPr>
        <a:noFill/>
        <a:ln w="1573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9761905255914156"/>
          <c:y val="0.42682934330178424"/>
          <c:w val="0.18650787228671517"/>
          <c:h val="0.10162602401972476"/>
        </c:manualLayout>
      </c:layout>
      <c:overlay val="0"/>
      <c:spPr>
        <a:noFill/>
        <a:ln w="3933">
          <a:solidFill>
            <a:schemeClr val="tx1"/>
          </a:solidFill>
          <a:prstDash val="solid"/>
        </a:ln>
      </c:spPr>
      <c:txPr>
        <a:bodyPr/>
        <a:lstStyle/>
        <a:p>
          <a:pPr>
            <a:defRPr sz="1140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3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9973753287E-2"/>
          <c:y val="2.6689413823272091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7EE1-45BB-ACF8-F6CA9E6E12F8}"/>
              </c:ext>
            </c:extLst>
          </c:dPt>
          <c:dLbls>
            <c:dLbl>
              <c:idx val="2"/>
              <c:layout>
                <c:manualLayout>
                  <c:x val="-9.3333333333333341E-3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EE1-45BB-ACF8-F6CA9E6E12F8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115</c:v>
                </c:pt>
                <c:pt idx="1">
                  <c:v>263</c:v>
                </c:pt>
                <c:pt idx="2">
                  <c:v>153</c:v>
                </c:pt>
                <c:pt idx="3">
                  <c:v>268</c:v>
                </c:pt>
                <c:pt idx="4">
                  <c:v>458</c:v>
                </c:pt>
                <c:pt idx="5" formatCode="General">
                  <c:v>458</c:v>
                </c:pt>
                <c:pt idx="6" formatCode="General">
                  <c:v>544</c:v>
                </c:pt>
                <c:pt idx="7" formatCode="General">
                  <c:v>357</c:v>
                </c:pt>
                <c:pt idx="8" formatCode="General">
                  <c:v>396</c:v>
                </c:pt>
                <c:pt idx="9" formatCode="General">
                  <c:v>490</c:v>
                </c:pt>
                <c:pt idx="10" formatCode="General">
                  <c:v>674</c:v>
                </c:pt>
                <c:pt idx="11" formatCode="General">
                  <c:v>483</c:v>
                </c:pt>
                <c:pt idx="12" formatCode="General">
                  <c:v>594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EE1-45BB-ACF8-F6CA9E6E12F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91</c:v>
                </c:pt>
                <c:pt idx="1">
                  <c:v>143</c:v>
                </c:pt>
                <c:pt idx="2">
                  <c:v>142</c:v>
                </c:pt>
                <c:pt idx="3">
                  <c:v>151</c:v>
                </c:pt>
                <c:pt idx="4">
                  <c:v>177</c:v>
                </c:pt>
                <c:pt idx="5" formatCode="General">
                  <c:v>175</c:v>
                </c:pt>
                <c:pt idx="6" formatCode="General">
                  <c:v>213</c:v>
                </c:pt>
                <c:pt idx="7" formatCode="General">
                  <c:v>214</c:v>
                </c:pt>
                <c:pt idx="8" formatCode="General">
                  <c:v>258</c:v>
                </c:pt>
                <c:pt idx="9" formatCode="General">
                  <c:v>361</c:v>
                </c:pt>
                <c:pt idx="10" formatCode="General">
                  <c:v>359</c:v>
                </c:pt>
                <c:pt idx="11" formatCode="General">
                  <c:v>386</c:v>
                </c:pt>
                <c:pt idx="12" formatCode="General">
                  <c:v>381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EE1-45BB-ACF8-F6CA9E6E12F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396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460</c:v>
                </c:pt>
                <c:pt idx="1">
                  <c:v>536</c:v>
                </c:pt>
                <c:pt idx="2">
                  <c:v>644</c:v>
                </c:pt>
                <c:pt idx="3">
                  <c:v>740</c:v>
                </c:pt>
                <c:pt idx="4">
                  <c:v>856</c:v>
                </c:pt>
                <c:pt idx="5" formatCode="General">
                  <c:v>816</c:v>
                </c:pt>
                <c:pt idx="6" formatCode="General">
                  <c:v>975</c:v>
                </c:pt>
                <c:pt idx="7" formatCode="General">
                  <c:v>1194</c:v>
                </c:pt>
                <c:pt idx="8" formatCode="General">
                  <c:v>1367</c:v>
                </c:pt>
                <c:pt idx="9" formatCode="General">
                  <c:v>1406</c:v>
                </c:pt>
                <c:pt idx="10" formatCode="General">
                  <c:v>1696</c:v>
                </c:pt>
                <c:pt idx="11" formatCode="General">
                  <c:v>1521</c:v>
                </c:pt>
                <c:pt idx="12" formatCode="General">
                  <c:v>1555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EE1-45BB-ACF8-F6CA9E6E12F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EE1-45BB-ACF8-F6CA9E6E12F8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EE1-45BB-ACF8-F6CA9E6E12F8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EE1-45BB-ACF8-F6CA9E6E12F8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EE1-45BB-ACF8-F6CA9E6E12F8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EE1-45BB-ACF8-F6CA9E6E12F8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#,##0</c:formatCode>
                <c:ptCount val="13"/>
                <c:pt idx="0">
                  <c:v>8</c:v>
                </c:pt>
                <c:pt idx="1">
                  <c:v>10</c:v>
                </c:pt>
                <c:pt idx="2">
                  <c:v>14</c:v>
                </c:pt>
                <c:pt idx="3">
                  <c:v>18</c:v>
                </c:pt>
                <c:pt idx="4">
                  <c:v>18</c:v>
                </c:pt>
                <c:pt idx="5" formatCode="General">
                  <c:v>25</c:v>
                </c:pt>
                <c:pt idx="6" formatCode="General">
                  <c:v>35</c:v>
                </c:pt>
                <c:pt idx="7" formatCode="General">
                  <c:v>38</c:v>
                </c:pt>
                <c:pt idx="8" formatCode="General">
                  <c:v>49</c:v>
                </c:pt>
                <c:pt idx="9" formatCode="General">
                  <c:v>60</c:v>
                </c:pt>
                <c:pt idx="10" formatCode="General">
                  <c:v>69</c:v>
                </c:pt>
                <c:pt idx="11" formatCode="General">
                  <c:v>94</c:v>
                </c:pt>
                <c:pt idx="12" formatCode="General">
                  <c:v>108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EE1-45BB-ACF8-F6CA9E6E12F8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solidFill>
              <a:srgbClr val="FFFF66"/>
            </a:solidFill>
            <a:ln>
              <a:solidFill>
                <a:srgbClr val="C8C358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585</c:v>
                </c:pt>
                <c:pt idx="1">
                  <c:v>714</c:v>
                </c:pt>
                <c:pt idx="2">
                  <c:v>815</c:v>
                </c:pt>
                <c:pt idx="3">
                  <c:v>918</c:v>
                </c:pt>
                <c:pt idx="4">
                  <c:v>1062</c:v>
                </c:pt>
                <c:pt idx="5" formatCode="General">
                  <c:v>1026</c:v>
                </c:pt>
                <c:pt idx="6" formatCode="General">
                  <c:v>1241</c:v>
                </c:pt>
                <c:pt idx="7" formatCode="General">
                  <c:v>1467</c:v>
                </c:pt>
                <c:pt idx="8" formatCode="General">
                  <c:v>1699</c:v>
                </c:pt>
                <c:pt idx="9" formatCode="General">
                  <c:v>1883</c:v>
                </c:pt>
                <c:pt idx="10" formatCode="General">
                  <c:v>2175</c:v>
                </c:pt>
                <c:pt idx="11" formatCode="General">
                  <c:v>2036</c:v>
                </c:pt>
                <c:pt idx="12" formatCode="General">
                  <c:v>2096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7EE1-45BB-ACF8-F6CA9E6E12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80180208"/>
        <c:axId val="1"/>
      </c:barChart>
      <c:catAx>
        <c:axId val="2080180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2080180208"/>
        <c:crosses val="autoZero"/>
        <c:crossBetween val="between"/>
      </c:valAx>
      <c:spPr>
        <a:noFill/>
        <a:ln w="25376">
          <a:noFill/>
        </a:ln>
      </c:spPr>
    </c:plotArea>
    <c:legend>
      <c:legendPos val="r"/>
      <c:layout>
        <c:manualLayout>
          <c:xMode val="edge"/>
          <c:yMode val="edge"/>
          <c:x val="0.83979495570046758"/>
          <c:y val="0.42666666666666664"/>
          <c:w val="0.14435171128084512"/>
          <c:h val="0.24070259104467184"/>
        </c:manualLayout>
      </c:layout>
      <c:overlay val="0"/>
      <c:txPr>
        <a:bodyPr/>
        <a:lstStyle/>
        <a:p>
          <a:pPr>
            <a:defRPr sz="996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92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67066278877303E-2"/>
          <c:y val="1.6424930579329759E-2"/>
          <c:w val="0.71309888628786267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ymbol val="diamond"/>
            <c:size val="3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-3.6199782459624977E-2"/>
                  <c:y val="-3.7928981703374033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831-4CAD-B944-41F9D17232FD}"/>
                </c:ext>
              </c:extLst>
            </c:dLbl>
            <c:dLbl>
              <c:idx val="1"/>
              <c:layout>
                <c:manualLayout>
                  <c:x val="-2.593506892719491E-2"/>
                  <c:y val="-4.5079691125565827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831-4CAD-B944-41F9D17232FD}"/>
                </c:ext>
              </c:extLst>
            </c:dLbl>
            <c:dLbl>
              <c:idx val="2"/>
              <c:layout>
                <c:manualLayout>
                  <c:x val="-2.4187888676077598E-2"/>
                  <c:y val="-4.0584084598120886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831-4CAD-B944-41F9D17232FD}"/>
                </c:ext>
              </c:extLst>
            </c:dLbl>
            <c:dLbl>
              <c:idx val="3"/>
              <c:layout>
                <c:manualLayout>
                  <c:x val="-4.2205788465630986E-2"/>
                  <c:y val="-3.0874320057818861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831-4CAD-B944-41F9D17232FD}"/>
                </c:ext>
              </c:extLst>
            </c:dLbl>
            <c:dLbl>
              <c:idx val="4"/>
              <c:layout>
                <c:manualLayout>
                  <c:x val="-4.8293726797663805E-2"/>
                  <c:y val="-3.3193731218380311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831-4CAD-B944-41F9D17232FD}"/>
                </c:ext>
              </c:extLst>
            </c:dLbl>
            <c:dLbl>
              <c:idx val="5"/>
              <c:layout>
                <c:manualLayout>
                  <c:x val="-2.0879940343027592E-2"/>
                  <c:y val="2.48756218905472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831-4CAD-B944-41F9D17232FD}"/>
                </c:ext>
              </c:extLst>
            </c:dLbl>
            <c:spPr>
              <a:noFill/>
              <a:ln w="25288">
                <a:noFill/>
              </a:ln>
            </c:spPr>
            <c:txPr>
              <a:bodyPr/>
              <a:lstStyle/>
              <a:p>
                <a:pPr>
                  <a:defRPr sz="994" b="1">
                    <a:solidFill>
                      <a:srgbClr val="6600CC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115</c:v>
                </c:pt>
                <c:pt idx="1">
                  <c:v>263</c:v>
                </c:pt>
                <c:pt idx="2">
                  <c:v>153</c:v>
                </c:pt>
                <c:pt idx="3">
                  <c:v>268</c:v>
                </c:pt>
                <c:pt idx="4">
                  <c:v>458</c:v>
                </c:pt>
                <c:pt idx="5" formatCode="General">
                  <c:v>458</c:v>
                </c:pt>
                <c:pt idx="6" formatCode="General">
                  <c:v>544</c:v>
                </c:pt>
                <c:pt idx="7" formatCode="General">
                  <c:v>357</c:v>
                </c:pt>
                <c:pt idx="8" formatCode="General">
                  <c:v>396</c:v>
                </c:pt>
                <c:pt idx="9" formatCode="General">
                  <c:v>490</c:v>
                </c:pt>
                <c:pt idx="10" formatCode="General">
                  <c:v>674</c:v>
                </c:pt>
                <c:pt idx="11" formatCode="General">
                  <c:v>483</c:v>
                </c:pt>
                <c:pt idx="12" formatCode="General">
                  <c:v>594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7831-4CAD-B944-41F9D17232F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5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6.006006006006006E-3"/>
                  <c:y val="1.540263988740537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831-4CAD-B944-41F9D17232FD}"/>
                </c:ext>
              </c:extLst>
            </c:dLbl>
            <c:dLbl>
              <c:idx val="1"/>
              <c:layout>
                <c:manualLayout>
                  <c:x val="-2.7067934075808091E-2"/>
                  <c:y val="-3.551352276617596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831-4CAD-B944-41F9D17232FD}"/>
                </c:ext>
              </c:extLst>
            </c:dLbl>
            <c:dLbl>
              <c:idx val="2"/>
              <c:layout>
                <c:manualLayout>
                  <c:x val="-1.6598448842543332E-2"/>
                  <c:y val="3.6710601392217275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831-4CAD-B944-41F9D17232FD}"/>
                </c:ext>
              </c:extLst>
            </c:dLbl>
            <c:dLbl>
              <c:idx val="3"/>
              <c:layout>
                <c:manualLayout>
                  <c:x val="-2.4160577900735381E-2"/>
                  <c:y val="-3.5752976530107651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831-4CAD-B944-41F9D17232FD}"/>
                </c:ext>
              </c:extLst>
            </c:dLbl>
            <c:dLbl>
              <c:idx val="4"/>
              <c:layout>
                <c:manualLayout>
                  <c:x val="-1.9696969696969695E-2"/>
                  <c:y val="-3.7881026359564307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831-4CAD-B944-41F9D17232FD}"/>
                </c:ext>
              </c:extLst>
            </c:dLbl>
            <c:spPr>
              <a:noFill/>
              <a:ln w="25288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91</c:v>
                </c:pt>
                <c:pt idx="1">
                  <c:v>143</c:v>
                </c:pt>
                <c:pt idx="2">
                  <c:v>142</c:v>
                </c:pt>
                <c:pt idx="3">
                  <c:v>151</c:v>
                </c:pt>
                <c:pt idx="4">
                  <c:v>177</c:v>
                </c:pt>
                <c:pt idx="5" formatCode="General">
                  <c:v>175</c:v>
                </c:pt>
                <c:pt idx="6" formatCode="General">
                  <c:v>213</c:v>
                </c:pt>
                <c:pt idx="7" formatCode="General">
                  <c:v>214</c:v>
                </c:pt>
                <c:pt idx="8" formatCode="General">
                  <c:v>258</c:v>
                </c:pt>
                <c:pt idx="9" formatCode="General">
                  <c:v>361</c:v>
                </c:pt>
                <c:pt idx="10" formatCode="General">
                  <c:v>359</c:v>
                </c:pt>
                <c:pt idx="11" formatCode="General">
                  <c:v>386</c:v>
                </c:pt>
                <c:pt idx="12" formatCode="General">
                  <c:v>381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7831-4CAD-B944-41F9D17232F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3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-9.0090090090090089E-3"/>
                  <c:y val="2.4872760470158621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831-4CAD-B944-41F9D17232FD}"/>
                </c:ext>
              </c:extLst>
            </c:dLbl>
            <c:dLbl>
              <c:idx val="1"/>
              <c:layout>
                <c:manualLayout>
                  <c:x val="-1.6625759617885601E-2"/>
                  <c:y val="4.3957168397428581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7831-4CAD-B944-41F9D17232FD}"/>
                </c:ext>
              </c:extLst>
            </c:dLbl>
            <c:dLbl>
              <c:idx val="2"/>
              <c:layout>
                <c:manualLayout>
                  <c:x val="-2.4092241848147358E-2"/>
                  <c:y val="3.9174179314542291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7831-4CAD-B944-41F9D17232FD}"/>
                </c:ext>
              </c:extLst>
            </c:dLbl>
            <c:dLbl>
              <c:idx val="3"/>
              <c:layout>
                <c:manualLayout>
                  <c:x val="-2.280922654938403E-2"/>
                  <c:y val="3.4486857621058235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7831-4CAD-B944-41F9D17232FD}"/>
                </c:ext>
              </c:extLst>
            </c:dLbl>
            <c:dLbl>
              <c:idx val="4"/>
              <c:layout>
                <c:manualLayout>
                  <c:x val="-3.9448582440708424E-2"/>
                  <c:y val="5.1299402792042301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7831-4CAD-B944-41F9D17232FD}"/>
                </c:ext>
              </c:extLst>
            </c:dLbl>
            <c:spPr>
              <a:noFill/>
              <a:ln w="25288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460</c:v>
                </c:pt>
                <c:pt idx="1">
                  <c:v>536</c:v>
                </c:pt>
                <c:pt idx="2">
                  <c:v>644</c:v>
                </c:pt>
                <c:pt idx="3">
                  <c:v>740</c:v>
                </c:pt>
                <c:pt idx="4">
                  <c:v>856</c:v>
                </c:pt>
                <c:pt idx="5" formatCode="General">
                  <c:v>816</c:v>
                </c:pt>
                <c:pt idx="6" formatCode="General">
                  <c:v>975</c:v>
                </c:pt>
                <c:pt idx="7" formatCode="General">
                  <c:v>1194</c:v>
                </c:pt>
                <c:pt idx="8" formatCode="General">
                  <c:v>1367</c:v>
                </c:pt>
                <c:pt idx="9" formatCode="General">
                  <c:v>1406</c:v>
                </c:pt>
                <c:pt idx="10" formatCode="General">
                  <c:v>1696</c:v>
                </c:pt>
                <c:pt idx="11" formatCode="General">
                  <c:v>1521</c:v>
                </c:pt>
                <c:pt idx="12" formatCode="General">
                  <c:v>1555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2-7831-4CAD-B944-41F9D17232F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x"/>
            <c:size val="5"/>
          </c:marker>
          <c:dLbls>
            <c:dLbl>
              <c:idx val="0"/>
              <c:layout>
                <c:manualLayout>
                  <c:x val="-3.7223640963798432E-2"/>
                  <c:y val="-1.4923922553159117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7831-4CAD-B944-41F9D17232FD}"/>
                </c:ext>
              </c:extLst>
            </c:dLbl>
            <c:dLbl>
              <c:idx val="1"/>
              <c:layout>
                <c:manualLayout>
                  <c:x val="-1.5970301009671087E-3"/>
                  <c:y val="-2.9320818593328007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7831-4CAD-B944-41F9D17232FD}"/>
                </c:ext>
              </c:extLst>
            </c:dLbl>
            <c:dLbl>
              <c:idx val="2"/>
              <c:layout>
                <c:manualLayout>
                  <c:x val="-9.0227235109124875E-3"/>
                  <c:y val="-2.4681425691353797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7831-4CAD-B944-41F9D17232FD}"/>
                </c:ext>
              </c:extLst>
            </c:dLbl>
            <c:dLbl>
              <c:idx val="3"/>
              <c:layout>
                <c:manualLayout>
                  <c:x val="-4.5318152798467758E-3"/>
                  <c:y val="-2.2122370573243563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7831-4CAD-B944-41F9D17232FD}"/>
                </c:ext>
              </c:extLst>
            </c:dLbl>
            <c:dLbl>
              <c:idx val="4"/>
              <c:layout>
                <c:manualLayout>
                  <c:x val="-1.969698044501194E-2"/>
                  <c:y val="-3.6758720377344137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7831-4CAD-B944-41F9D17232FD}"/>
                </c:ext>
              </c:extLst>
            </c:dLbl>
            <c:dLbl>
              <c:idx val="5"/>
              <c:layout>
                <c:manualLayout>
                  <c:x val="-2.2371364653243849E-2"/>
                  <c:y val="-3.4825870646766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7831-4CAD-B944-41F9D17232FD}"/>
                </c:ext>
              </c:extLst>
            </c:dLbl>
            <c:spPr>
              <a:noFill/>
              <a:ln w="25288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#,##0</c:formatCode>
                <c:ptCount val="13"/>
                <c:pt idx="0">
                  <c:v>8</c:v>
                </c:pt>
                <c:pt idx="1">
                  <c:v>10</c:v>
                </c:pt>
                <c:pt idx="2">
                  <c:v>14</c:v>
                </c:pt>
                <c:pt idx="3">
                  <c:v>18</c:v>
                </c:pt>
                <c:pt idx="4">
                  <c:v>18</c:v>
                </c:pt>
                <c:pt idx="5" formatCode="General">
                  <c:v>25</c:v>
                </c:pt>
                <c:pt idx="6" formatCode="General">
                  <c:v>35</c:v>
                </c:pt>
                <c:pt idx="7" formatCode="General">
                  <c:v>38</c:v>
                </c:pt>
                <c:pt idx="8" formatCode="General">
                  <c:v>49</c:v>
                </c:pt>
                <c:pt idx="9" formatCode="General">
                  <c:v>60</c:v>
                </c:pt>
                <c:pt idx="10" formatCode="General">
                  <c:v>69</c:v>
                </c:pt>
                <c:pt idx="11" formatCode="General">
                  <c:v>94</c:v>
                </c:pt>
                <c:pt idx="12" formatCode="General">
                  <c:v>108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7831-4CAD-B944-41F9D17232F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5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5.9786952306637347E-3"/>
                  <c:y val="1.614192247708166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7831-4CAD-B944-41F9D17232FD}"/>
                </c:ext>
              </c:extLst>
            </c:dLbl>
            <c:dLbl>
              <c:idx val="1"/>
              <c:layout>
                <c:manualLayout>
                  <c:x val="-1.528812276843773E-3"/>
                  <c:y val="2.5995283198295954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7831-4CAD-B944-41F9D17232FD}"/>
                </c:ext>
              </c:extLst>
            </c:dLbl>
            <c:dLbl>
              <c:idx val="2"/>
              <c:layout>
                <c:manualLayout>
                  <c:x val="1.5560048237214141E-3"/>
                  <c:y val="1.3917988512305616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7831-4CAD-B944-41F9D17232FD}"/>
                </c:ext>
              </c:extLst>
            </c:dLbl>
            <c:dLbl>
              <c:idx val="3"/>
              <c:layout>
                <c:manualLayout>
                  <c:x val="-6.2653992575252421E-3"/>
                  <c:y val="1.0975693255734338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7831-4CAD-B944-41F9D17232FD}"/>
                </c:ext>
              </c:extLst>
            </c:dLbl>
            <c:dLbl>
              <c:idx val="4"/>
              <c:layout>
                <c:manualLayout>
                  <c:x val="-6.7745028493059994E-2"/>
                  <c:y val="-2.5016737038304995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7831-4CAD-B944-41F9D17232FD}"/>
                </c:ext>
              </c:extLst>
            </c:dLbl>
            <c:spPr>
              <a:noFill/>
              <a:ln w="25288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585</c:v>
                </c:pt>
                <c:pt idx="1">
                  <c:v>714</c:v>
                </c:pt>
                <c:pt idx="2">
                  <c:v>815</c:v>
                </c:pt>
                <c:pt idx="3">
                  <c:v>918</c:v>
                </c:pt>
                <c:pt idx="4">
                  <c:v>1062</c:v>
                </c:pt>
                <c:pt idx="5" formatCode="General">
                  <c:v>1026</c:v>
                </c:pt>
                <c:pt idx="6" formatCode="General">
                  <c:v>1241</c:v>
                </c:pt>
                <c:pt idx="7" formatCode="General">
                  <c:v>1467</c:v>
                </c:pt>
                <c:pt idx="8" formatCode="General">
                  <c:v>1699</c:v>
                </c:pt>
                <c:pt idx="9" formatCode="General">
                  <c:v>1883</c:v>
                </c:pt>
                <c:pt idx="10" formatCode="General">
                  <c:v>2175</c:v>
                </c:pt>
                <c:pt idx="11" formatCode="General">
                  <c:v>2036</c:v>
                </c:pt>
                <c:pt idx="12" formatCode="General">
                  <c:v>2096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F-7831-4CAD-B944-41F9D17232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8358080"/>
        <c:axId val="1"/>
      </c:lineChart>
      <c:catAx>
        <c:axId val="2098358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2098358080"/>
        <c:crosses val="autoZero"/>
        <c:crossBetween val="between"/>
      </c:valAx>
      <c:spPr>
        <a:noFill/>
        <a:ln w="25372">
          <a:noFill/>
        </a:ln>
      </c:spPr>
    </c:plotArea>
    <c:legend>
      <c:legendPos val="r"/>
      <c:overlay val="0"/>
      <c:txPr>
        <a:bodyPr/>
        <a:lstStyle/>
        <a:p>
          <a:pPr>
            <a:defRPr sz="994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94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476190476190512"/>
          <c:y val="0.31175059952038381"/>
          <c:w val="0.24761904761904771"/>
          <c:h val="0.37410071942446166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Indonesia</c:v>
                </c:pt>
              </c:strCache>
            </c:strRef>
          </c:tx>
          <c:spPr>
            <a:solidFill>
              <a:srgbClr val="BBE0E3"/>
            </a:solidFill>
            <a:ln w="3171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D5D4-4D24-86F7-7D8DF7CD63D1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5D4-4D24-86F7-7D8DF7CD63D1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D5D4-4D24-86F7-7D8DF7CD63D1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5D4-4D24-86F7-7D8DF7CD63D1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D5D4-4D24-86F7-7D8DF7CD63D1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D5D4-4D24-86F7-7D8DF7CD63D1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D5D4-4D24-86F7-7D8DF7CD63D1}"/>
              </c:ext>
            </c:extLst>
          </c:dPt>
          <c:dLbls>
            <c:dLbl>
              <c:idx val="0"/>
              <c:layout>
                <c:manualLayout>
                  <c:x val="-9.730139425247003E-2"/>
                  <c:y val="-4.4624151710765884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6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5D4-4D24-86F7-7D8DF7CD63D1}"/>
                </c:ext>
              </c:extLst>
            </c:dLbl>
            <c:dLbl>
              <c:idx val="1"/>
              <c:layout>
                <c:manualLayout>
                  <c:x val="3.9023671569355732E-2"/>
                  <c:y val="-0.11349996984024607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6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5D4-4D24-86F7-7D8DF7CD63D1}"/>
                </c:ext>
              </c:extLst>
            </c:dLbl>
            <c:dLbl>
              <c:idx val="2"/>
              <c:layout>
                <c:manualLayout>
                  <c:x val="0.1083184964140629"/>
                  <c:y val="2.36163722777896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6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5D4-4D24-86F7-7D8DF7CD63D1}"/>
                </c:ext>
              </c:extLst>
            </c:dLbl>
            <c:dLbl>
              <c:idx val="3"/>
              <c:layout>
                <c:manualLayout>
                  <c:x val="6.1924429257663553E-2"/>
                  <c:y val="-7.813454962207507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6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5D4-4D24-86F7-7D8DF7CD63D1}"/>
                </c:ext>
              </c:extLst>
            </c:dLbl>
            <c:dLbl>
              <c:idx val="4"/>
              <c:layout>
                <c:manualLayout>
                  <c:x val="-5.0564180656663217E-2"/>
                  <c:y val="5.7849563147564717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6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5D4-4D24-86F7-7D8DF7CD63D1}"/>
                </c:ext>
              </c:extLst>
            </c:dLbl>
            <c:dLbl>
              <c:idx val="5"/>
              <c:layout>
                <c:manualLayout>
                  <c:x val="-1.436970259290837E-2"/>
                  <c:y val="1.7012603154335438E-2"/>
                </c:manualLayout>
              </c:layout>
              <c:numFmt formatCode="0%" sourceLinked="0"/>
              <c:spPr>
                <a:noFill/>
                <a:ln w="25295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196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5D4-4D24-86F7-7D8DF7CD63D1}"/>
                </c:ext>
              </c:extLst>
            </c:dLbl>
            <c:dLbl>
              <c:idx val="6"/>
              <c:layout>
                <c:manualLayout>
                  <c:x val="-2.3907668388585185E-2"/>
                  <c:y val="2.3895391454446572E-3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6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5D4-4D24-86F7-7D8DF7CD63D1}"/>
                </c:ext>
              </c:extLst>
            </c:dLbl>
            <c:numFmt formatCode="0%" sourceLinked="0"/>
            <c:spPr>
              <a:noFill/>
              <a:ln w="25260">
                <a:noFill/>
              </a:ln>
            </c:spPr>
            <c:txPr>
              <a:bodyPr/>
              <a:lstStyle/>
              <a:p>
                <a:pPr>
                  <a:defRPr sz="1196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108</c:v>
                </c:pt>
                <c:pt idx="3">
                  <c:v>1555</c:v>
                </c:pt>
                <c:pt idx="4">
                  <c:v>381</c:v>
                </c:pt>
                <c:pt idx="5">
                  <c:v>52</c:v>
                </c:pt>
                <c:pt idx="6">
                  <c:v>594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5D4-4D24-86F7-7D8DF7CD63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65">
          <a:noFill/>
        </a:ln>
      </c:spPr>
    </c:plotArea>
    <c:legend>
      <c:legendPos val="r"/>
      <c:layout>
        <c:manualLayout>
          <c:xMode val="edge"/>
          <c:yMode val="edge"/>
          <c:x val="0.73372092103782516"/>
          <c:y val="0.15929212552134686"/>
          <c:w val="0.25000003041334784"/>
          <c:h val="0.54513278432788492"/>
        </c:manualLayout>
      </c:layout>
      <c:overlay val="0"/>
      <c:spPr>
        <a:noFill/>
        <a:ln w="4193">
          <a:solidFill>
            <a:schemeClr val="tx1"/>
          </a:solidFill>
          <a:prstDash val="solid"/>
        </a:ln>
      </c:spPr>
      <c:txPr>
        <a:bodyPr/>
        <a:lstStyle/>
        <a:p>
          <a:pPr>
            <a:defRPr sz="1397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7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BB0D8BA-1E26-4AED-A5BC-E91F141473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Updated on 23 May 2024</a:t>
            </a:r>
          </a:p>
          <a:p>
            <a:endParaRPr lang="en-US" altLang="en-US" dirty="0">
              <a:latin typeface="Arial" panose="020B0604020202020204" pitchFamily="34" charset="0"/>
            </a:endParaRPr>
          </a:p>
          <a:p>
            <a:r>
              <a:rPr lang="en-US" altLang="en-US" dirty="0">
                <a:latin typeface="Arial" panose="020B0604020202020204" pitchFamily="34" charset="0"/>
              </a:rPr>
              <a:t>IEEE Annual Statistics</a:t>
            </a:r>
          </a:p>
          <a:p>
            <a:r>
              <a:rPr lang="en-US" altLang="en-US" dirty="0">
                <a:latin typeface="Arial" panose="020B0604020202020204" pitchFamily="34" charset="0"/>
              </a:rPr>
              <a:t>http://www.ieee.org/membership_services/membership/statistics/annual_statistics_index.html </a:t>
            </a:r>
          </a:p>
          <a:p>
            <a:endParaRPr lang="en-US" altLang="en-US" dirty="0">
              <a:latin typeface="Arial" panose="020B0604020202020204" pitchFamily="34" charset="0"/>
            </a:endParaRPr>
          </a:p>
          <a:p>
            <a:endParaRPr lang="en-US" altLang="en-US" dirty="0">
              <a:latin typeface="Arial" panose="020B0604020202020204" pitchFamily="34" charset="0"/>
            </a:endParaRPr>
          </a:p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4D16E44-BCB4-48AB-BD8E-82F3D515009B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282AA65-33F3-408E-9E37-8B40037F2DC5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E82CD35-E7F2-4B0D-8C60-38C494866D63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4C884CC-9FFC-4F24-ADF5-9F898CBF45C2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4473EDE-465F-4997-97EE-DD266B7342AC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1730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0031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748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7695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7884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6756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6756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5061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5605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9345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1575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pic>
        <p:nvPicPr>
          <p:cNvPr id="1031" name="Picture 7" descr="IEEE Logo in 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6248400"/>
            <a:ext cx="12954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>
                <a:latin typeface="Trebuchet MS" panose="020B0603020202020204" pitchFamily="34" charset="0"/>
              </a:rPr>
              <a:t>Indonesia Section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286000"/>
            <a:ext cx="7391400" cy="3200400"/>
          </a:xfrm>
        </p:spPr>
        <p:txBody>
          <a:bodyPr/>
          <a:lstStyle/>
          <a:p>
            <a:pPr algn="l" eaLnBrk="1" hangingPunct="1"/>
            <a:r>
              <a:rPr lang="en-US" altLang="en-US">
                <a:latin typeface="Trebuchet MS" panose="020B0603020202020204" pitchFamily="34" charset="0"/>
              </a:rPr>
              <a:t>Formation Date:	16 February 1988</a:t>
            </a:r>
          </a:p>
          <a:p>
            <a:pPr algn="l" eaLnBrk="1" hangingPunct="1"/>
            <a:endParaRPr lang="en-US" altLang="en-US">
              <a:latin typeface="Trebuchet MS" panose="020B0603020202020204" pitchFamily="34" charset="0"/>
            </a:endParaRPr>
          </a:p>
          <a:p>
            <a:pPr algn="l" eaLnBrk="1" hangingPunct="1"/>
            <a:r>
              <a:rPr lang="en-US" altLang="en-US">
                <a:latin typeface="Trebuchet MS" panose="020B0603020202020204" pitchFamily="34" charset="0"/>
              </a:rPr>
              <a:t>Geo Code:		R0 00 59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4076552"/>
              </p:ext>
            </p:extLst>
          </p:nvPr>
        </p:nvGraphicFramePr>
        <p:xfrm>
          <a:off x="228600" y="1203325"/>
          <a:ext cx="8915400" cy="4711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685800" y="381000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Indonesia Section Total Members Since Year 2000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16 February 1988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3325235"/>
              </p:ext>
            </p:extLst>
          </p:nvPr>
        </p:nvGraphicFramePr>
        <p:xfrm>
          <a:off x="1574800" y="1041400"/>
          <a:ext cx="7224713" cy="4710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1" name="Text Box 9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2" name="Text Box 10"/>
          <p:cNvSpPr txBox="1">
            <a:spLocks noChangeArrowheads="1"/>
          </p:cNvSpPr>
          <p:nvPr/>
        </p:nvSpPr>
        <p:spPr bwMode="auto">
          <a:xfrm>
            <a:off x="685800" y="381000"/>
            <a:ext cx="784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Indonesia Section Total Members since Year 2000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Indonesia 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(2011-2023)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8702833"/>
              </p:ext>
            </p:extLst>
          </p:nvPr>
        </p:nvGraphicFramePr>
        <p:xfrm>
          <a:off x="-228600" y="914400"/>
          <a:ext cx="9525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4965395"/>
              </p:ext>
            </p:extLst>
          </p:nvPr>
        </p:nvGraphicFramePr>
        <p:xfrm>
          <a:off x="736600" y="965200"/>
          <a:ext cx="851535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8486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Indonesia 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(2011-2023)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7620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Indonesia Section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2023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5864671"/>
              </p:ext>
            </p:extLst>
          </p:nvPr>
        </p:nvGraphicFramePr>
        <p:xfrm>
          <a:off x="657225" y="1193800"/>
          <a:ext cx="8218488" cy="5395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170</Words>
  <Application>Microsoft Office PowerPoint</Application>
  <PresentationFormat>On-screen Show (4:3)</PresentationFormat>
  <Paragraphs>61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Trebuchet MS</vt:lpstr>
      <vt:lpstr>Default Design</vt:lpstr>
      <vt:lpstr>Indonesia Section</vt:lpstr>
      <vt:lpstr>PowerPoint Presentation</vt:lpstr>
      <vt:lpstr>PowerPoint Presentation</vt:lpstr>
      <vt:lpstr>Indonesia Section Growth in Membership Grade  (2011-2023)</vt:lpstr>
      <vt:lpstr>Indonesia Section Growth in Membership Grade  (2011-2023)</vt:lpstr>
      <vt:lpstr>PowerPoint Presentation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IEEE</dc:creator>
  <cp:lastModifiedBy>Min Bia Gunawan</cp:lastModifiedBy>
  <cp:revision>77</cp:revision>
  <dcterms:created xsi:type="dcterms:W3CDTF">2008-01-07T06:07:13Z</dcterms:created>
  <dcterms:modified xsi:type="dcterms:W3CDTF">2024-05-23T05:15:48Z</dcterms:modified>
</cp:coreProperties>
</file>