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1" r:id="rId2"/>
    <p:sldId id="257" r:id="rId3"/>
    <p:sldId id="256" r:id="rId4"/>
    <p:sldId id="272" r:id="rId5"/>
    <p:sldId id="273" r:id="rId6"/>
    <p:sldId id="274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8" autoAdjust="0"/>
    <p:restoredTop sz="90616" autoAdjust="0"/>
  </p:normalViewPr>
  <p:slideViewPr>
    <p:cSldViewPr>
      <p:cViewPr varScale="1">
        <p:scale>
          <a:sx n="100" d="100"/>
          <a:sy n="100" d="100"/>
        </p:scale>
        <p:origin x="110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08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077051926298161E-2"/>
          <c:y val="5.0251256281406975E-2"/>
          <c:w val="0.78692904522236506"/>
          <c:h val="0.8492462311557813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Singapore</c:v>
                </c:pt>
              </c:strCache>
            </c:strRef>
          </c:tx>
          <c:spPr>
            <a:solidFill>
              <a:schemeClr val="accent1"/>
            </a:solidFill>
            <a:ln w="15734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3146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4" b="1" i="0" u="none" strike="noStrike" baseline="0">
                    <a:solidFill>
                      <a:srgbClr val="3366FF"/>
                    </a:solidFill>
                    <a:latin typeface="Trebuchet MS"/>
                    <a:ea typeface="Trebuchet MS"/>
                    <a:cs typeface="Trebuchet M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Sheet1!$C$1:$Y$1</c:f>
              <c:numCache>
                <c:formatCode>d\-mmm\-yy</c:formatCode>
                <c:ptCount val="23"/>
                <c:pt idx="0">
                  <c:v>37256</c:v>
                </c:pt>
                <c:pt idx="1">
                  <c:v>37621</c:v>
                </c:pt>
                <c:pt idx="2">
                  <c:v>37986</c:v>
                </c:pt>
                <c:pt idx="3">
                  <c:v>38352</c:v>
                </c:pt>
                <c:pt idx="4">
                  <c:v>38717</c:v>
                </c:pt>
                <c:pt idx="5">
                  <c:v>39082</c:v>
                </c:pt>
                <c:pt idx="6">
                  <c:v>39447</c:v>
                </c:pt>
                <c:pt idx="7">
                  <c:v>39813</c:v>
                </c:pt>
                <c:pt idx="8">
                  <c:v>40178</c:v>
                </c:pt>
                <c:pt idx="9">
                  <c:v>40543</c:v>
                </c:pt>
                <c:pt idx="10">
                  <c:v>40908</c:v>
                </c:pt>
                <c:pt idx="11">
                  <c:v>41274</c:v>
                </c:pt>
                <c:pt idx="12">
                  <c:v>41639</c:v>
                </c:pt>
                <c:pt idx="13">
                  <c:v>42004</c:v>
                </c:pt>
                <c:pt idx="14">
                  <c:v>42369</c:v>
                </c:pt>
                <c:pt idx="15">
                  <c:v>42735</c:v>
                </c:pt>
                <c:pt idx="16" formatCode="m/d/yyyy">
                  <c:v>43100</c:v>
                </c:pt>
                <c:pt idx="17">
                  <c:v>43465</c:v>
                </c:pt>
                <c:pt idx="18">
                  <c:v>43830</c:v>
                </c:pt>
                <c:pt idx="19">
                  <c:v>44196</c:v>
                </c:pt>
                <c:pt idx="20">
                  <c:v>44561</c:v>
                </c:pt>
                <c:pt idx="21">
                  <c:v>44926</c:v>
                </c:pt>
                <c:pt idx="22">
                  <c:v>45291</c:v>
                </c:pt>
              </c:numCache>
            </c:numRef>
          </c:cat>
          <c:val>
            <c:numRef>
              <c:f>Sheet1!$C$2:$Y$2</c:f>
              <c:numCache>
                <c:formatCode>#,##0</c:formatCode>
                <c:ptCount val="23"/>
                <c:pt idx="0">
                  <c:v>3326</c:v>
                </c:pt>
                <c:pt idx="1">
                  <c:v>3437</c:v>
                </c:pt>
                <c:pt idx="2">
                  <c:v>3107</c:v>
                </c:pt>
                <c:pt idx="3">
                  <c:v>2980</c:v>
                </c:pt>
                <c:pt idx="4">
                  <c:v>2748</c:v>
                </c:pt>
                <c:pt idx="5">
                  <c:v>2694</c:v>
                </c:pt>
                <c:pt idx="6">
                  <c:v>2757</c:v>
                </c:pt>
                <c:pt idx="7">
                  <c:v>2741</c:v>
                </c:pt>
                <c:pt idx="8">
                  <c:v>2912</c:v>
                </c:pt>
                <c:pt idx="9">
                  <c:v>3244</c:v>
                </c:pt>
                <c:pt idx="10">
                  <c:v>3093</c:v>
                </c:pt>
                <c:pt idx="11">
                  <c:v>3208</c:v>
                </c:pt>
                <c:pt idx="12">
                  <c:v>3145</c:v>
                </c:pt>
                <c:pt idx="13">
                  <c:v>3110</c:v>
                </c:pt>
                <c:pt idx="14" formatCode="General">
                  <c:v>2951</c:v>
                </c:pt>
                <c:pt idx="15">
                  <c:v>2895</c:v>
                </c:pt>
                <c:pt idx="16">
                  <c:v>2733</c:v>
                </c:pt>
                <c:pt idx="17">
                  <c:v>2739</c:v>
                </c:pt>
                <c:pt idx="18">
                  <c:v>2560</c:v>
                </c:pt>
                <c:pt idx="19">
                  <c:v>2428</c:v>
                </c:pt>
                <c:pt idx="20">
                  <c:v>2378</c:v>
                </c:pt>
                <c:pt idx="21">
                  <c:v>2415</c:v>
                </c:pt>
                <c:pt idx="22">
                  <c:v>2630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30-4EA0-8BCD-5264D0289D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2866303"/>
        <c:axId val="1"/>
      </c:barChart>
      <c:dateAx>
        <c:axId val="372866303"/>
        <c:scaling>
          <c:orientation val="minMax"/>
        </c:scaling>
        <c:delete val="0"/>
        <c:axPos val="l"/>
        <c:numFmt formatCode="yyyy" sourceLinked="0"/>
        <c:majorTickMark val="out"/>
        <c:minorTickMark val="none"/>
        <c:tickLblPos val="nextTo"/>
        <c:spPr>
          <a:ln w="39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spPr>
          <a:ln w="39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372866303"/>
        <c:crosses val="autoZero"/>
        <c:crossBetween val="between"/>
      </c:valAx>
      <c:spPr>
        <a:noFill/>
        <a:ln w="15734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7802749563367777"/>
          <c:y val="0.19735369442456058"/>
          <c:w val="9.7273918827061157E-2"/>
          <c:h val="4.8156950078209915E-2"/>
        </c:manualLayout>
      </c:layout>
      <c:overlay val="0"/>
      <c:spPr>
        <a:noFill/>
        <a:ln w="3934">
          <a:solidFill>
            <a:schemeClr val="tx1"/>
          </a:solidFill>
          <a:prstDash val="solid"/>
        </a:ln>
      </c:spPr>
      <c:txPr>
        <a:bodyPr/>
        <a:lstStyle/>
        <a:p>
          <a:pPr>
            <a:defRPr sz="1044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38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376884422110824E-2"/>
          <c:y val="4.0302267002519133E-2"/>
          <c:w val="0.70470731460714708"/>
          <c:h val="0.848866498740554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Singapore</c:v>
                </c:pt>
              </c:strCache>
            </c:strRef>
          </c:tx>
          <c:spPr>
            <a:ln w="15722">
              <a:solidFill>
                <a:srgbClr val="FF000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Sheet1!$B$1:$Y$1</c:f>
              <c:numCache>
                <c:formatCode>d\-mmm\-yy</c:formatCode>
                <c:ptCount val="2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  <c:pt idx="14">
                  <c:v>42004</c:v>
                </c:pt>
                <c:pt idx="15">
                  <c:v>42369</c:v>
                </c:pt>
                <c:pt idx="16">
                  <c:v>42735</c:v>
                </c:pt>
                <c:pt idx="17" formatCode="m/d/yyyy">
                  <c:v>43100</c:v>
                </c:pt>
                <c:pt idx="18">
                  <c:v>43465</c:v>
                </c:pt>
                <c:pt idx="19">
                  <c:v>43830</c:v>
                </c:pt>
                <c:pt idx="20">
                  <c:v>44196</c:v>
                </c:pt>
                <c:pt idx="21">
                  <c:v>44561</c:v>
                </c:pt>
                <c:pt idx="22">
                  <c:v>44926</c:v>
                </c:pt>
                <c:pt idx="23">
                  <c:v>45291</c:v>
                </c:pt>
              </c:numCache>
            </c:numRef>
          </c:cat>
          <c:val>
            <c:numRef>
              <c:f>Sheet1!$B$2:$Y$2</c:f>
              <c:numCache>
                <c:formatCode>#,##0</c:formatCode>
                <c:ptCount val="24"/>
                <c:pt idx="0">
                  <c:v>3399</c:v>
                </c:pt>
                <c:pt idx="1">
                  <c:v>3326</c:v>
                </c:pt>
                <c:pt idx="2">
                  <c:v>3437</c:v>
                </c:pt>
                <c:pt idx="3">
                  <c:v>3107</c:v>
                </c:pt>
                <c:pt idx="4">
                  <c:v>2980</c:v>
                </c:pt>
                <c:pt idx="5">
                  <c:v>2748</c:v>
                </c:pt>
                <c:pt idx="6">
                  <c:v>2694</c:v>
                </c:pt>
                <c:pt idx="7">
                  <c:v>2757</c:v>
                </c:pt>
                <c:pt idx="8">
                  <c:v>2741</c:v>
                </c:pt>
                <c:pt idx="9">
                  <c:v>2912</c:v>
                </c:pt>
                <c:pt idx="10">
                  <c:v>3244</c:v>
                </c:pt>
                <c:pt idx="11">
                  <c:v>3093</c:v>
                </c:pt>
                <c:pt idx="12">
                  <c:v>3208</c:v>
                </c:pt>
                <c:pt idx="13">
                  <c:v>3145</c:v>
                </c:pt>
                <c:pt idx="14">
                  <c:v>3110</c:v>
                </c:pt>
                <c:pt idx="15" formatCode="General">
                  <c:v>2951</c:v>
                </c:pt>
                <c:pt idx="16">
                  <c:v>2895</c:v>
                </c:pt>
                <c:pt idx="17">
                  <c:v>2733</c:v>
                </c:pt>
                <c:pt idx="18">
                  <c:v>2739</c:v>
                </c:pt>
                <c:pt idx="19">
                  <c:v>2560</c:v>
                </c:pt>
                <c:pt idx="20">
                  <c:v>2428</c:v>
                </c:pt>
                <c:pt idx="21">
                  <c:v>2378</c:v>
                </c:pt>
                <c:pt idx="22">
                  <c:v>2415</c:v>
                </c:pt>
                <c:pt idx="23">
                  <c:v>2630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785-4F31-8E41-572B09CD2C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6125504"/>
        <c:axId val="1"/>
      </c:lineChart>
      <c:dateAx>
        <c:axId val="606125504"/>
        <c:scaling>
          <c:orientation val="minMax"/>
        </c:scaling>
        <c:delete val="0"/>
        <c:axPos val="b"/>
        <c:numFmt formatCode="yyyy" sourceLinked="0"/>
        <c:majorTickMark val="out"/>
        <c:minorTickMark val="none"/>
        <c:tickLblPos val="nextTo"/>
        <c:spPr>
          <a:ln w="393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99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years"/>
        <c:majorUnit val="1"/>
        <c:majorTimeUnit val="years"/>
        <c:minorUnit val="1"/>
        <c:minorTimeUnit val="years"/>
      </c:dateAx>
      <c:valAx>
        <c:axId val="1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spPr>
          <a:ln w="393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38" b="1" i="0" u="none" strike="noStrike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endParaRPr lang="en-US"/>
          </a:p>
        </c:txPr>
        <c:crossAx val="606125504"/>
        <c:crosses val="autoZero"/>
        <c:crossBetween val="midCat"/>
      </c:valAx>
      <c:spPr>
        <a:noFill/>
        <a:ln w="15722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0368912601521136"/>
          <c:y val="0.42682934330178424"/>
          <c:w val="0.17918315256464501"/>
          <c:h val="6.0975529573954801E-2"/>
        </c:manualLayout>
      </c:layout>
      <c:overlay val="0"/>
      <c:spPr>
        <a:noFill/>
        <a:ln w="3932">
          <a:solidFill>
            <a:schemeClr val="tx1"/>
          </a:solidFill>
          <a:prstDash val="solid"/>
        </a:ln>
      </c:spPr>
      <c:txPr>
        <a:bodyPr/>
        <a:lstStyle/>
        <a:p>
          <a:pPr>
            <a:defRPr sz="1045" b="1" i="0" u="none" strike="noStrike" baseline="0">
              <a:solidFill>
                <a:srgbClr val="000000"/>
              </a:solidFill>
              <a:latin typeface="Arial Narrow"/>
              <a:ea typeface="Arial Narrow"/>
              <a:cs typeface="Arial Narrow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222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720209973753287E-2"/>
          <c:y val="2.6689413823272091E-2"/>
          <c:w val="0.75603103431515506"/>
          <c:h val="0.816125098680656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4"/>
            <c:invertIfNegative val="0"/>
            <c:bubble3D val="0"/>
            <c:spPr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0-3DE6-4E96-BCE8-0C8A46AEEDE3}"/>
              </c:ext>
            </c:extLst>
          </c:dPt>
          <c:dLbls>
            <c:dLbl>
              <c:idx val="0"/>
              <c:layout>
                <c:manualLayout>
                  <c:x val="-5.333333333333333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E6-4E96-BCE8-0C8A46AEEDE3}"/>
                </c:ext>
              </c:extLst>
            </c:dLbl>
            <c:dLbl>
              <c:idx val="1"/>
              <c:layout>
                <c:manualLayout>
                  <c:x val="-1.1999999999999976E-2"/>
                  <c:y val="2.22222222222205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DE6-4E96-BCE8-0C8A46AEEDE3}"/>
                </c:ext>
              </c:extLst>
            </c:dLbl>
            <c:dLbl>
              <c:idx val="2"/>
              <c:layout>
                <c:manualLayout>
                  <c:x val="-9.3333333333333341E-3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E6-4E96-BCE8-0C8A46AEEDE3}"/>
                </c:ext>
              </c:extLst>
            </c:dLbl>
            <c:dLbl>
              <c:idx val="4"/>
              <c:layout>
                <c:manualLayout>
                  <c:x val="-5.333333333333333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DE6-4E96-BCE8-0C8A46AEEDE3}"/>
                </c:ext>
              </c:extLst>
            </c:dLbl>
            <c:dLbl>
              <c:idx val="5"/>
              <c:layout>
                <c:manualLayout>
                  <c:x val="-4.0000000000000981E-3"/>
                  <c:y val="2.22222222222222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DE6-4E96-BCE8-0C8A46AEEDE3}"/>
                </c:ext>
              </c:extLst>
            </c:dLbl>
            <c:dLbl>
              <c:idx val="6"/>
              <c:layout>
                <c:manualLayout>
                  <c:x val="-1.066666666666676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DE6-4E96-BCE8-0C8A46AEEDE3}"/>
                </c:ext>
              </c:extLst>
            </c:dLbl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174</c:v>
                </c:pt>
                <c:pt idx="1">
                  <c:v>181</c:v>
                </c:pt>
                <c:pt idx="2">
                  <c:v>90</c:v>
                </c:pt>
                <c:pt idx="3">
                  <c:v>88</c:v>
                </c:pt>
                <c:pt idx="4">
                  <c:v>106</c:v>
                </c:pt>
                <c:pt idx="5">
                  <c:v>121</c:v>
                </c:pt>
                <c:pt idx="6" formatCode="0">
                  <c:v>176</c:v>
                </c:pt>
                <c:pt idx="7" formatCode="0">
                  <c:v>167</c:v>
                </c:pt>
                <c:pt idx="8" formatCode="0">
                  <c:v>133</c:v>
                </c:pt>
                <c:pt idx="9">
                  <c:v>143</c:v>
                </c:pt>
                <c:pt idx="10">
                  <c:v>135</c:v>
                </c:pt>
                <c:pt idx="11">
                  <c:v>114</c:v>
                </c:pt>
                <c:pt idx="12">
                  <c:v>130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E6-4E96-BCE8-0C8A46AEEDE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invertIfNegative val="0"/>
          <c:dLbls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527</c:v>
                </c:pt>
                <c:pt idx="1">
                  <c:v>536</c:v>
                </c:pt>
                <c:pt idx="2">
                  <c:v>634</c:v>
                </c:pt>
                <c:pt idx="3">
                  <c:v>608</c:v>
                </c:pt>
                <c:pt idx="4">
                  <c:v>559</c:v>
                </c:pt>
                <c:pt idx="5">
                  <c:v>545</c:v>
                </c:pt>
                <c:pt idx="6" formatCode="0">
                  <c:v>428</c:v>
                </c:pt>
                <c:pt idx="7" formatCode="0">
                  <c:v>414</c:v>
                </c:pt>
                <c:pt idx="8" formatCode="0">
                  <c:v>362</c:v>
                </c:pt>
                <c:pt idx="9" formatCode="General">
                  <c:v>306</c:v>
                </c:pt>
                <c:pt idx="10" formatCode="General">
                  <c:v>328</c:v>
                </c:pt>
                <c:pt idx="11" formatCode="General">
                  <c:v>362</c:v>
                </c:pt>
                <c:pt idx="12" formatCode="General">
                  <c:v>415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DE6-4E96-BCE8-0C8A46AEEDE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395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1907</c:v>
                </c:pt>
                <c:pt idx="1">
                  <c:v>1970</c:v>
                </c:pt>
                <c:pt idx="2">
                  <c:v>1909</c:v>
                </c:pt>
                <c:pt idx="3">
                  <c:v>1910</c:v>
                </c:pt>
                <c:pt idx="4">
                  <c:v>1802</c:v>
                </c:pt>
                <c:pt idx="5">
                  <c:v>1735</c:v>
                </c:pt>
                <c:pt idx="6" formatCode="0">
                  <c:v>1621</c:v>
                </c:pt>
                <c:pt idx="7" formatCode="0">
                  <c:v>1625</c:v>
                </c:pt>
                <c:pt idx="8" formatCode="0">
                  <c:v>1505</c:v>
                </c:pt>
                <c:pt idx="9" formatCode="General">
                  <c:v>1423</c:v>
                </c:pt>
                <c:pt idx="10" formatCode="General">
                  <c:v>1361</c:v>
                </c:pt>
                <c:pt idx="11" formatCode="General">
                  <c:v>1355</c:v>
                </c:pt>
                <c:pt idx="12" formatCode="General">
                  <c:v>1475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DE6-4E96-BCE8-0C8A46AEEDE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6666666666666423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E6-4E96-BCE8-0C8A46AEEDE3}"/>
                </c:ext>
              </c:extLst>
            </c:dLbl>
            <c:dLbl>
              <c:idx val="1"/>
              <c:layout>
                <c:manualLayout>
                  <c:x val="-2.6666666666666666E-3"/>
                  <c:y val="-2.6666666666666668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DE6-4E96-BCE8-0C8A46AEEDE3}"/>
                </c:ext>
              </c:extLst>
            </c:dLbl>
            <c:dLbl>
              <c:idx val="2"/>
              <c:layout>
                <c:manualLayout>
                  <c:x val="-1.3333333333333333E-3"/>
                  <c:y val="-2.2222222222222223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DE6-4E96-BCE8-0C8A46AEEDE3}"/>
                </c:ext>
              </c:extLst>
            </c:dLbl>
            <c:dLbl>
              <c:idx val="3"/>
              <c:layout>
                <c:manualLayout>
                  <c:x val="-1.3333333333333333E-3"/>
                  <c:y val="-3.111111111111111E-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DE6-4E96-BCE8-0C8A46AEEDE3}"/>
                </c:ext>
              </c:extLst>
            </c:dLbl>
            <c:dLbl>
              <c:idx val="4"/>
              <c:layout>
                <c:manualLayout>
                  <c:x val="0"/>
                  <c:y val="-0.02"/>
                </c:manualLayout>
              </c:layout>
              <c:spPr/>
              <c:txPr>
                <a:bodyPr/>
                <a:lstStyle/>
                <a:p>
                  <a:pPr>
                    <a:defRPr sz="1195" b="1"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DE6-4E96-BCE8-0C8A46AEEDE3}"/>
                </c:ext>
              </c:extLst>
            </c:dLbl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379</c:v>
                </c:pt>
                <c:pt idx="1">
                  <c:v>392</c:v>
                </c:pt>
                <c:pt idx="2">
                  <c:v>400</c:v>
                </c:pt>
                <c:pt idx="3">
                  <c:v>401</c:v>
                </c:pt>
                <c:pt idx="4">
                  <c:v>410</c:v>
                </c:pt>
                <c:pt idx="5">
                  <c:v>437</c:v>
                </c:pt>
                <c:pt idx="6" formatCode="0">
                  <c:v>440</c:v>
                </c:pt>
                <c:pt idx="7" formatCode="0">
                  <c:v>458</c:v>
                </c:pt>
                <c:pt idx="8" formatCode="0">
                  <c:v>468</c:v>
                </c:pt>
                <c:pt idx="9" formatCode="General">
                  <c:v>475</c:v>
                </c:pt>
                <c:pt idx="10" formatCode="General">
                  <c:v>471</c:v>
                </c:pt>
                <c:pt idx="11" formatCode="General">
                  <c:v>490</c:v>
                </c:pt>
                <c:pt idx="12" formatCode="General">
                  <c:v>509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DE6-4E96-BCE8-0C8A46AEEDE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solidFill>
              <a:srgbClr val="FFFF66"/>
            </a:solidFill>
            <a:ln>
              <a:solidFill>
                <a:srgbClr val="C8C358"/>
              </a:solidFill>
            </a:ln>
          </c:spPr>
          <c:invertIfNegative val="0"/>
          <c:dLbls>
            <c:spPr>
              <a:noFill/>
              <a:ln w="25280">
                <a:noFill/>
              </a:ln>
            </c:spPr>
            <c:txPr>
              <a:bodyPr/>
              <a:lstStyle/>
              <a:p>
                <a:pPr>
                  <a:defRPr sz="1195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2919</c:v>
                </c:pt>
                <c:pt idx="1">
                  <c:v>3027</c:v>
                </c:pt>
                <c:pt idx="2">
                  <c:v>3055</c:v>
                </c:pt>
                <c:pt idx="3">
                  <c:v>3022</c:v>
                </c:pt>
                <c:pt idx="4">
                  <c:v>2845</c:v>
                </c:pt>
                <c:pt idx="5">
                  <c:v>2774</c:v>
                </c:pt>
                <c:pt idx="6" formatCode="0">
                  <c:v>2557</c:v>
                </c:pt>
                <c:pt idx="7" formatCode="0">
                  <c:v>2572</c:v>
                </c:pt>
                <c:pt idx="8" formatCode="0">
                  <c:v>2427</c:v>
                </c:pt>
                <c:pt idx="9" formatCode="General">
                  <c:v>2285</c:v>
                </c:pt>
                <c:pt idx="10" formatCode="General">
                  <c:v>2243</c:v>
                </c:pt>
                <c:pt idx="11" formatCode="General">
                  <c:v>2415</c:v>
                </c:pt>
                <c:pt idx="12" formatCode="General">
                  <c:v>2500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DE6-4E96-BCE8-0C8A46AEED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64814848"/>
        <c:axId val="1"/>
      </c:barChart>
      <c:catAx>
        <c:axId val="1564814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95" b="1"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95" b="1"/>
            </a:pPr>
            <a:endParaRPr lang="en-US"/>
          </a:p>
        </c:txPr>
        <c:crossAx val="1564814848"/>
        <c:crosses val="autoZero"/>
        <c:crossBetween val="between"/>
      </c:valAx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85446162729658792"/>
          <c:y val="1.3333333333333334E-2"/>
          <c:w val="0.14435171128084512"/>
          <c:h val="0.24070259104467184"/>
        </c:manualLayout>
      </c:layout>
      <c:overlay val="0"/>
      <c:txPr>
        <a:bodyPr/>
        <a:lstStyle/>
        <a:p>
          <a:pPr>
            <a:defRPr sz="995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97340684763397"/>
          <c:y val="2.9085869863282016E-2"/>
          <c:w val="0.69818469000099814"/>
          <c:h val="0.878281476532312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Student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marker>
            <c:symbol val="diamond"/>
            <c:size val="3"/>
            <c:spPr>
              <a:solidFill>
                <a:srgbClr val="660066"/>
              </a:solidFill>
            </c:spPr>
          </c:marker>
          <c:dLbls>
            <c:dLbl>
              <c:idx val="0"/>
              <c:layout>
                <c:manualLayout>
                  <c:x val="-4.6639774055088755E-2"/>
                  <c:y val="-3.1031848630861439E-3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9A8-420C-B210-8692D5DE729A}"/>
                </c:ext>
              </c:extLst>
            </c:dLbl>
            <c:dLbl>
              <c:idx val="1"/>
              <c:layout>
                <c:manualLayout>
                  <c:x val="-4.5323562742576644E-2"/>
                  <c:y val="-2.5179222000235046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9A8-420C-B210-8692D5DE729A}"/>
                </c:ext>
              </c:extLst>
            </c:dLbl>
            <c:dLbl>
              <c:idx val="2"/>
              <c:layout>
                <c:manualLayout>
                  <c:x val="-2.7170697622528727E-2"/>
                  <c:y val="-3.3121596740705916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9A8-420C-B210-8692D5DE729A}"/>
                </c:ext>
              </c:extLst>
            </c:dLbl>
            <c:dLbl>
              <c:idx val="3"/>
              <c:layout>
                <c:manualLayout>
                  <c:x val="-4.2205781324314323E-2"/>
                  <c:y val="-2.0924315430720413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9A8-420C-B210-8692D5DE729A}"/>
                </c:ext>
              </c:extLst>
            </c:dLbl>
            <c:dLbl>
              <c:idx val="4"/>
              <c:layout>
                <c:manualLayout>
                  <c:x val="-2.7116809513855016E-2"/>
                  <c:y val="-2.5730990715712956E-2"/>
                </c:manualLayout>
              </c:layout>
              <c:spPr/>
              <c:txPr>
                <a:bodyPr/>
                <a:lstStyle/>
                <a:p>
                  <a:pPr>
                    <a:defRPr sz="994" b="1">
                      <a:solidFill>
                        <a:srgbClr val="6600CC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9A8-420C-B210-8692D5DE729A}"/>
                </c:ext>
              </c:extLst>
            </c:dLbl>
            <c:dLbl>
              <c:idx val="5"/>
              <c:layout>
                <c:manualLayout>
                  <c:x val="-2.9498525073746312E-2"/>
                  <c:y val="-2.23880597014925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9A8-420C-B210-8692D5DE729A}"/>
                </c:ext>
              </c:extLst>
            </c:dLbl>
            <c:spPr>
              <a:noFill/>
              <a:ln w="25292">
                <a:noFill/>
              </a:ln>
            </c:spPr>
            <c:txPr>
              <a:bodyPr/>
              <a:lstStyle/>
              <a:p>
                <a:pPr>
                  <a:defRPr sz="994" b="1">
                    <a:solidFill>
                      <a:srgbClr val="6600C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>
                  <c:v>174</c:v>
                </c:pt>
                <c:pt idx="1">
                  <c:v>181</c:v>
                </c:pt>
                <c:pt idx="2">
                  <c:v>90</c:v>
                </c:pt>
                <c:pt idx="3">
                  <c:v>88</c:v>
                </c:pt>
                <c:pt idx="4">
                  <c:v>106</c:v>
                </c:pt>
                <c:pt idx="5">
                  <c:v>121</c:v>
                </c:pt>
                <c:pt idx="6">
                  <c:v>176</c:v>
                </c:pt>
                <c:pt idx="7">
                  <c:v>167</c:v>
                </c:pt>
                <c:pt idx="8">
                  <c:v>133</c:v>
                </c:pt>
                <c:pt idx="9">
                  <c:v>143</c:v>
                </c:pt>
                <c:pt idx="10">
                  <c:v>135</c:v>
                </c:pt>
                <c:pt idx="11">
                  <c:v>114</c:v>
                </c:pt>
                <c:pt idx="12">
                  <c:v>130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9A8-420C-B210-8692D5DE729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GSM</c:v>
                </c:pt>
              </c:strCache>
            </c:strRef>
          </c:tx>
          <c:spPr>
            <a:ln>
              <a:solidFill>
                <a:srgbClr val="FF9933"/>
              </a:solidFill>
            </a:ln>
          </c:spPr>
          <c:marker>
            <c:symbol val="square"/>
            <c:size val="5"/>
            <c:spPr>
              <a:solidFill>
                <a:srgbClr val="FF9933"/>
              </a:solidFill>
            </c:spPr>
          </c:marker>
          <c:dLbls>
            <c:dLbl>
              <c:idx val="0"/>
              <c:layout>
                <c:manualLayout>
                  <c:x val="-1.3382538592071964E-2"/>
                  <c:y val="-2.9373408547812122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9A8-420C-B210-8692D5DE729A}"/>
                </c:ext>
              </c:extLst>
            </c:dLbl>
            <c:dLbl>
              <c:idx val="1"/>
              <c:layout>
                <c:manualLayout>
                  <c:x val="-2.7067934075808091E-2"/>
                  <c:y val="-3.551352276617596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9A8-420C-B210-8692D5DE729A}"/>
                </c:ext>
              </c:extLst>
            </c:dLbl>
            <c:dLbl>
              <c:idx val="2"/>
              <c:layout>
                <c:manualLayout>
                  <c:x val="-2.1072768588490196E-2"/>
                  <c:y val="-4.537901045951345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9A8-420C-B210-8692D5DE729A}"/>
                </c:ext>
              </c:extLst>
            </c:dLbl>
            <c:dLbl>
              <c:idx val="3"/>
              <c:layout>
                <c:manualLayout>
                  <c:x val="-2.4160577900735381E-2"/>
                  <c:y val="-3.575297653010765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9A8-420C-B210-8692D5DE729A}"/>
                </c:ext>
              </c:extLst>
            </c:dLbl>
            <c:dLbl>
              <c:idx val="4"/>
              <c:layout>
                <c:manualLayout>
                  <c:x val="-1.9696969696969695E-2"/>
                  <c:y val="-3.788102635956430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9A8-420C-B210-8692D5DE729A}"/>
                </c:ext>
              </c:extLst>
            </c:dLbl>
            <c:spPr>
              <a:noFill/>
              <a:ln w="25292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Sheet1!$C$2:$C$14</c:f>
              <c:numCache>
                <c:formatCode>#,##0</c:formatCode>
                <c:ptCount val="13"/>
                <c:pt idx="0">
                  <c:v>527</c:v>
                </c:pt>
                <c:pt idx="1">
                  <c:v>536</c:v>
                </c:pt>
                <c:pt idx="2">
                  <c:v>634</c:v>
                </c:pt>
                <c:pt idx="3">
                  <c:v>608</c:v>
                </c:pt>
                <c:pt idx="4">
                  <c:v>559</c:v>
                </c:pt>
                <c:pt idx="5">
                  <c:v>545</c:v>
                </c:pt>
                <c:pt idx="6">
                  <c:v>428</c:v>
                </c:pt>
                <c:pt idx="7">
                  <c:v>414</c:v>
                </c:pt>
                <c:pt idx="8">
                  <c:v>362</c:v>
                </c:pt>
                <c:pt idx="9">
                  <c:v>306</c:v>
                </c:pt>
                <c:pt idx="10">
                  <c:v>328</c:v>
                </c:pt>
                <c:pt idx="11">
                  <c:v>362</c:v>
                </c:pt>
                <c:pt idx="12">
                  <c:v>415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A9A8-420C-B210-8692D5DE729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Member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triangle"/>
            <c:size val="3"/>
            <c:spPr>
              <a:solidFill>
                <a:srgbClr val="C00000"/>
              </a:solidFill>
            </c:spPr>
          </c:marker>
          <c:dLbls>
            <c:dLbl>
              <c:idx val="0"/>
              <c:layout>
                <c:manualLayout>
                  <c:x val="-9.0090090090090089E-3"/>
                  <c:y val="2.487276047015862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9A8-420C-B210-8692D5DE729A}"/>
                </c:ext>
              </c:extLst>
            </c:dLbl>
            <c:dLbl>
              <c:idx val="1"/>
              <c:layout>
                <c:manualLayout>
                  <c:x val="-1.6625759617885601E-2"/>
                  <c:y val="4.395716839742858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9A8-420C-B210-8692D5DE729A}"/>
                </c:ext>
              </c:extLst>
            </c:dLbl>
            <c:dLbl>
              <c:idx val="2"/>
              <c:layout>
                <c:manualLayout>
                  <c:x val="-2.4092241848147358E-2"/>
                  <c:y val="3.917417931454229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9A8-420C-B210-8692D5DE729A}"/>
                </c:ext>
              </c:extLst>
            </c:dLbl>
            <c:dLbl>
              <c:idx val="3"/>
              <c:layout>
                <c:manualLayout>
                  <c:x val="-1.8335006781870385E-2"/>
                  <c:y val="4.6924628824382024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9A8-420C-B210-8692D5DE729A}"/>
                </c:ext>
              </c:extLst>
            </c:dLbl>
            <c:dLbl>
              <c:idx val="4"/>
              <c:layout>
                <c:manualLayout>
                  <c:x val="-1.8568584967147563E-2"/>
                  <c:y val="3.388647314608066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9A8-420C-B210-8692D5DE729A}"/>
                </c:ext>
              </c:extLst>
            </c:dLbl>
            <c:dLbl>
              <c:idx val="5"/>
              <c:layout>
                <c:manualLayout>
                  <c:x val="-2.9498525073746312E-2"/>
                  <c:y val="-1.99004975124378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9A8-420C-B210-8692D5DE729A}"/>
                </c:ext>
              </c:extLst>
            </c:dLbl>
            <c:spPr>
              <a:noFill/>
              <a:ln w="25292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Sheet1!$D$2:$D$14</c:f>
              <c:numCache>
                <c:formatCode>#,##0</c:formatCode>
                <c:ptCount val="13"/>
                <c:pt idx="0">
                  <c:v>1907</c:v>
                </c:pt>
                <c:pt idx="1">
                  <c:v>1970</c:v>
                </c:pt>
                <c:pt idx="2">
                  <c:v>1909</c:v>
                </c:pt>
                <c:pt idx="3">
                  <c:v>1910</c:v>
                </c:pt>
                <c:pt idx="4">
                  <c:v>1802</c:v>
                </c:pt>
                <c:pt idx="5">
                  <c:v>1735</c:v>
                </c:pt>
                <c:pt idx="6">
                  <c:v>1621</c:v>
                </c:pt>
                <c:pt idx="7">
                  <c:v>1625</c:v>
                </c:pt>
                <c:pt idx="8">
                  <c:v>1505</c:v>
                </c:pt>
                <c:pt idx="9">
                  <c:v>1423</c:v>
                </c:pt>
                <c:pt idx="10">
                  <c:v>1361</c:v>
                </c:pt>
                <c:pt idx="11">
                  <c:v>1355</c:v>
                </c:pt>
                <c:pt idx="12">
                  <c:v>1475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A9A8-420C-B210-8692D5DE729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Senior Member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marker>
            <c:symbol val="x"/>
            <c:size val="5"/>
          </c:marker>
          <c:dLbls>
            <c:dLbl>
              <c:idx val="0"/>
              <c:layout>
                <c:manualLayout>
                  <c:x val="-5.6612118116107966E-2"/>
                  <c:y val="-4.9737532808398948E-3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9A8-420C-B210-8692D5DE729A}"/>
                </c:ext>
              </c:extLst>
            </c:dLbl>
            <c:dLbl>
              <c:idx val="1"/>
              <c:layout>
                <c:manualLayout>
                  <c:x val="5.8601231892993245E-3"/>
                  <c:y val="1.2967642104438529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9A8-420C-B210-8692D5DE729A}"/>
                </c:ext>
              </c:extLst>
            </c:dLbl>
            <c:dLbl>
              <c:idx val="2"/>
              <c:layout>
                <c:manualLayout>
                  <c:x val="-3.0570675309881021E-3"/>
                  <c:y val="1.5119481333490122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9A8-420C-B210-8692D5DE729A}"/>
                </c:ext>
              </c:extLst>
            </c:dLbl>
            <c:dLbl>
              <c:idx val="3"/>
              <c:layout>
                <c:manualLayout>
                  <c:x val="-1.0497513314191432E-2"/>
                  <c:y val="2.762878520781917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9A8-420C-B210-8692D5DE729A}"/>
                </c:ext>
              </c:extLst>
            </c:dLbl>
            <c:dLbl>
              <c:idx val="4"/>
              <c:layout>
                <c:manualLayout>
                  <c:x val="-1.7999260159594144E-3"/>
                  <c:y val="5.5470678105535318E-4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9A8-420C-B210-8692D5DE729A}"/>
                </c:ext>
              </c:extLst>
            </c:dLbl>
            <c:dLbl>
              <c:idx val="5"/>
              <c:layout>
                <c:manualLayout>
                  <c:x val="-1.3274336283185841E-2"/>
                  <c:y val="2.48756218905471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9A8-420C-B210-8692D5DE729A}"/>
                </c:ext>
              </c:extLst>
            </c:dLbl>
            <c:dLbl>
              <c:idx val="6"/>
              <c:layout>
                <c:manualLayout>
                  <c:x val="-2.5073746312684365E-2"/>
                  <c:y val="-3.23383084577113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9A8-420C-B210-8692D5DE729A}"/>
                </c:ext>
              </c:extLst>
            </c:dLbl>
            <c:dLbl>
              <c:idx val="7"/>
              <c:layout>
                <c:manualLayout>
                  <c:x val="-2.9498525073746312E-3"/>
                  <c:y val="-1.24378109452736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A9A8-420C-B210-8692D5DE729A}"/>
                </c:ext>
              </c:extLst>
            </c:dLbl>
            <c:spPr>
              <a:noFill/>
              <a:ln w="25292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Sheet1!$E$2:$E$14</c:f>
              <c:numCache>
                <c:formatCode>#,##0</c:formatCode>
                <c:ptCount val="13"/>
                <c:pt idx="0">
                  <c:v>379</c:v>
                </c:pt>
                <c:pt idx="1">
                  <c:v>392</c:v>
                </c:pt>
                <c:pt idx="2">
                  <c:v>400</c:v>
                </c:pt>
                <c:pt idx="3">
                  <c:v>401</c:v>
                </c:pt>
                <c:pt idx="4">
                  <c:v>410</c:v>
                </c:pt>
                <c:pt idx="5">
                  <c:v>437</c:v>
                </c:pt>
                <c:pt idx="6">
                  <c:v>440</c:v>
                </c:pt>
                <c:pt idx="7">
                  <c:v>458</c:v>
                </c:pt>
                <c:pt idx="8">
                  <c:v>468</c:v>
                </c:pt>
                <c:pt idx="9">
                  <c:v>475</c:v>
                </c:pt>
                <c:pt idx="10">
                  <c:v>471</c:v>
                </c:pt>
                <c:pt idx="11">
                  <c:v>490</c:v>
                </c:pt>
                <c:pt idx="12">
                  <c:v>509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C-A9A8-420C-B210-8692D5DE729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Higher Grade Member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star"/>
            <c:size val="5"/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4.7712542643578951E-2"/>
                  <c:y val="-3.360951149762996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A9A8-420C-B210-8692D5DE729A}"/>
                </c:ext>
              </c:extLst>
            </c:dLbl>
            <c:dLbl>
              <c:idx val="1"/>
              <c:layout>
                <c:manualLayout>
                  <c:x val="-3.8814376390870604E-2"/>
                  <c:y val="-3.6193833979707761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A9A8-420C-B210-8692D5DE729A}"/>
                </c:ext>
              </c:extLst>
            </c:dLbl>
            <c:dLbl>
              <c:idx val="2"/>
              <c:layout>
                <c:manualLayout>
                  <c:x val="-2.9763896962544112E-2"/>
                  <c:y val="-4.5783484154032987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A9A8-420C-B210-8692D5DE729A}"/>
                </c:ext>
              </c:extLst>
            </c:dLbl>
            <c:dLbl>
              <c:idx val="3"/>
              <c:layout>
                <c:manualLayout>
                  <c:x val="-3.6093877527054084E-2"/>
                  <c:y val="-3.8775610138284955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A9A8-420C-B210-8692D5DE729A}"/>
                </c:ext>
              </c:extLst>
            </c:dLbl>
            <c:dLbl>
              <c:idx val="4"/>
              <c:layout>
                <c:manualLayout>
                  <c:x val="-2.8968040068816901E-2"/>
                  <c:y val="-3.7454459983546823E-2"/>
                </c:manualLayout>
              </c:layout>
              <c:spPr/>
              <c:txPr>
                <a:bodyPr/>
                <a:lstStyle/>
                <a:p>
                  <a:pPr>
                    <a:defRPr sz="994" b="1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A9A8-420C-B210-8692D5DE729A}"/>
                </c:ext>
              </c:extLst>
            </c:dLbl>
            <c:spPr>
              <a:noFill/>
              <a:ln w="25292">
                <a:noFill/>
              </a:ln>
            </c:spPr>
            <c:txPr>
              <a:bodyPr/>
              <a:lstStyle/>
              <a:p>
                <a:pPr>
                  <a:defRPr sz="994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Sheet1!$F$2:$F$14</c:f>
              <c:numCache>
                <c:formatCode>#,##0</c:formatCode>
                <c:ptCount val="13"/>
                <c:pt idx="0">
                  <c:v>2919</c:v>
                </c:pt>
                <c:pt idx="1">
                  <c:v>3027</c:v>
                </c:pt>
                <c:pt idx="2">
                  <c:v>3055</c:v>
                </c:pt>
                <c:pt idx="3">
                  <c:v>3022</c:v>
                </c:pt>
                <c:pt idx="4">
                  <c:v>2845</c:v>
                </c:pt>
                <c:pt idx="5">
                  <c:v>2774</c:v>
                </c:pt>
                <c:pt idx="6">
                  <c:v>2557</c:v>
                </c:pt>
                <c:pt idx="7">
                  <c:v>2572</c:v>
                </c:pt>
                <c:pt idx="8">
                  <c:v>2427</c:v>
                </c:pt>
                <c:pt idx="9">
                  <c:v>2285</c:v>
                </c:pt>
                <c:pt idx="10">
                  <c:v>2243</c:v>
                </c:pt>
                <c:pt idx="11">
                  <c:v>2301</c:v>
                </c:pt>
                <c:pt idx="12">
                  <c:v>2500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2-A9A8-420C-B210-8692D5DE72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7025120"/>
        <c:axId val="1"/>
      </c:lineChart>
      <c:catAx>
        <c:axId val="417025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minorGridlines/>
        <c:numFmt formatCode="#,##0" sourceLinked="1"/>
        <c:majorTickMark val="out"/>
        <c:minorTickMark val="none"/>
        <c:tickLblPos val="nextTo"/>
        <c:crossAx val="417025120"/>
        <c:crosses val="autoZero"/>
        <c:crossBetween val="between"/>
      </c:valAx>
      <c:spPr>
        <a:noFill/>
        <a:ln w="25373">
          <a:noFill/>
        </a:ln>
      </c:spPr>
    </c:plotArea>
    <c:legend>
      <c:legendPos val="r"/>
      <c:layout>
        <c:manualLayout>
          <c:xMode val="edge"/>
          <c:yMode val="edge"/>
          <c:x val="0.79365781710914451"/>
          <c:y val="3.113213460257765E-2"/>
          <c:w val="0.19011799410029498"/>
          <c:h val="0.21136737571982606"/>
        </c:manualLayout>
      </c:layout>
      <c:overlay val="0"/>
      <c:txPr>
        <a:bodyPr/>
        <a:lstStyle/>
        <a:p>
          <a:pPr>
            <a:defRPr sz="994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194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847261427227256"/>
          <c:y val="0.28217577104570846"/>
          <c:w val="0.24761904761904771"/>
          <c:h val="0.37410071942446166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Singapore</c:v>
                </c:pt>
              </c:strCache>
            </c:strRef>
          </c:tx>
          <c:spPr>
            <a:solidFill>
              <a:srgbClr val="BBE0E3"/>
            </a:solidFill>
            <a:ln w="3172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dPt>
            <c:idx val="0"/>
            <c:bubble3D val="0"/>
            <c:spPr>
              <a:solidFill>
                <a:srgbClr val="FF99CC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4FAE-4AAB-B14A-97554D9C3030}"/>
              </c:ext>
            </c:extLst>
          </c:dPt>
          <c:dPt>
            <c:idx val="1"/>
            <c:bubble3D val="0"/>
            <c:spPr>
              <a:solidFill>
                <a:srgbClr val="FFCC99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FAE-4AAB-B14A-97554D9C3030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4FAE-4AAB-B14A-97554D9C3030}"/>
              </c:ext>
            </c:extLst>
          </c:dPt>
          <c:dPt>
            <c:idx val="3"/>
            <c:bubble3D val="0"/>
            <c:spPr>
              <a:solidFill>
                <a:srgbClr val="CCFFCC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FAE-4AAB-B14A-97554D9C3030}"/>
              </c:ext>
            </c:extLst>
          </c:dPt>
          <c:dPt>
            <c:idx val="4"/>
            <c:bubble3D val="0"/>
            <c:spPr>
              <a:solidFill>
                <a:srgbClr val="CCFFFF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4FAE-4AAB-B14A-97554D9C3030}"/>
              </c:ext>
            </c:extLst>
          </c:dPt>
          <c:dPt>
            <c:idx val="5"/>
            <c:bubble3D val="0"/>
            <c:spPr>
              <a:solidFill>
                <a:srgbClr val="C0C0C0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FAE-4AAB-B14A-97554D9C3030}"/>
              </c:ext>
            </c:extLst>
          </c:dPt>
          <c:dPt>
            <c:idx val="6"/>
            <c:bubble3D val="0"/>
            <c:spPr>
              <a:solidFill>
                <a:srgbClr val="CC99FF"/>
              </a:solidFill>
              <a:ln w="3172">
                <a:solidFill>
                  <a:srgbClr val="000000"/>
                </a:solidFill>
                <a:prstDash val="solid"/>
              </a:ln>
              <a:effectLst>
                <a:outerShdw dist="35921" dir="2700000" algn="br">
                  <a:srgbClr val="000000"/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4FAE-4AAB-B14A-97554D9C3030}"/>
              </c:ext>
            </c:extLst>
          </c:dPt>
          <c:dLbls>
            <c:dLbl>
              <c:idx val="0"/>
              <c:layout>
                <c:manualLayout>
                  <c:x val="-5.6831839507157207E-2"/>
                  <c:y val="-7.1298264254540278E-2"/>
                </c:manualLayout>
              </c:layout>
              <c:numFmt formatCode="0%" sourceLinked="0"/>
              <c:spPr>
                <a:noFill/>
                <a:ln w="33228">
                  <a:noFill/>
                </a:ln>
              </c:spPr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Trebuchet MS"/>
                      <a:ea typeface="Trebuchet MS"/>
                      <a:cs typeface="Trebuchet M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FAE-4AAB-B14A-97554D9C3030}"/>
                </c:ext>
              </c:extLst>
            </c:dLbl>
            <c:dLbl>
              <c:idx val="1"/>
              <c:layout>
                <c:manualLayout>
                  <c:x val="9.9130486038517776E-2"/>
                  <c:y val="-7.1801031644726634E-2"/>
                </c:manualLayout>
              </c:layout>
              <c:numFmt formatCode="0%" sourceLinked="0"/>
              <c:spPr>
                <a:noFill/>
                <a:ln w="33228">
                  <a:noFill/>
                </a:ln>
              </c:spPr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Trebuchet MS"/>
                      <a:ea typeface="Trebuchet MS"/>
                      <a:cs typeface="Trebuchet M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FAE-4AAB-B14A-97554D9C3030}"/>
                </c:ext>
              </c:extLst>
            </c:dLbl>
            <c:dLbl>
              <c:idx val="2"/>
              <c:layout>
                <c:manualLayout>
                  <c:x val="0.1049918969937431"/>
                  <c:y val="1.7267465837285983E-2"/>
                </c:manualLayout>
              </c:layout>
              <c:numFmt formatCode="0%" sourceLinked="0"/>
              <c:spPr>
                <a:noFill/>
                <a:ln w="25325">
                  <a:noFill/>
                </a:ln>
              </c:spPr>
              <c:txPr>
                <a:bodyPr/>
                <a:lstStyle/>
                <a:p>
                  <a:pPr>
                    <a:defRPr sz="1189" b="1" i="0" u="none" strike="noStrike" baseline="0">
                      <a:solidFill>
                        <a:srgbClr val="000000"/>
                      </a:solidFill>
                      <a:latin typeface="Trebuchet MS"/>
                      <a:ea typeface="Trebuchet MS"/>
                      <a:cs typeface="Trebuchet M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FAE-4AAB-B14A-97554D9C3030}"/>
                </c:ext>
              </c:extLst>
            </c:dLbl>
            <c:dLbl>
              <c:idx val="3"/>
              <c:layout>
                <c:manualLayout>
                  <c:x val="0.21207773106031644"/>
                  <c:y val="-5.6210892863779491E-2"/>
                </c:manualLayout>
              </c:layout>
              <c:numFmt formatCode="0%" sourceLinked="0"/>
              <c:spPr>
                <a:noFill/>
                <a:ln w="33228">
                  <a:noFill/>
                </a:ln>
              </c:spPr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Trebuchet MS"/>
                      <a:ea typeface="Trebuchet MS"/>
                      <a:cs typeface="Trebuchet M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FAE-4AAB-B14A-97554D9C3030}"/>
                </c:ext>
              </c:extLst>
            </c:dLbl>
            <c:dLbl>
              <c:idx val="4"/>
              <c:layout>
                <c:manualLayout>
                  <c:x val="-3.1985555945634181E-2"/>
                  <c:y val="1.949426591946277E-2"/>
                </c:manualLayout>
              </c:layout>
              <c:numFmt formatCode="0%" sourceLinked="0"/>
              <c:spPr>
                <a:noFill/>
                <a:ln w="33228">
                  <a:noFill/>
                </a:ln>
              </c:spPr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Trebuchet MS"/>
                      <a:ea typeface="Trebuchet MS"/>
                      <a:cs typeface="Trebuchet M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FAE-4AAB-B14A-97554D9C3030}"/>
                </c:ext>
              </c:extLst>
            </c:dLbl>
            <c:dLbl>
              <c:idx val="5"/>
              <c:layout>
                <c:manualLayout>
                  <c:x val="-2.5044636140227696E-2"/>
                  <c:y val="-1.0077605164219338E-2"/>
                </c:manualLayout>
              </c:layout>
              <c:numFmt formatCode="0%" sourceLinked="0"/>
              <c:spPr>
                <a:noFill/>
                <a:ln w="33228">
                  <a:noFill/>
                </a:ln>
              </c:spPr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Trebuchet MS"/>
                      <a:ea typeface="Trebuchet MS"/>
                      <a:cs typeface="Trebuchet M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FAE-4AAB-B14A-97554D9C3030}"/>
                </c:ext>
              </c:extLst>
            </c:dLbl>
            <c:dLbl>
              <c:idx val="6"/>
              <c:layout>
                <c:manualLayout>
                  <c:x val="-5.3954436029891167E-2"/>
                  <c:y val="-3.3886737130831616E-2"/>
                </c:manualLayout>
              </c:layout>
              <c:numFmt formatCode="0%" sourceLinked="0"/>
              <c:spPr>
                <a:noFill/>
                <a:ln w="33228">
                  <a:noFill/>
                </a:ln>
              </c:spPr>
              <c:txPr>
                <a:bodyPr/>
                <a:lstStyle/>
                <a:p>
                  <a:pPr>
                    <a:defRPr sz="1194" b="1" i="0" u="none" strike="noStrike" baseline="0">
                      <a:solidFill>
                        <a:srgbClr val="000000"/>
                      </a:solidFill>
                      <a:latin typeface="Trebuchet MS"/>
                      <a:ea typeface="Trebuchet MS"/>
                      <a:cs typeface="Trebuchet M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FAE-4AAB-B14A-97554D9C3030}"/>
                </c:ext>
              </c:extLst>
            </c:dLbl>
            <c:numFmt formatCode="0%" sourceLinked="0"/>
            <c:spPr>
              <a:noFill/>
              <a:ln w="33228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94" b="1" i="0" u="none" strike="noStrike" baseline="0">
                    <a:solidFill>
                      <a:srgbClr val="000000"/>
                    </a:solidFill>
                    <a:latin typeface="Trebuchet MS"/>
                    <a:ea typeface="Trebuchet MS"/>
                    <a:cs typeface="Trebuchet M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74</c:v>
                </c:pt>
                <c:pt idx="2">
                  <c:v>509</c:v>
                </c:pt>
                <c:pt idx="3">
                  <c:v>1475</c:v>
                </c:pt>
                <c:pt idx="4">
                  <c:v>415</c:v>
                </c:pt>
                <c:pt idx="5">
                  <c:v>27</c:v>
                </c:pt>
                <c:pt idx="6">
                  <c:v>130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FAE-4AAB-B14A-97554D9C303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8-4FAE-4AAB-B14A-97554D9C3030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9-4FAE-4AAB-B14A-97554D9C3030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A-4FAE-4AAB-B14A-97554D9C3030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B-4FAE-4AAB-B14A-97554D9C3030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C-4FAE-4AAB-B14A-97554D9C3030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D-4FAE-4AAB-B14A-97554D9C3030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E-4FAE-4AAB-B14A-97554D9C3030}"/>
              </c:ext>
            </c:extLst>
          </c:dPt>
          <c:cat>
            <c:strRef>
              <c:f>Sheet1!$B$1:$H$1</c:f>
              <c:strCache>
                <c:ptCount val="7"/>
                <c:pt idx="0">
                  <c:v>Honorary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GSM</c:v>
                </c:pt>
                <c:pt idx="5">
                  <c:v>Associates</c:v>
                </c:pt>
                <c:pt idx="6">
                  <c:v>Student</c:v>
                </c:pt>
              </c:strCache>
            </c:strRef>
          </c:cat>
          <c:val>
            <c:numRef>
              <c:f>Sheet1!$B$3:$H$3</c:f>
              <c:numCache>
                <c:formatCode>0</c:formatCode>
                <c:ptCount val="7"/>
                <c:pt idx="0" formatCode="General">
                  <c:v>0</c:v>
                </c:pt>
                <c:pt idx="1">
                  <c:v>2.8136882129277567</c:v>
                </c:pt>
                <c:pt idx="2">
                  <c:v>19.35361216730038</c:v>
                </c:pt>
                <c:pt idx="3">
                  <c:v>56.083650190114064</c:v>
                </c:pt>
                <c:pt idx="4">
                  <c:v>15.779467680608365</c:v>
                </c:pt>
                <c:pt idx="5">
                  <c:v>1.0266159695817492</c:v>
                </c:pt>
                <c:pt idx="6">
                  <c:v>4.9429657794676807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FAE-4AAB-B14A-97554D9C30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5">
          <a:noFill/>
        </a:ln>
      </c:spPr>
    </c:plotArea>
    <c:legend>
      <c:legendPos val="r"/>
      <c:layout>
        <c:manualLayout>
          <c:xMode val="edge"/>
          <c:yMode val="edge"/>
          <c:x val="0.71378915237457952"/>
          <c:y val="0.12678569577366564"/>
          <c:w val="0.1721889885999407"/>
          <c:h val="0.33698280533604763"/>
        </c:manualLayout>
      </c:layout>
      <c:overlay val="0"/>
      <c:spPr>
        <a:noFill/>
        <a:ln w="4154">
          <a:solidFill>
            <a:schemeClr val="tx1"/>
          </a:solidFill>
          <a:prstDash val="solid"/>
        </a:ln>
      </c:spPr>
      <c:txPr>
        <a:bodyPr/>
        <a:lstStyle/>
        <a:p>
          <a:pPr>
            <a:defRPr sz="1272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358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7E04A36-F773-4882-B10E-A730A0BD3D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Updated on 23 May 2024</a:t>
            </a:r>
          </a:p>
          <a:p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IEEE Annual Statistics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http://www.ieee.org/membership_services/membership/statistics/annual_statistics_index.html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6BC58D8-6EBF-4103-BD85-A9C1B6E95E9B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6FF3E54-69B0-4968-94D0-C8F60D51EF68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978205-81F7-4B21-8844-74AB51B87508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20AB62-3CA4-4FE5-A4D0-DE7A4DC66AE5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23349D-0FF5-4324-80A4-8C479A5C8A4D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82625"/>
            <a:ext cx="4554538" cy="341630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7525"/>
            <a:ext cx="5029200" cy="409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0032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9216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485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187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5127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28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5378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742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178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0934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051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pic>
        <p:nvPicPr>
          <p:cNvPr id="1031" name="Picture 7" descr="IEEE Logo in 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248400"/>
            <a:ext cx="1295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8077200" cy="1447800"/>
          </a:xfrm>
        </p:spPr>
        <p:txBody>
          <a:bodyPr/>
          <a:lstStyle/>
          <a:p>
            <a:pPr eaLnBrk="1" hangingPunct="1"/>
            <a:r>
              <a:rPr lang="en-US" altLang="en-US">
                <a:latin typeface="Trebuchet MS" panose="020B0603020202020204" pitchFamily="34" charset="0"/>
              </a:rPr>
              <a:t>Singapore Section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286000"/>
            <a:ext cx="7391400" cy="3200400"/>
          </a:xfrm>
        </p:spPr>
        <p:txBody>
          <a:bodyPr/>
          <a:lstStyle/>
          <a:p>
            <a:pPr algn="l" eaLnBrk="1" hangingPunct="1"/>
            <a:r>
              <a:rPr lang="en-US" altLang="en-US">
                <a:latin typeface="Trebuchet MS" panose="020B0603020202020204" pitchFamily="34" charset="0"/>
              </a:rPr>
              <a:t>Formation Date:	17 June 1977</a:t>
            </a:r>
          </a:p>
          <a:p>
            <a:pPr algn="l" eaLnBrk="1" hangingPunct="1"/>
            <a:endParaRPr lang="en-US" altLang="en-US">
              <a:latin typeface="Trebuchet MS" panose="020B0603020202020204" pitchFamily="34" charset="0"/>
            </a:endParaRPr>
          </a:p>
          <a:p>
            <a:pPr algn="l" eaLnBrk="1" hangingPunct="1"/>
            <a:r>
              <a:rPr lang="en-US" altLang="en-US">
                <a:latin typeface="Trebuchet MS" panose="020B0603020202020204" pitchFamily="34" charset="0"/>
              </a:rPr>
              <a:t>Geo Code:		R0 00 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7712193"/>
              </p:ext>
            </p:extLst>
          </p:nvPr>
        </p:nvGraphicFramePr>
        <p:xfrm>
          <a:off x="1066800" y="990600"/>
          <a:ext cx="7677150" cy="4710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685800" y="152400"/>
            <a:ext cx="7848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Singapore Section Total Members Since Year 2000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Formation Date: 17 June 1977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285272"/>
              </p:ext>
            </p:extLst>
          </p:nvPr>
        </p:nvGraphicFramePr>
        <p:xfrm>
          <a:off x="1498600" y="1193800"/>
          <a:ext cx="7259638" cy="4710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1" name="Text Box 9"/>
          <p:cNvSpPr txBox="1">
            <a:spLocks noChangeArrowheads="1"/>
          </p:cNvSpPr>
          <p:nvPr/>
        </p:nvSpPr>
        <p:spPr bwMode="auto">
          <a:xfrm>
            <a:off x="838200" y="457200"/>
            <a:ext cx="723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Text Box 10"/>
          <p:cNvSpPr txBox="1">
            <a:spLocks noChangeArrowheads="1"/>
          </p:cNvSpPr>
          <p:nvPr/>
        </p:nvSpPr>
        <p:spPr bwMode="auto">
          <a:xfrm>
            <a:off x="609600" y="2286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rebuchet MS" panose="020B0603020202020204" pitchFamily="34" charset="0"/>
              </a:rPr>
              <a:t>Singapore Section Total Members since Year 2000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Singapore </a:t>
            </a: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7779383"/>
              </p:ext>
            </p:extLst>
          </p:nvPr>
        </p:nvGraphicFramePr>
        <p:xfrm>
          <a:off x="-228600" y="914400"/>
          <a:ext cx="9525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4959606"/>
              </p:ext>
            </p:extLst>
          </p:nvPr>
        </p:nvGraphicFramePr>
        <p:xfrm>
          <a:off x="482600" y="914400"/>
          <a:ext cx="86106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Singapore Section Growth in Membership Grade </a:t>
            </a:r>
            <a:b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</a:br>
            <a:r>
              <a:rPr lang="en-US" sz="2000" b="1" kern="1200" dirty="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rPr>
              <a:t>(2011-2023)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IEEE </a:t>
            </a:r>
            <a:r>
              <a:rPr lang="en-US" altLang="en-US" sz="2400" dirty="0">
                <a:latin typeface="Trebuchet MS" panose="020B0603020202020204" pitchFamily="34" charset="0"/>
              </a:rPr>
              <a:t>Singapore</a:t>
            </a: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 Section </a:t>
            </a:r>
            <a:r>
              <a:rPr lang="en-US" altLang="en-US" sz="2400" dirty="0">
                <a:latin typeface="Trebuchet MS" panose="020B0603020202020204" pitchFamily="34" charset="0"/>
              </a:rPr>
              <a:t>Membership</a:t>
            </a:r>
            <a:br>
              <a:rPr lang="en-US" altLang="en-US" sz="2400" dirty="0">
                <a:latin typeface="Trebuchet MS" panose="020B0603020202020204" pitchFamily="34" charset="0"/>
              </a:rPr>
            </a:br>
            <a:r>
              <a:rPr lang="en-US" altLang="en-US" sz="2400" dirty="0">
                <a:solidFill>
                  <a:schemeClr val="tx2"/>
                </a:solidFill>
                <a:latin typeface="Trebuchet MS" panose="020B0603020202020204" pitchFamily="34" charset="0"/>
              </a:rPr>
              <a:t>31 December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1462076"/>
              </p:ext>
            </p:extLst>
          </p:nvPr>
        </p:nvGraphicFramePr>
        <p:xfrm>
          <a:off x="457200" y="1219200"/>
          <a:ext cx="8175625" cy="5300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177</Words>
  <Application>Microsoft Office PowerPoint</Application>
  <PresentationFormat>On-screen Show (4:3)</PresentationFormat>
  <Paragraphs>68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Trebuchet MS</vt:lpstr>
      <vt:lpstr>Default Design</vt:lpstr>
      <vt:lpstr>Singapore Section</vt:lpstr>
      <vt:lpstr>PowerPoint Presentation</vt:lpstr>
      <vt:lpstr>PowerPoint Presentation</vt:lpstr>
      <vt:lpstr>Singapore Section Growth in Membership Grade  (2011-2023)</vt:lpstr>
      <vt:lpstr>Singapore Section Growth in Membership Grade  (2011-2023)</vt:lpstr>
      <vt:lpstr>PowerPoint Presentation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IEEE</dc:creator>
  <cp:lastModifiedBy>Min Bia Gunawan</cp:lastModifiedBy>
  <cp:revision>83</cp:revision>
  <dcterms:created xsi:type="dcterms:W3CDTF">2008-01-07T06:07:13Z</dcterms:created>
  <dcterms:modified xsi:type="dcterms:W3CDTF">2024-05-23T06:38:15Z</dcterms:modified>
</cp:coreProperties>
</file>