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1" r:id="rId2"/>
    <p:sldId id="257" r:id="rId3"/>
    <p:sldId id="256" r:id="rId4"/>
    <p:sldId id="272" r:id="rId5"/>
    <p:sldId id="273" r:id="rId6"/>
    <p:sldId id="274" r:id="rId7"/>
    <p:sldId id="270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48" autoAdjust="0"/>
  </p:normalViewPr>
  <p:slideViewPr>
    <p:cSldViewPr>
      <p:cViewPr varScale="1">
        <p:scale>
          <a:sx n="104" d="100"/>
          <a:sy n="104" d="100"/>
        </p:scale>
        <p:origin x="10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001675041876194E-2"/>
          <c:y val="5.0251256281406975E-2"/>
          <c:w val="0.80623279639512047"/>
          <c:h val="0.849246231155780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chemeClr val="accent1"/>
            </a:solidFill>
            <a:ln w="15673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35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44" b="1" i="0" u="none" strike="noStrike" baseline="0">
                    <a:solidFill>
                      <a:srgbClr val="3366FF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Sheet1!$B$1:$R$1</c:f>
              <c:numCache>
                <c:formatCode>d\-mmm\-yy</c:formatCode>
                <c:ptCount val="17"/>
                <c:pt idx="0">
                  <c:v>39447</c:v>
                </c:pt>
                <c:pt idx="1">
                  <c:v>39813</c:v>
                </c:pt>
                <c:pt idx="2">
                  <c:v>40178</c:v>
                </c:pt>
                <c:pt idx="3">
                  <c:v>40543</c:v>
                </c:pt>
                <c:pt idx="4">
                  <c:v>40908</c:v>
                </c:pt>
                <c:pt idx="5">
                  <c:v>41274</c:v>
                </c:pt>
                <c:pt idx="6">
                  <c:v>41639</c:v>
                </c:pt>
                <c:pt idx="7">
                  <c:v>42004</c:v>
                </c:pt>
                <c:pt idx="8">
                  <c:v>42369</c:v>
                </c:pt>
                <c:pt idx="9">
                  <c:v>42735</c:v>
                </c:pt>
                <c:pt idx="10" formatCode="m/d/yyyy">
                  <c:v>43100</c:v>
                </c:pt>
                <c:pt idx="11">
                  <c:v>43465</c:v>
                </c:pt>
                <c:pt idx="12">
                  <c:v>43830</c:v>
                </c:pt>
                <c:pt idx="13">
                  <c:v>44196</c:v>
                </c:pt>
                <c:pt idx="14">
                  <c:v>44561</c:v>
                </c:pt>
                <c:pt idx="15">
                  <c:v>44926</c:v>
                </c:pt>
                <c:pt idx="16">
                  <c:v>45291</c:v>
                </c:pt>
              </c:numCache>
            </c:numRef>
          </c:cat>
          <c:val>
            <c:numRef>
              <c:f>Sheet1!$B$2:$R$2</c:f>
              <c:numCache>
                <c:formatCode>General</c:formatCode>
                <c:ptCount val="17"/>
                <c:pt idx="0">
                  <c:v>89</c:v>
                </c:pt>
                <c:pt idx="1">
                  <c:v>77</c:v>
                </c:pt>
                <c:pt idx="2">
                  <c:v>98</c:v>
                </c:pt>
                <c:pt idx="3">
                  <c:v>108</c:v>
                </c:pt>
                <c:pt idx="4">
                  <c:v>152</c:v>
                </c:pt>
                <c:pt idx="5">
                  <c:v>168</c:v>
                </c:pt>
                <c:pt idx="6">
                  <c:v>220</c:v>
                </c:pt>
                <c:pt idx="7">
                  <c:v>215</c:v>
                </c:pt>
                <c:pt idx="8">
                  <c:v>184</c:v>
                </c:pt>
                <c:pt idx="9">
                  <c:v>206</c:v>
                </c:pt>
                <c:pt idx="10">
                  <c:v>187</c:v>
                </c:pt>
                <c:pt idx="11">
                  <c:v>175</c:v>
                </c:pt>
                <c:pt idx="12">
                  <c:v>188</c:v>
                </c:pt>
                <c:pt idx="13">
                  <c:v>219</c:v>
                </c:pt>
                <c:pt idx="14">
                  <c:v>287</c:v>
                </c:pt>
                <c:pt idx="15">
                  <c:v>307</c:v>
                </c:pt>
                <c:pt idx="16">
                  <c:v>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7B-49B3-A676-C8BDCC01BE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79485471"/>
        <c:axId val="1"/>
      </c:barChart>
      <c:dateAx>
        <c:axId val="1679485471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2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2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679485471"/>
        <c:crosses val="autoZero"/>
        <c:crossBetween val="between"/>
      </c:valAx>
      <c:spPr>
        <a:noFill/>
        <a:ln w="15673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8382871909945793"/>
          <c:y val="0.18168408589644858"/>
          <c:w val="8.5763092193706814E-2"/>
          <c:h val="4.7455535123977766E-2"/>
        </c:manualLayout>
      </c:layout>
      <c:overlay val="0"/>
      <c:spPr>
        <a:noFill/>
        <a:ln w="3921">
          <a:solidFill>
            <a:schemeClr val="tx1"/>
          </a:solidFill>
          <a:prstDash val="solid"/>
        </a:ln>
      </c:spPr>
      <c:txPr>
        <a:bodyPr/>
        <a:lstStyle/>
        <a:p>
          <a:pPr>
            <a:defRPr sz="1041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3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047872462580555E-2"/>
          <c:y val="5.3608897690183947E-2"/>
          <c:w val="0.66834170854271513"/>
          <c:h val="0.848866498740554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Vietnam</c:v>
                </c:pt>
              </c:strCache>
            </c:strRef>
          </c:tx>
          <c:spPr>
            <a:ln w="15686">
              <a:solidFill>
                <a:srgbClr val="FF0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Sheet1!$B$1:$R$1</c:f>
              <c:numCache>
                <c:formatCode>d\-mmm\-yy</c:formatCode>
                <c:ptCount val="17"/>
                <c:pt idx="0">
                  <c:v>39447</c:v>
                </c:pt>
                <c:pt idx="1">
                  <c:v>39813</c:v>
                </c:pt>
                <c:pt idx="2">
                  <c:v>40178</c:v>
                </c:pt>
                <c:pt idx="3">
                  <c:v>40543</c:v>
                </c:pt>
                <c:pt idx="4">
                  <c:v>40908</c:v>
                </c:pt>
                <c:pt idx="5">
                  <c:v>41274</c:v>
                </c:pt>
                <c:pt idx="6">
                  <c:v>41639</c:v>
                </c:pt>
                <c:pt idx="7">
                  <c:v>42004</c:v>
                </c:pt>
                <c:pt idx="8">
                  <c:v>42369</c:v>
                </c:pt>
                <c:pt idx="9">
                  <c:v>42735</c:v>
                </c:pt>
                <c:pt idx="10" formatCode="m/d/yyyy">
                  <c:v>43100</c:v>
                </c:pt>
                <c:pt idx="11">
                  <c:v>43465</c:v>
                </c:pt>
                <c:pt idx="12">
                  <c:v>43830</c:v>
                </c:pt>
                <c:pt idx="13">
                  <c:v>44196</c:v>
                </c:pt>
                <c:pt idx="14">
                  <c:v>44561</c:v>
                </c:pt>
                <c:pt idx="15">
                  <c:v>44926</c:v>
                </c:pt>
                <c:pt idx="16">
                  <c:v>45291</c:v>
                </c:pt>
              </c:numCache>
            </c:numRef>
          </c:cat>
          <c:val>
            <c:numRef>
              <c:f>Sheet1!$B$2:$R$2</c:f>
              <c:numCache>
                <c:formatCode>General</c:formatCode>
                <c:ptCount val="17"/>
                <c:pt idx="0">
                  <c:v>89</c:v>
                </c:pt>
                <c:pt idx="1">
                  <c:v>77</c:v>
                </c:pt>
                <c:pt idx="2">
                  <c:v>98</c:v>
                </c:pt>
                <c:pt idx="3">
                  <c:v>108</c:v>
                </c:pt>
                <c:pt idx="4">
                  <c:v>152</c:v>
                </c:pt>
                <c:pt idx="5">
                  <c:v>168</c:v>
                </c:pt>
                <c:pt idx="6">
                  <c:v>220</c:v>
                </c:pt>
                <c:pt idx="7">
                  <c:v>215</c:v>
                </c:pt>
                <c:pt idx="8">
                  <c:v>184</c:v>
                </c:pt>
                <c:pt idx="9">
                  <c:v>206</c:v>
                </c:pt>
                <c:pt idx="10">
                  <c:v>187</c:v>
                </c:pt>
                <c:pt idx="11">
                  <c:v>175</c:v>
                </c:pt>
                <c:pt idx="12">
                  <c:v>188</c:v>
                </c:pt>
                <c:pt idx="13">
                  <c:v>219</c:v>
                </c:pt>
                <c:pt idx="14">
                  <c:v>287</c:v>
                </c:pt>
                <c:pt idx="15">
                  <c:v>307</c:v>
                </c:pt>
                <c:pt idx="16">
                  <c:v>355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43B-4077-B14A-94BACAF68A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0959936"/>
        <c:axId val="1"/>
      </c:lineChart>
      <c:dateAx>
        <c:axId val="80095993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2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2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800959936"/>
        <c:crosses val="autoZero"/>
        <c:crossBetween val="midCat"/>
      </c:valAx>
      <c:spPr>
        <a:noFill/>
        <a:ln w="15686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8230858542146042"/>
          <c:y val="0.20628750091497525"/>
          <c:w val="0.15994623996397239"/>
          <c:h val="7.6000041827440884E-2"/>
        </c:manualLayout>
      </c:layout>
      <c:overlay val="0"/>
      <c:spPr>
        <a:noFill/>
        <a:ln w="3922">
          <a:solidFill>
            <a:schemeClr val="tx1"/>
          </a:solidFill>
          <a:prstDash val="solid"/>
        </a:ln>
      </c:spPr>
      <c:txPr>
        <a:bodyPr/>
        <a:lstStyle/>
        <a:p>
          <a:pPr>
            <a:defRPr sz="1041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3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Higher Grade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 w="25161">
                <a:noFill/>
              </a:ln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103</c:v>
                </c:pt>
                <c:pt idx="1">
                  <c:v>140</c:v>
                </c:pt>
                <c:pt idx="2">
                  <c:v>157</c:v>
                </c:pt>
                <c:pt idx="3">
                  <c:v>200</c:v>
                </c:pt>
                <c:pt idx="4">
                  <c:v>198</c:v>
                </c:pt>
                <c:pt idx="5">
                  <c:v>159</c:v>
                </c:pt>
                <c:pt idx="6">
                  <c:v>174</c:v>
                </c:pt>
                <c:pt idx="7">
                  <c:v>162</c:v>
                </c:pt>
                <c:pt idx="8">
                  <c:v>152</c:v>
                </c:pt>
                <c:pt idx="9">
                  <c:v>168</c:v>
                </c:pt>
                <c:pt idx="10">
                  <c:v>181</c:v>
                </c:pt>
                <c:pt idx="11">
                  <c:v>218</c:v>
                </c:pt>
                <c:pt idx="12">
                  <c:v>229</c:v>
                </c:pt>
                <c:pt idx="13">
                  <c:v>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C0-48C5-9954-99142F9CB8D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Student Grade</c:v>
                </c:pt>
              </c:strCache>
            </c:strRef>
          </c:tx>
          <c:spPr>
            <a:solidFill>
              <a:srgbClr val="FFCCFF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 w="25161">
                <a:noFill/>
              </a:ln>
            </c:spPr>
            <c:txPr>
              <a:bodyPr/>
              <a:lstStyle/>
              <a:p>
                <a:pPr>
                  <a:defRPr sz="178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5</c:v>
                </c:pt>
                <c:pt idx="1">
                  <c:v>12</c:v>
                </c:pt>
                <c:pt idx="2">
                  <c:v>11</c:v>
                </c:pt>
                <c:pt idx="3">
                  <c:v>20</c:v>
                </c:pt>
                <c:pt idx="4">
                  <c:v>17</c:v>
                </c:pt>
                <c:pt idx="5">
                  <c:v>25</c:v>
                </c:pt>
                <c:pt idx="6">
                  <c:v>32</c:v>
                </c:pt>
                <c:pt idx="7">
                  <c:v>25</c:v>
                </c:pt>
                <c:pt idx="8">
                  <c:v>23</c:v>
                </c:pt>
                <c:pt idx="9">
                  <c:v>20</c:v>
                </c:pt>
                <c:pt idx="10">
                  <c:v>38</c:v>
                </c:pt>
                <c:pt idx="11">
                  <c:v>69</c:v>
                </c:pt>
                <c:pt idx="12">
                  <c:v>78</c:v>
                </c:pt>
                <c:pt idx="13">
                  <c:v>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C0-48C5-9954-99142F9CB8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43531488"/>
        <c:axId val="1"/>
      </c:barChart>
      <c:catAx>
        <c:axId val="643531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43531488"/>
        <c:crosses val="autoZero"/>
        <c:crossBetween val="between"/>
      </c:valAx>
      <c:spPr>
        <a:noFill/>
        <a:ln w="25352">
          <a:noFill/>
        </a:ln>
      </c:spPr>
    </c:plotArea>
    <c:legend>
      <c:legendPos val="r"/>
      <c:layout>
        <c:manualLayout>
          <c:xMode val="edge"/>
          <c:yMode val="edge"/>
          <c:x val="0.7854671280276817"/>
          <c:y val="0.42950108459869846"/>
          <c:w val="0.20415224913494812"/>
          <c:h val="0.1431670281995662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78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630A-4576-A33D-E7ECD4B56B40}"/>
              </c:ext>
            </c:extLst>
          </c:dPt>
          <c:dLbls>
            <c:dLbl>
              <c:idx val="2"/>
              <c:layout>
                <c:manualLayout>
                  <c:x val="-9.3333333333333341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0A-4576-A33D-E7ECD4B56B40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12</c:v>
                </c:pt>
                <c:pt idx="1">
                  <c:v>11</c:v>
                </c:pt>
                <c:pt idx="2">
                  <c:v>20</c:v>
                </c:pt>
                <c:pt idx="3">
                  <c:v>17</c:v>
                </c:pt>
                <c:pt idx="4">
                  <c:v>25</c:v>
                </c:pt>
                <c:pt idx="5">
                  <c:v>32</c:v>
                </c:pt>
                <c:pt idx="6">
                  <c:v>25</c:v>
                </c:pt>
                <c:pt idx="7">
                  <c:v>23</c:v>
                </c:pt>
                <c:pt idx="8">
                  <c:v>20</c:v>
                </c:pt>
                <c:pt idx="9">
                  <c:v>38</c:v>
                </c:pt>
                <c:pt idx="10">
                  <c:v>69</c:v>
                </c:pt>
                <c:pt idx="11">
                  <c:v>78</c:v>
                </c:pt>
                <c:pt idx="12">
                  <c:v>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0A-4576-A33D-E7ECD4B56B4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24</c:v>
                </c:pt>
                <c:pt idx="1">
                  <c:v>22</c:v>
                </c:pt>
                <c:pt idx="2">
                  <c:v>18</c:v>
                </c:pt>
                <c:pt idx="3">
                  <c:v>23</c:v>
                </c:pt>
                <c:pt idx="4">
                  <c:v>16</c:v>
                </c:pt>
                <c:pt idx="5" formatCode="General">
                  <c:v>29</c:v>
                </c:pt>
                <c:pt idx="6" formatCode="General">
                  <c:v>19</c:v>
                </c:pt>
                <c:pt idx="7" formatCode="General">
                  <c:v>13</c:v>
                </c:pt>
                <c:pt idx="8" formatCode="General">
                  <c:v>11</c:v>
                </c:pt>
                <c:pt idx="9" formatCode="General">
                  <c:v>18</c:v>
                </c:pt>
                <c:pt idx="10" formatCode="General">
                  <c:v>49</c:v>
                </c:pt>
                <c:pt idx="11" formatCode="General">
                  <c:v>35</c:v>
                </c:pt>
                <c:pt idx="12" formatCode="General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30A-4576-A33D-E7ECD4B56B4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3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99</c:v>
                </c:pt>
                <c:pt idx="1">
                  <c:v>122</c:v>
                </c:pt>
                <c:pt idx="2">
                  <c:v>167</c:v>
                </c:pt>
                <c:pt idx="3">
                  <c:v>160</c:v>
                </c:pt>
                <c:pt idx="4">
                  <c:v>129</c:v>
                </c:pt>
                <c:pt idx="5" formatCode="General">
                  <c:v>131</c:v>
                </c:pt>
                <c:pt idx="6" formatCode="General">
                  <c:v>127</c:v>
                </c:pt>
                <c:pt idx="7" formatCode="General">
                  <c:v>124</c:v>
                </c:pt>
                <c:pt idx="8" formatCode="General">
                  <c:v>145</c:v>
                </c:pt>
                <c:pt idx="9" formatCode="General">
                  <c:v>146</c:v>
                </c:pt>
                <c:pt idx="10" formatCode="General">
                  <c:v>148</c:v>
                </c:pt>
                <c:pt idx="11" formatCode="General">
                  <c:v>175</c:v>
                </c:pt>
                <c:pt idx="12" formatCode="General">
                  <c:v>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0A-4576-A33D-E7ECD4B56B4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30A-4576-A33D-E7ECD4B56B40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30A-4576-A33D-E7ECD4B56B40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30A-4576-A33D-E7ECD4B56B40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30A-4576-A33D-E7ECD4B56B40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30A-4576-A33D-E7ECD4B56B40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3</c:v>
                </c:pt>
                <c:pt idx="1">
                  <c:v>1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 formatCode="General">
                  <c:v>6</c:v>
                </c:pt>
                <c:pt idx="6" formatCode="General">
                  <c:v>6</c:v>
                </c:pt>
                <c:pt idx="7" formatCode="General">
                  <c:v>8</c:v>
                </c:pt>
                <c:pt idx="8" formatCode="General">
                  <c:v>8</c:v>
                </c:pt>
                <c:pt idx="9" formatCode="General">
                  <c:v>9</c:v>
                </c:pt>
                <c:pt idx="10" formatCode="General">
                  <c:v>11</c:v>
                </c:pt>
                <c:pt idx="11" formatCode="General">
                  <c:v>15</c:v>
                </c:pt>
                <c:pt idx="12" formatCode="General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30A-4576-A33D-E7ECD4B56B4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140</c:v>
                </c:pt>
                <c:pt idx="1">
                  <c:v>157</c:v>
                </c:pt>
                <c:pt idx="2">
                  <c:v>200</c:v>
                </c:pt>
                <c:pt idx="3">
                  <c:v>198</c:v>
                </c:pt>
                <c:pt idx="4">
                  <c:v>159</c:v>
                </c:pt>
                <c:pt idx="5" formatCode="General">
                  <c:v>174</c:v>
                </c:pt>
                <c:pt idx="6" formatCode="General">
                  <c:v>162</c:v>
                </c:pt>
                <c:pt idx="7" formatCode="General">
                  <c:v>152</c:v>
                </c:pt>
                <c:pt idx="8" formatCode="General">
                  <c:v>168</c:v>
                </c:pt>
                <c:pt idx="9" formatCode="General">
                  <c:v>181</c:v>
                </c:pt>
                <c:pt idx="10" formatCode="General">
                  <c:v>218</c:v>
                </c:pt>
                <c:pt idx="11" formatCode="General">
                  <c:v>229</c:v>
                </c:pt>
                <c:pt idx="12" formatCode="General">
                  <c:v>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30A-4576-A33D-E7ECD4B56B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3096384"/>
        <c:axId val="1"/>
      </c:barChart>
      <c:catAx>
        <c:axId val="96309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963096384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5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02352913850371"/>
          <c:y val="4.4011242997610382E-2"/>
          <c:w val="0.69818469000099814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4.9589575639328268E-2"/>
                  <c:y val="1.8719395150233087E-3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71B-4B34-983C-3E4324CFE491}"/>
                </c:ext>
              </c:extLst>
            </c:dLbl>
            <c:dLbl>
              <c:idx val="1"/>
              <c:layout>
                <c:manualLayout>
                  <c:x val="-4.9748333449469259E-2"/>
                  <c:y val="-1.5229364986093155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1B-4B34-983C-3E4324CFE491}"/>
                </c:ext>
              </c:extLst>
            </c:dLbl>
            <c:dLbl>
              <c:idx val="2"/>
              <c:layout>
                <c:manualLayout>
                  <c:x val="-4.0445032866466911E-2"/>
                  <c:y val="-1.5708661417322835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1B-4B34-983C-3E4324CFE491}"/>
                </c:ext>
              </c:extLst>
            </c:dLbl>
            <c:dLbl>
              <c:idx val="3"/>
              <c:layout>
                <c:manualLayout>
                  <c:x val="4.9918704852158968E-3"/>
                  <c:y val="1.3901359345007247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1B-4B34-983C-3E4324CFE491}"/>
                </c:ext>
              </c:extLst>
            </c:dLbl>
            <c:dLbl>
              <c:idx val="4"/>
              <c:layout>
                <c:manualLayout>
                  <c:x val="-6.4678419622325968E-3"/>
                  <c:y val="-2.3243624397696557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1B-4B34-983C-3E4324CFE491}"/>
                </c:ext>
              </c:extLst>
            </c:dLbl>
            <c:dLbl>
              <c:idx val="5"/>
              <c:layout>
                <c:manualLayout>
                  <c:x val="-2.5073746312684365E-2"/>
                  <c:y val="-1.49253731343283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1B-4B34-983C-3E4324CFE491}"/>
                </c:ext>
              </c:extLst>
            </c:dLbl>
            <c:spPr>
              <a:noFill/>
              <a:ln w="25238">
                <a:noFill/>
              </a:ln>
            </c:spPr>
            <c:txPr>
              <a:bodyPr/>
              <a:lstStyle/>
              <a:p>
                <a:pPr>
                  <a:defRPr sz="992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12</c:v>
                </c:pt>
                <c:pt idx="1">
                  <c:v>11</c:v>
                </c:pt>
                <c:pt idx="2">
                  <c:v>20</c:v>
                </c:pt>
                <c:pt idx="3">
                  <c:v>17</c:v>
                </c:pt>
                <c:pt idx="4">
                  <c:v>25</c:v>
                </c:pt>
                <c:pt idx="5">
                  <c:v>32</c:v>
                </c:pt>
                <c:pt idx="6">
                  <c:v>25</c:v>
                </c:pt>
                <c:pt idx="7">
                  <c:v>23</c:v>
                </c:pt>
                <c:pt idx="8">
                  <c:v>20</c:v>
                </c:pt>
                <c:pt idx="9">
                  <c:v>38</c:v>
                </c:pt>
                <c:pt idx="10">
                  <c:v>69</c:v>
                </c:pt>
                <c:pt idx="11">
                  <c:v>78</c:v>
                </c:pt>
                <c:pt idx="12">
                  <c:v>105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71B-4B34-983C-3E4324CFE49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3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4.5830952546860843E-2"/>
                  <c:y val="-4.4977866572648564E-3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1B-4B34-983C-3E4324CFE491}"/>
                </c:ext>
              </c:extLst>
            </c:dLbl>
            <c:dLbl>
              <c:idx val="1"/>
              <c:layout>
                <c:manualLayout>
                  <c:x val="-2.7067934075808091E-2"/>
                  <c:y val="-3.5513522766175969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1B-4B34-983C-3E4324CFE491}"/>
                </c:ext>
              </c:extLst>
            </c:dLbl>
            <c:dLbl>
              <c:idx val="2"/>
              <c:layout>
                <c:manualLayout>
                  <c:x val="-4.8485587531647036E-3"/>
                  <c:y val="-3.5428957574333057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1B-4B34-983C-3E4324CFE491}"/>
                </c:ext>
              </c:extLst>
            </c:dLbl>
            <c:dLbl>
              <c:idx val="3"/>
              <c:layout>
                <c:manualLayout>
                  <c:x val="-2.4160577900735381E-2"/>
                  <c:y val="-3.5752976530107651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1B-4B34-983C-3E4324CFE491}"/>
                </c:ext>
              </c:extLst>
            </c:dLbl>
            <c:dLbl>
              <c:idx val="4"/>
              <c:layout>
                <c:manualLayout>
                  <c:x val="-3.4728125798434489E-3"/>
                  <c:y val="1.1870176675676735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71B-4B34-983C-3E4324CFE491}"/>
                </c:ext>
              </c:extLst>
            </c:dLbl>
            <c:dLbl>
              <c:idx val="5"/>
              <c:layout>
                <c:manualLayout>
                  <c:x val="-1.7699115044247895E-2"/>
                  <c:y val="1.74129353233830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71B-4B34-983C-3E4324CFE491}"/>
                </c:ext>
              </c:extLst>
            </c:dLbl>
            <c:spPr>
              <a:noFill/>
              <a:ln w="25238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24</c:v>
                </c:pt>
                <c:pt idx="1">
                  <c:v>22</c:v>
                </c:pt>
                <c:pt idx="2">
                  <c:v>18</c:v>
                </c:pt>
                <c:pt idx="3">
                  <c:v>23</c:v>
                </c:pt>
                <c:pt idx="4">
                  <c:v>16</c:v>
                </c:pt>
                <c:pt idx="5" formatCode="General">
                  <c:v>29</c:v>
                </c:pt>
                <c:pt idx="6" formatCode="General">
                  <c:v>19</c:v>
                </c:pt>
                <c:pt idx="7" formatCode="General">
                  <c:v>13</c:v>
                </c:pt>
                <c:pt idx="8" formatCode="General">
                  <c:v>11</c:v>
                </c:pt>
                <c:pt idx="9" formatCode="General">
                  <c:v>18</c:v>
                </c:pt>
                <c:pt idx="10" formatCode="General">
                  <c:v>49</c:v>
                </c:pt>
                <c:pt idx="11" formatCode="General">
                  <c:v>35</c:v>
                </c:pt>
                <c:pt idx="12" formatCode="General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371B-4B34-983C-3E4324CFE49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3.5557684714189484E-2"/>
                  <c:y val="-3.4828808712343791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1B-4B34-983C-3E4324CFE491}"/>
                </c:ext>
              </c:extLst>
            </c:dLbl>
            <c:dLbl>
              <c:idx val="1"/>
              <c:layout>
                <c:manualLayout>
                  <c:x val="-4.169953313357954E-2"/>
                  <c:y val="-2.5694558702550239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71B-4B34-983C-3E4324CFE491}"/>
                </c:ext>
              </c:extLst>
            </c:dLbl>
            <c:dLbl>
              <c:idx val="2"/>
              <c:layout>
                <c:manualLayout>
                  <c:x val="-2.4092281606392121E-2"/>
                  <c:y val="-3.2965095780937828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71B-4B34-983C-3E4324CFE491}"/>
                </c:ext>
              </c:extLst>
            </c:dLbl>
            <c:dLbl>
              <c:idx val="3"/>
              <c:layout>
                <c:manualLayout>
                  <c:x val="-3.013436926578868E-2"/>
                  <c:y val="-3.516492341442394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71B-4B34-983C-3E4324CFE491}"/>
                </c:ext>
              </c:extLst>
            </c:dLbl>
            <c:dLbl>
              <c:idx val="4"/>
              <c:layout>
                <c:manualLayout>
                  <c:x val="-2.7418182240494273E-2"/>
                  <c:y val="-3.3277705958396991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71B-4B34-983C-3E4324CFE491}"/>
                </c:ext>
              </c:extLst>
            </c:dLbl>
            <c:dLbl>
              <c:idx val="5"/>
              <c:layout>
                <c:manualLayout>
                  <c:x val="-2.2123893805309734E-2"/>
                  <c:y val="-2.48756218905472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71B-4B34-983C-3E4324CFE491}"/>
                </c:ext>
              </c:extLst>
            </c:dLbl>
            <c:spPr>
              <a:noFill/>
              <a:ln w="25238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99</c:v>
                </c:pt>
                <c:pt idx="1">
                  <c:v>122</c:v>
                </c:pt>
                <c:pt idx="2">
                  <c:v>167</c:v>
                </c:pt>
                <c:pt idx="3">
                  <c:v>160</c:v>
                </c:pt>
                <c:pt idx="4">
                  <c:v>129</c:v>
                </c:pt>
                <c:pt idx="5" formatCode="General">
                  <c:v>131</c:v>
                </c:pt>
                <c:pt idx="6" formatCode="General">
                  <c:v>127</c:v>
                </c:pt>
                <c:pt idx="7" formatCode="General">
                  <c:v>124</c:v>
                </c:pt>
                <c:pt idx="8" formatCode="General">
                  <c:v>145</c:v>
                </c:pt>
                <c:pt idx="9" formatCode="General">
                  <c:v>146</c:v>
                </c:pt>
                <c:pt idx="10" formatCode="General">
                  <c:v>148</c:v>
                </c:pt>
                <c:pt idx="11" formatCode="General">
                  <c:v>175</c:v>
                </c:pt>
                <c:pt idx="12" formatCode="General">
                  <c:v>181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371B-4B34-983C-3E4324CFE49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3"/>
          </c:marker>
          <c:dLbls>
            <c:dLbl>
              <c:idx val="0"/>
              <c:layout>
                <c:manualLayout>
                  <c:x val="-3.4488188976377954E-2"/>
                  <c:y val="2.4889332863242842E-3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71B-4B34-983C-3E4324CFE491}"/>
                </c:ext>
              </c:extLst>
            </c:dLbl>
            <c:dLbl>
              <c:idx val="1"/>
              <c:layout>
                <c:manualLayout>
                  <c:x val="-3.3962906185399391E-2"/>
                  <c:y val="-1.9370666353273006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71B-4B34-983C-3E4324CFE491}"/>
                </c:ext>
              </c:extLst>
            </c:dLbl>
            <c:dLbl>
              <c:idx val="2"/>
              <c:layout>
                <c:manualLayout>
                  <c:x val="-3.8455276055094884E-2"/>
                  <c:y val="-1.9706389313276139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71B-4B34-983C-3E4324CFE491}"/>
                </c:ext>
              </c:extLst>
            </c:dLbl>
            <c:dLbl>
              <c:idx val="3"/>
              <c:layout>
                <c:manualLayout>
                  <c:x val="-3.7046198871158807E-2"/>
                  <c:y val="-1.96348963842206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371B-4B34-983C-3E4324CFE491}"/>
                </c:ext>
              </c:extLst>
            </c:dLbl>
            <c:dLbl>
              <c:idx val="4"/>
              <c:layout>
                <c:manualLayout>
                  <c:x val="1.1499779341741575E-3"/>
                  <c:y val="3.041877228033063E-3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71B-4B34-983C-3E4324CFE491}"/>
                </c:ext>
              </c:extLst>
            </c:dLbl>
            <c:spPr>
              <a:noFill/>
              <a:ln w="25238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3</c:v>
                </c:pt>
                <c:pt idx="1">
                  <c:v>1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 formatCode="General">
                  <c:v>6</c:v>
                </c:pt>
                <c:pt idx="6" formatCode="General">
                  <c:v>6</c:v>
                </c:pt>
                <c:pt idx="7" formatCode="General">
                  <c:v>8</c:v>
                </c:pt>
                <c:pt idx="8" formatCode="General">
                  <c:v>8</c:v>
                </c:pt>
                <c:pt idx="9" formatCode="General">
                  <c:v>9</c:v>
                </c:pt>
                <c:pt idx="10" formatCode="General">
                  <c:v>11</c:v>
                </c:pt>
                <c:pt idx="11" formatCode="General">
                  <c:v>15</c:v>
                </c:pt>
                <c:pt idx="12" formatCode="General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371B-4B34-983C-3E4324CFE49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3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4.7712542643578951E-2"/>
                  <c:y val="-3.360951149762996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371B-4B34-983C-3E4324CFE491}"/>
                </c:ext>
              </c:extLst>
            </c:dLbl>
            <c:dLbl>
              <c:idx val="1"/>
              <c:layout>
                <c:manualLayout>
                  <c:x val="-3.8814376390870604E-2"/>
                  <c:y val="-3.6193833979707761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371B-4B34-983C-3E4324CFE491}"/>
                </c:ext>
              </c:extLst>
            </c:dLbl>
            <c:dLbl>
              <c:idx val="2"/>
              <c:layout>
                <c:manualLayout>
                  <c:x val="-3.2713748170859119E-2"/>
                  <c:y val="-4.0808359775923529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371B-4B34-983C-3E4324CFE491}"/>
                </c:ext>
              </c:extLst>
            </c:dLbl>
            <c:dLbl>
              <c:idx val="3"/>
              <c:layout>
                <c:manualLayout>
                  <c:x val="-3.6093877527054084E-2"/>
                  <c:y val="-3.8775610138284955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371B-4B34-983C-3E4324CFE491}"/>
                </c:ext>
              </c:extLst>
            </c:dLbl>
            <c:dLbl>
              <c:idx val="4"/>
              <c:layout>
                <c:manualLayout>
                  <c:x val="-2.8968040068816901E-2"/>
                  <c:y val="-3.745445998354682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371B-4B34-983C-3E4324CFE491}"/>
                </c:ext>
              </c:extLst>
            </c:dLbl>
            <c:spPr>
              <a:noFill/>
              <a:ln w="25238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140</c:v>
                </c:pt>
                <c:pt idx="1">
                  <c:v>157</c:v>
                </c:pt>
                <c:pt idx="2">
                  <c:v>200</c:v>
                </c:pt>
                <c:pt idx="3">
                  <c:v>198</c:v>
                </c:pt>
                <c:pt idx="4">
                  <c:v>159</c:v>
                </c:pt>
                <c:pt idx="5" formatCode="General">
                  <c:v>174</c:v>
                </c:pt>
                <c:pt idx="6" formatCode="General">
                  <c:v>162</c:v>
                </c:pt>
                <c:pt idx="7" formatCode="General">
                  <c:v>152</c:v>
                </c:pt>
                <c:pt idx="8" formatCode="General">
                  <c:v>168</c:v>
                </c:pt>
                <c:pt idx="9" formatCode="General">
                  <c:v>181</c:v>
                </c:pt>
                <c:pt idx="10" formatCode="General">
                  <c:v>218</c:v>
                </c:pt>
                <c:pt idx="11" formatCode="General">
                  <c:v>229</c:v>
                </c:pt>
                <c:pt idx="12" formatCode="General">
                  <c:v>250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371B-4B34-983C-3E4324CFE4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9390848"/>
        <c:axId val="1"/>
      </c:lineChart>
      <c:catAx>
        <c:axId val="1479390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479390848"/>
        <c:crosses val="autoZero"/>
        <c:crossBetween val="between"/>
      </c:valAx>
      <c:spPr>
        <a:noFill/>
        <a:ln w="25373">
          <a:noFill/>
        </a:ln>
      </c:spPr>
    </c:plotArea>
    <c:legend>
      <c:legendPos val="r"/>
      <c:overlay val="0"/>
      <c:txPr>
        <a:bodyPr/>
        <a:lstStyle/>
        <a:p>
          <a:pPr>
            <a:defRPr sz="992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2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91710728647814"/>
          <c:y val="0.24973421710715923"/>
          <c:w val="0.24761904761904771"/>
          <c:h val="0.3741007194244616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BBE0E3"/>
            </a:solidFill>
            <a:ln w="3173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225F-47B5-9752-BCEF8FB65C98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25F-47B5-9752-BCEF8FB65C98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225F-47B5-9752-BCEF8FB65C98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25F-47B5-9752-BCEF8FB65C98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225F-47B5-9752-BCEF8FB65C98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25F-47B5-9752-BCEF8FB65C98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225F-47B5-9752-BCEF8FB65C98}"/>
              </c:ext>
            </c:extLst>
          </c:dPt>
          <c:dLbls>
            <c:dLbl>
              <c:idx val="0"/>
              <c:layout>
                <c:manualLayout>
                  <c:x val="-1.1773248993252031E-2"/>
                  <c:y val="-0.12736405241763551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25F-47B5-9752-BCEF8FB65C98}"/>
                </c:ext>
              </c:extLst>
            </c:dLbl>
            <c:dLbl>
              <c:idx val="1"/>
              <c:layout>
                <c:manualLayout>
                  <c:x val="8.4058816299145522E-2"/>
                  <c:y val="-6.856590579607152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25F-47B5-9752-BCEF8FB65C98}"/>
                </c:ext>
              </c:extLst>
            </c:dLbl>
            <c:dLbl>
              <c:idx val="2"/>
              <c:layout>
                <c:manualLayout>
                  <c:x val="0.10952250411486884"/>
                  <c:y val="2.312667595250956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25F-47B5-9752-BCEF8FB65C98}"/>
                </c:ext>
              </c:extLst>
            </c:dLbl>
            <c:dLbl>
              <c:idx val="3"/>
              <c:layout>
                <c:manualLayout>
                  <c:x val="4.1177295557272876E-2"/>
                  <c:y val="-3.381178592345379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25F-47B5-9752-BCEF8FB65C98}"/>
                </c:ext>
              </c:extLst>
            </c:dLbl>
            <c:dLbl>
              <c:idx val="4"/>
              <c:layout>
                <c:manualLayout>
                  <c:x val="-3.1204186189464755E-3"/>
                  <c:y val="2.224035172498744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25F-47B5-9752-BCEF8FB65C98}"/>
                </c:ext>
              </c:extLst>
            </c:dLbl>
            <c:dLbl>
              <c:idx val="5"/>
              <c:layout>
                <c:manualLayout>
                  <c:x val="-4.3907534559803077E-2"/>
                  <c:y val="-9.8238532457811008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25F-47B5-9752-BCEF8FB65C98}"/>
                </c:ext>
              </c:extLst>
            </c:dLbl>
            <c:dLbl>
              <c:idx val="6"/>
              <c:layout>
                <c:manualLayout>
                  <c:x val="-1.543602638598709E-2"/>
                  <c:y val="-5.6707315917640257E-2"/>
                </c:manualLayout>
              </c:layout>
              <c:numFmt formatCode="0%" sourceLinked="0"/>
              <c:spPr>
                <a:noFill/>
                <a:ln w="25321">
                  <a:noFill/>
                </a:ln>
              </c:spPr>
              <c:txPr>
                <a:bodyPr/>
                <a:lstStyle/>
                <a:p>
                  <a:pPr>
                    <a:defRPr sz="11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25F-47B5-9752-BCEF8FB65C98}"/>
                </c:ext>
              </c:extLst>
            </c:dLbl>
            <c:numFmt formatCode="0%" sourceLinked="0"/>
            <c:spPr>
              <a:noFill/>
              <a:ln w="2524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24</c:v>
                </c:pt>
                <c:pt idx="3">
                  <c:v>181</c:v>
                </c:pt>
                <c:pt idx="4">
                  <c:v>35</c:v>
                </c:pt>
                <c:pt idx="5">
                  <c:v>10</c:v>
                </c:pt>
                <c:pt idx="6">
                  <c:v>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25F-47B5-9752-BCEF8FB65C9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225F-47B5-9752-BCEF8FB65C9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225F-47B5-9752-BCEF8FB65C9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225F-47B5-9752-BCEF8FB65C9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225F-47B5-9752-BCEF8FB65C98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225F-47B5-9752-BCEF8FB65C98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225F-47B5-9752-BCEF8FB65C98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225F-47B5-9752-BCEF8FB65C98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6.7605633802816891</c:v>
                </c:pt>
                <c:pt idx="3">
                  <c:v>50.985915492957744</c:v>
                </c:pt>
                <c:pt idx="4">
                  <c:v>9.8591549295774641</c:v>
                </c:pt>
                <c:pt idx="5">
                  <c:v>2.8169014084507045</c:v>
                </c:pt>
                <c:pt idx="6">
                  <c:v>29.577464788732392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225F-47B5-9752-BCEF8FB65C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1">
          <a:noFill/>
        </a:ln>
      </c:spPr>
    </c:plotArea>
    <c:legend>
      <c:legendPos val="r"/>
      <c:layout>
        <c:manualLayout>
          <c:xMode val="edge"/>
          <c:yMode val="edge"/>
          <c:x val="0.68923821116563322"/>
          <c:y val="0.17266187050359713"/>
          <c:w val="0.17958208122535413"/>
          <c:h val="0.33900375762382218"/>
        </c:manualLayout>
      </c:layout>
      <c:overlay val="0"/>
      <c:spPr>
        <a:noFill/>
        <a:ln w="4181">
          <a:solidFill>
            <a:schemeClr val="tx1"/>
          </a:solidFill>
          <a:prstDash val="solid"/>
        </a:ln>
      </c:spPr>
      <c:txPr>
        <a:bodyPr/>
        <a:lstStyle/>
        <a:p>
          <a:pPr>
            <a:defRPr sz="128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6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A05F254-01EE-44A6-9F51-27F1EAB8B3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Updated on 23 May 2024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IEEE Annual Statistics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http://www.ieee.org/membership_services/membership/statistics/annual_statistics_index.html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BAD07B7-D747-4CDC-9DB1-DF5103AA2AE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6B2F140-714C-490D-B646-3112F9191D92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5A9669-3E58-497B-BE39-D329A4D1BF55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A5DCD4-89E5-4F74-A032-D8DD3C61C5A4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309A2B-1C4E-4E3A-AADA-AC8FFEB73DC1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0430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18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416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7283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42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7757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373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01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19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428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414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1" name="Picture 7" descr="IEEE Logo in 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24840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8077200" cy="1447800"/>
          </a:xfrm>
        </p:spPr>
        <p:txBody>
          <a:bodyPr/>
          <a:lstStyle/>
          <a:p>
            <a:pPr eaLnBrk="1" hangingPunct="1"/>
            <a:r>
              <a:rPr lang="en-US" altLang="en-US">
                <a:latin typeface="Trebuchet MS" panose="020B0603020202020204" pitchFamily="34" charset="0"/>
              </a:rPr>
              <a:t>Vietnam Section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286000"/>
            <a:ext cx="7391400" cy="3200400"/>
          </a:xfrm>
        </p:spPr>
        <p:txBody>
          <a:bodyPr/>
          <a:lstStyle/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Formation Date:	14 February 2007</a:t>
            </a:r>
          </a:p>
          <a:p>
            <a:pPr algn="l" eaLnBrk="1" hangingPunct="1"/>
            <a:endParaRPr lang="en-US" altLang="en-US">
              <a:latin typeface="Trebuchet MS" panose="020B0603020202020204" pitchFamily="34" charset="0"/>
            </a:endParaRPr>
          </a:p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Geo Code:		R0 00 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2202499"/>
              </p:ext>
            </p:extLst>
          </p:nvPr>
        </p:nvGraphicFramePr>
        <p:xfrm>
          <a:off x="965200" y="1116013"/>
          <a:ext cx="7416800" cy="4770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685800" y="2286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Vietnam Section Total Members Since Year 2007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14 February 2007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841009"/>
              </p:ext>
            </p:extLst>
          </p:nvPr>
        </p:nvGraphicFramePr>
        <p:xfrm>
          <a:off x="1524000" y="1143000"/>
          <a:ext cx="7097713" cy="4772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Text Box 10"/>
          <p:cNvSpPr txBox="1">
            <a:spLocks noChangeArrowheads="1"/>
          </p:cNvSpPr>
          <p:nvPr/>
        </p:nvSpPr>
        <p:spPr bwMode="auto"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Vietnam Section Total Members since Year 2007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sz="2800" b="1" dirty="0"/>
              <a:t>Vietnam Section Membership</a:t>
            </a:r>
            <a:br>
              <a:rPr lang="en-US" altLang="en-US" sz="2800" b="1" dirty="0"/>
            </a:br>
            <a:r>
              <a:rPr lang="en-US" altLang="en-US" sz="2800" b="1" dirty="0"/>
              <a:t>Higher Grade vs. Student Grade 2010-2023</a:t>
            </a:r>
          </a:p>
        </p:txBody>
      </p:sp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4432382"/>
              </p:ext>
            </p:extLst>
          </p:nvPr>
        </p:nvGraphicFramePr>
        <p:xfrm>
          <a:off x="460375" y="1803400"/>
          <a:ext cx="8251825" cy="4383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Vietnam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2810292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6977198"/>
              </p:ext>
            </p:extLst>
          </p:nvPr>
        </p:nvGraphicFramePr>
        <p:xfrm>
          <a:off x="355600" y="914400"/>
          <a:ext cx="86106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Vietnam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</a:t>
            </a:r>
            <a:r>
              <a:rPr lang="en-US" altLang="en-US" sz="2400" dirty="0">
                <a:latin typeface="Trebuchet MS" panose="020B0603020202020204" pitchFamily="34" charset="0"/>
              </a:rPr>
              <a:t>Vietnam</a:t>
            </a: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79944"/>
              </p:ext>
            </p:extLst>
          </p:nvPr>
        </p:nvGraphicFramePr>
        <p:xfrm>
          <a:off x="522288" y="1331913"/>
          <a:ext cx="7885112" cy="5291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181</Words>
  <Application>Microsoft Office PowerPoint</Application>
  <PresentationFormat>On-screen Show (4:3)</PresentationFormat>
  <Paragraphs>61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Default Design</vt:lpstr>
      <vt:lpstr>Vietnam Section</vt:lpstr>
      <vt:lpstr>PowerPoint Presentation</vt:lpstr>
      <vt:lpstr>PowerPoint Presentation</vt:lpstr>
      <vt:lpstr>Vietnam Section Membership Higher Grade vs. Student Grade 2010-2023</vt:lpstr>
      <vt:lpstr>Vietnam Section Growth in Membership Grade  (2011-2023)</vt:lpstr>
      <vt:lpstr>Vietnam Section Growth in Membership Grade  (2011-2023)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Min Bia Gunawan</cp:lastModifiedBy>
  <cp:revision>85</cp:revision>
  <dcterms:created xsi:type="dcterms:W3CDTF">2008-01-07T06:07:13Z</dcterms:created>
  <dcterms:modified xsi:type="dcterms:W3CDTF">2024-05-23T07:04:54Z</dcterms:modified>
</cp:coreProperties>
</file>