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8"/>
  </p:notesMasterIdLst>
  <p:handoutMasterIdLst>
    <p:handoutMasterId r:id="rId39"/>
  </p:handoutMasterIdLst>
  <p:sldIdLst>
    <p:sldId id="256" r:id="rId2"/>
    <p:sldId id="262" r:id="rId3"/>
    <p:sldId id="258" r:id="rId4"/>
    <p:sldId id="260" r:id="rId5"/>
    <p:sldId id="261" r:id="rId6"/>
    <p:sldId id="276" r:id="rId7"/>
    <p:sldId id="277" r:id="rId8"/>
    <p:sldId id="279" r:id="rId9"/>
    <p:sldId id="278" r:id="rId10"/>
    <p:sldId id="280" r:id="rId11"/>
    <p:sldId id="281" r:id="rId12"/>
    <p:sldId id="282" r:id="rId13"/>
    <p:sldId id="283" r:id="rId14"/>
    <p:sldId id="259" r:id="rId15"/>
    <p:sldId id="263" r:id="rId16"/>
    <p:sldId id="269" r:id="rId17"/>
    <p:sldId id="265" r:id="rId18"/>
    <p:sldId id="264" r:id="rId19"/>
    <p:sldId id="274" r:id="rId20"/>
    <p:sldId id="266" r:id="rId21"/>
    <p:sldId id="268" r:id="rId22"/>
    <p:sldId id="267" r:id="rId23"/>
    <p:sldId id="270" r:id="rId24"/>
    <p:sldId id="271" r:id="rId25"/>
    <p:sldId id="272" r:id="rId26"/>
    <p:sldId id="273" r:id="rId27"/>
    <p:sldId id="275" r:id="rId28"/>
    <p:sldId id="285" r:id="rId29"/>
    <p:sldId id="286" r:id="rId30"/>
    <p:sldId id="287" r:id="rId31"/>
    <p:sldId id="288" r:id="rId32"/>
    <p:sldId id="290" r:id="rId33"/>
    <p:sldId id="289" r:id="rId34"/>
    <p:sldId id="292" r:id="rId35"/>
    <p:sldId id="293" r:id="rId36"/>
    <p:sldId id="294" r:id="rId37"/>
  </p:sldIdLst>
  <p:sldSz cx="9144000" cy="6858000" type="screen4x3"/>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1" d="100"/>
          <a:sy n="111" d="100"/>
        </p:scale>
        <p:origin x="-97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r>
              <a:rPr lang="en-US" smtClean="0"/>
              <a:t>Backup Seminar for IEEE</a:t>
            </a:r>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8062E752-45CA-4C8E-87E6-B0F66E958F8A}" type="datetimeFigureOut">
              <a:rPr lang="en-US" smtClean="0"/>
              <a:pPr/>
              <a:t>11/17/2010</a:t>
            </a:fld>
            <a:endParaRPr lang="en-US"/>
          </a:p>
        </p:txBody>
      </p:sp>
      <p:sp>
        <p:nvSpPr>
          <p:cNvPr id="4" name="Footer Placeholder 3"/>
          <p:cNvSpPr>
            <a:spLocks noGrp="1"/>
          </p:cNvSpPr>
          <p:nvPr>
            <p:ph type="ftr" sz="quarter" idx="2"/>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5684"/>
            <a:ext cx="2971800" cy="461963"/>
          </a:xfrm>
          <a:prstGeom prst="rect">
            <a:avLst/>
          </a:prstGeom>
        </p:spPr>
        <p:txBody>
          <a:bodyPr vert="horz" lIns="91440" tIns="45720" rIns="91440" bIns="45720" rtlCol="0" anchor="b"/>
          <a:lstStyle>
            <a:lvl1pPr algn="r">
              <a:defRPr sz="1200"/>
            </a:lvl1pPr>
          </a:lstStyle>
          <a:p>
            <a:fld id="{4EB4644F-0903-4E2F-9EBB-386771A6317F}" type="slidenum">
              <a:rPr lang="en-US" smtClean="0"/>
              <a:pPr/>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r>
              <a:rPr lang="en-US" smtClean="0"/>
              <a:t>Backup Seminar for IEEE</a:t>
            </a:r>
            <a:endParaRPr lang="en-US"/>
          </a:p>
        </p:txBody>
      </p:sp>
      <p:sp>
        <p:nvSpPr>
          <p:cNvPr id="3" name="Date Placeholder 2"/>
          <p:cNvSpPr>
            <a:spLocks noGrp="1"/>
          </p:cNvSpPr>
          <p:nvPr>
            <p:ph type="dt" idx="1"/>
          </p:nvPr>
        </p:nvSpPr>
        <p:spPr>
          <a:xfrm>
            <a:off x="3884613" y="0"/>
            <a:ext cx="2971800" cy="461963"/>
          </a:xfrm>
          <a:prstGeom prst="rect">
            <a:avLst/>
          </a:prstGeom>
        </p:spPr>
        <p:txBody>
          <a:bodyPr vert="horz" lIns="91440" tIns="45720" rIns="91440" bIns="45720" rtlCol="0"/>
          <a:lstStyle>
            <a:lvl1pPr algn="r">
              <a:defRPr sz="1200"/>
            </a:lvl1pPr>
          </a:lstStyle>
          <a:p>
            <a:fld id="{7694B038-1E97-4BDD-8EEB-C7FA779718A2}" type="datetimeFigureOut">
              <a:rPr lang="en-US" smtClean="0"/>
              <a:pPr/>
              <a:t>11/17/2010</a:t>
            </a:fld>
            <a:endParaRPr lang="en-US"/>
          </a:p>
        </p:txBody>
      </p:sp>
      <p:sp>
        <p:nvSpPr>
          <p:cNvPr id="4" name="Slide Image Placeholder 3"/>
          <p:cNvSpPr>
            <a:spLocks noGrp="1" noRot="1" noChangeAspect="1"/>
          </p:cNvSpPr>
          <p:nvPr>
            <p:ph type="sldImg" idx="2"/>
          </p:nvPr>
        </p:nvSpPr>
        <p:spPr>
          <a:xfrm>
            <a:off x="1120775" y="693738"/>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8644"/>
            <a:ext cx="5486400" cy="41576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5684"/>
            <a:ext cx="2971800" cy="461963"/>
          </a:xfrm>
          <a:prstGeom prst="rect">
            <a:avLst/>
          </a:prstGeom>
        </p:spPr>
        <p:txBody>
          <a:bodyPr vert="horz" lIns="91440" tIns="45720" rIns="91440" bIns="45720" rtlCol="0" anchor="b"/>
          <a:lstStyle>
            <a:lvl1pPr algn="r">
              <a:defRPr sz="1200"/>
            </a:lvl1pPr>
          </a:lstStyle>
          <a:p>
            <a:fld id="{12BE1DDB-DE68-4AA7-B1B7-D17956CBE7DB}" type="slidenum">
              <a:rPr lang="en-US" smtClean="0"/>
              <a:pPr/>
              <a:t>‹#›</a:t>
            </a:fld>
            <a:endParaRPr 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BE1DDB-DE68-4AA7-B1B7-D17956CBE7DB}" type="slidenum">
              <a:rPr lang="en-US" smtClean="0"/>
              <a:pPr/>
              <a:t>1</a:t>
            </a:fld>
            <a:endParaRPr lang="en-US"/>
          </a:p>
        </p:txBody>
      </p:sp>
      <p:sp>
        <p:nvSpPr>
          <p:cNvPr id="5" name="Header Placeholder 4"/>
          <p:cNvSpPr>
            <a:spLocks noGrp="1"/>
          </p:cNvSpPr>
          <p:nvPr>
            <p:ph type="hdr" sz="quarter" idx="11"/>
          </p:nvPr>
        </p:nvSpPr>
        <p:spPr/>
        <p:txBody>
          <a:bodyPr/>
          <a:lstStyle/>
          <a:p>
            <a:r>
              <a:rPr lang="en-US" smtClean="0"/>
              <a:t>Backup Seminar for IEEE</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4304A38-E152-47E7-982B-FA784BDC478D}" type="datetime1">
              <a:rPr lang="en-US" smtClean="0"/>
              <a:pPr/>
              <a:t>11/17/2010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0657333-7672-42E5-A43E-E2B2EEB360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AF655B-CBF3-4E5C-8235-B9A03D641D81}" type="datetime1">
              <a:rPr lang="en-US" smtClean="0"/>
              <a:pPr/>
              <a:t>11/17/2010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57333-7672-42E5-A43E-E2B2EEB360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FF1444-0034-4379-A2FA-A7C6A655BCB5}" type="datetime1">
              <a:rPr lang="en-US" smtClean="0"/>
              <a:pPr/>
              <a:t>11/17/2010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57333-7672-42E5-A43E-E2B2EEB36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A21508-16E6-466F-87A5-5806EEC910B0}" type="datetime1">
              <a:rPr lang="en-US" smtClean="0"/>
              <a:pPr/>
              <a:t>11/17/2010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57333-7672-42E5-A43E-E2B2EEB360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63B737-0C0E-4CDD-BB35-EABDC3594E15}" type="datetime1">
              <a:rPr lang="en-US" smtClean="0"/>
              <a:pPr/>
              <a:t>11/17/2010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657333-7672-42E5-A43E-E2B2EEB360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87A0FF-9061-45EC-A68E-DFF3C969FE6C}" type="datetime1">
              <a:rPr lang="en-US" smtClean="0"/>
              <a:pPr/>
              <a:t>11/17/2010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57333-7672-42E5-A43E-E2B2EEB360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ED32278-9762-42BC-BC2C-41AADC5A58BD}" type="datetime1">
              <a:rPr lang="en-US" smtClean="0"/>
              <a:pPr/>
              <a:t>11/17/2010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657333-7672-42E5-A43E-E2B2EEB360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595161-CD00-447F-A185-BD2A65FD9990}" type="datetime1">
              <a:rPr lang="en-US" smtClean="0"/>
              <a:pPr/>
              <a:t>11/17/2010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657333-7672-42E5-A43E-E2B2EEB36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25D04A-E1B0-47B7-94B5-0E682D373B74}" type="datetime1">
              <a:rPr lang="en-US" smtClean="0"/>
              <a:pPr/>
              <a:t>11/17/2010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657333-7672-42E5-A43E-E2B2EEB36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B4C628-4906-4175-9081-4A7A794574ED}" type="datetime1">
              <a:rPr lang="en-US" smtClean="0"/>
              <a:pPr/>
              <a:t>11/17/2010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657333-7672-42E5-A43E-E2B2EEB360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BC2E216-912C-451A-900B-6F1F02A5D9F0}" type="datetime1">
              <a:rPr lang="en-US" smtClean="0"/>
              <a:pPr/>
              <a:t>11/17/2010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0657333-7672-42E5-A43E-E2B2EEB3609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0099C4-85DF-40BA-9A29-BD890C40E710}" type="datetime1">
              <a:rPr lang="en-US" smtClean="0"/>
              <a:pPr/>
              <a:t>11/17/2010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0657333-7672-42E5-A43E-E2B2EEB3609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file:///H:\Backup%20Seminar\Atom%20bomb%20video.avi"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en.wikipedia.org/wiki/BackupPC" TargetMode="External"/><Relationship Id="rId13" Type="http://schemas.openxmlformats.org/officeDocument/2006/relationships/hyperlink" Target="http://en.wikipedia.org/wiki/Cobian_Backup" TargetMode="External"/><Relationship Id="rId18" Type="http://schemas.openxmlformats.org/officeDocument/2006/relationships/hyperlink" Target="http://en.wikipedia.org/wiki/Dd_%28Unix%29" TargetMode="External"/><Relationship Id="rId26" Type="http://schemas.openxmlformats.org/officeDocument/2006/relationships/hyperlink" Target="http://en.wikipedia.org/wiki/Rdiff-backup" TargetMode="External"/><Relationship Id="rId3" Type="http://schemas.openxmlformats.org/officeDocument/2006/relationships/hyperlink" Target="http://en.wikipedia.org/wiki/Advanced_Maryland_Automatic_Network_Disk_Archiver" TargetMode="External"/><Relationship Id="rId21" Type="http://schemas.openxmlformats.org/officeDocument/2006/relationships/hyperlink" Target="http://en.wikipedia.org/wiki/General_Public_License" TargetMode="External"/><Relationship Id="rId7" Type="http://schemas.openxmlformats.org/officeDocument/2006/relationships/hyperlink" Target="http://en.wikipedia.org/wiki/Attix5_Online_Backup" TargetMode="External"/><Relationship Id="rId12" Type="http://schemas.openxmlformats.org/officeDocument/2006/relationships/hyperlink" Target="http://en.wikipedia.org/wiki/Create_Synchronicity" TargetMode="External"/><Relationship Id="rId17" Type="http://schemas.openxmlformats.org/officeDocument/2006/relationships/hyperlink" Target="http://en.wikipedia.org/wiki/GNU_GPL_3" TargetMode="External"/><Relationship Id="rId25" Type="http://schemas.openxmlformats.org/officeDocument/2006/relationships/hyperlink" Target="http://en.wikipedia.org/wiki/Mondo_Rescue" TargetMode="External"/><Relationship Id="rId2" Type="http://schemas.openxmlformats.org/officeDocument/2006/relationships/hyperlink" Target="http://en.wikipedia.org/wiki/List_of_backup_software" TargetMode="External"/><Relationship Id="rId16" Type="http://schemas.openxmlformats.org/officeDocument/2006/relationships/hyperlink" Target="http://en.wikipedia.org/wiki/DAR_%28Disk_Archiver%29" TargetMode="External"/><Relationship Id="rId20" Type="http://schemas.openxmlformats.org/officeDocument/2006/relationships/hyperlink" Target="http://en.wikipedia.org/wiki/Duplicity_%28software%29" TargetMode="External"/><Relationship Id="rId29" Type="http://schemas.openxmlformats.org/officeDocument/2006/relationships/hyperlink" Target="http://en.wikipedia.org/wiki/Zmanda_Recovery_Manager" TargetMode="External"/><Relationship Id="rId1" Type="http://schemas.openxmlformats.org/officeDocument/2006/relationships/slideLayout" Target="../slideLayouts/slideLayout6.xml"/><Relationship Id="rId6" Type="http://schemas.openxmlformats.org/officeDocument/2006/relationships/hyperlink" Target="http://en.wikipedia.org/wiki/GNU_General_Public_License" TargetMode="External"/><Relationship Id="rId11" Type="http://schemas.openxmlformats.org/officeDocument/2006/relationships/hyperlink" Target="http://en.wikipedia.org/wiki/Gnuwin32" TargetMode="External"/><Relationship Id="rId24" Type="http://schemas.openxmlformats.org/officeDocument/2006/relationships/hyperlink" Target="http://en.wikipedia.org/wiki/LuckyBackup" TargetMode="External"/><Relationship Id="rId5" Type="http://schemas.openxmlformats.org/officeDocument/2006/relationships/hyperlink" Target="http://en.wikipedia.org/wiki/Areca_Backup" TargetMode="External"/><Relationship Id="rId15" Type="http://schemas.openxmlformats.org/officeDocument/2006/relationships/hyperlink" Target="http://en.wikipedia.org/wiki/DirSync_Pro" TargetMode="External"/><Relationship Id="rId23" Type="http://schemas.openxmlformats.org/officeDocument/2006/relationships/hyperlink" Target="http://en.wikipedia.org/wiki/FlyBack" TargetMode="External"/><Relationship Id="rId28" Type="http://schemas.openxmlformats.org/officeDocument/2006/relationships/hyperlink" Target="http://en.wikipedia.org/wiki/Tar_%28file_format%29" TargetMode="External"/><Relationship Id="rId10" Type="http://schemas.openxmlformats.org/officeDocument/2006/relationships/hyperlink" Target="http://en.wikipedia.org/wiki/Cpio" TargetMode="External"/><Relationship Id="rId19" Type="http://schemas.openxmlformats.org/officeDocument/2006/relationships/hyperlink" Target="http://en.wikipedia.org/wiki/Dump_%28program%29" TargetMode="External"/><Relationship Id="rId4" Type="http://schemas.openxmlformats.org/officeDocument/2006/relationships/hyperlink" Target="http://en.wikipedia.org/wiki/BSD_licenses" TargetMode="External"/><Relationship Id="rId9" Type="http://schemas.openxmlformats.org/officeDocument/2006/relationships/hyperlink" Target="http://en.wikipedia.org/wiki/Bacula" TargetMode="External"/><Relationship Id="rId14" Type="http://schemas.openxmlformats.org/officeDocument/2006/relationships/hyperlink" Target="http://en.wikipedia.org/wiki/Mozilla_Public_License" TargetMode="External"/><Relationship Id="rId22" Type="http://schemas.openxmlformats.org/officeDocument/2006/relationships/hyperlink" Target="http://en.wikipedia.org/wiki/Cygwin" TargetMode="External"/><Relationship Id="rId27" Type="http://schemas.openxmlformats.org/officeDocument/2006/relationships/hyperlink" Target="http://en.wikipedia.org/wiki/Rsync" TargetMode="External"/><Relationship Id="rId30" Type="http://schemas.openxmlformats.org/officeDocument/2006/relationships/image" Target="../media/image4.gif"/></Relationships>
</file>

<file path=ppt/slides/_rels/slide33.xml.rels><?xml version="1.0" encoding="UTF-8" standalone="yes"?>
<Relationships xmlns="http://schemas.openxmlformats.org/package/2006/relationships"><Relationship Id="rId13" Type="http://schemas.openxmlformats.org/officeDocument/2006/relationships/hyperlink" Target="http://en.wikipedia.org/wiki/IBM" TargetMode="External"/><Relationship Id="rId18" Type="http://schemas.openxmlformats.org/officeDocument/2006/relationships/hyperlink" Target="http://en.wikipedia.org/wiki/CDP_Server" TargetMode="External"/><Relationship Id="rId26" Type="http://schemas.openxmlformats.org/officeDocument/2006/relationships/hyperlink" Target="http://en.wikipedia.org/wiki/EMC_Legato_NetWorker" TargetMode="External"/><Relationship Id="rId39" Type="http://schemas.openxmlformats.org/officeDocument/2006/relationships/hyperlink" Target="http://en.wikipedia.org/wiki/Image_for_Windows" TargetMode="External"/><Relationship Id="rId21" Type="http://schemas.openxmlformats.org/officeDocument/2006/relationships/hyperlink" Target="http://en.wikipedia.org/wiki/Disco_%28software%29" TargetMode="External"/><Relationship Id="rId34" Type="http://schemas.openxmlformats.org/officeDocument/2006/relationships/hyperlink" Target="http://en.wikipedia.org/wiki/HP_Software_%26_Solutions" TargetMode="External"/><Relationship Id="rId42" Type="http://schemas.openxmlformats.org/officeDocument/2006/relationships/hyperlink" Target="http://en.wikipedia.org/wiki/Mozy" TargetMode="External"/><Relationship Id="rId47" Type="http://schemas.openxmlformats.org/officeDocument/2006/relationships/hyperlink" Target="http://en.wikipedia.org/wiki/AppAssure_Software" TargetMode="External"/><Relationship Id="rId50" Type="http://schemas.openxmlformats.org/officeDocument/2006/relationships/hyperlink" Target="http://en.wikipedia.org/wiki/SyncBack" TargetMode="External"/><Relationship Id="rId55" Type="http://schemas.openxmlformats.org/officeDocument/2006/relationships/hyperlink" Target="http://en.wikipedia.org/wiki/NetBackup" TargetMode="External"/><Relationship Id="rId63" Type="http://schemas.openxmlformats.org/officeDocument/2006/relationships/hyperlink" Target="http://en.wikipedia.org/wiki/Uranium_Backup" TargetMode="External"/><Relationship Id="rId68" Type="http://schemas.openxmlformats.org/officeDocument/2006/relationships/hyperlink" Target="http://en.wikipedia.org/wiki/Yosemite_Server_Backup" TargetMode="External"/><Relationship Id="rId7" Type="http://schemas.openxmlformats.org/officeDocument/2006/relationships/hyperlink" Target="http://en.wikipedia.org/wiki/Acronis" TargetMode="External"/><Relationship Id="rId2" Type="http://schemas.openxmlformats.org/officeDocument/2006/relationships/hyperlink" Target="http://en.wikipedia.org/wiki/List_of_backup_software" TargetMode="External"/><Relationship Id="rId16" Type="http://schemas.openxmlformats.org/officeDocument/2006/relationships/hyperlink" Target="http://en.wikipedia.org/wiki/Backup4all" TargetMode="External"/><Relationship Id="rId29" Type="http://schemas.openxmlformats.org/officeDocument/2006/relationships/hyperlink" Target="http://en.wikipedia.org/wiki/Roxio" TargetMode="External"/><Relationship Id="rId1" Type="http://schemas.openxmlformats.org/officeDocument/2006/relationships/slideLayout" Target="../slideLayouts/slideLayout6.xml"/><Relationship Id="rId6" Type="http://schemas.openxmlformats.org/officeDocument/2006/relationships/hyperlink" Target="http://en.wikipedia.org/wiki/Acronis_True_Image" TargetMode="External"/><Relationship Id="rId11" Type="http://schemas.openxmlformats.org/officeDocument/2006/relationships/hyperlink" Target="http://en.wikipedia.org/wiki/CA,_Inc." TargetMode="External"/><Relationship Id="rId24" Type="http://schemas.openxmlformats.org/officeDocument/2006/relationships/hyperlink" Target="http://en.wikipedia.org/wiki/Druva_Insync" TargetMode="External"/><Relationship Id="rId32" Type="http://schemas.openxmlformats.org/officeDocument/2006/relationships/hyperlink" Target="http://en.wikipedia.org/wiki/Handy_Backup" TargetMode="External"/><Relationship Id="rId37" Type="http://schemas.openxmlformats.org/officeDocument/2006/relationships/hyperlink" Target="http://en.wikipedia.org/wiki/IBM_Aggregate_Backup_And_Recovery_System" TargetMode="External"/><Relationship Id="rId40" Type="http://schemas.openxmlformats.org/officeDocument/2006/relationships/hyperlink" Target="http://en.wikipedia.org/wiki/Langmeier_Backup" TargetMode="External"/><Relationship Id="rId45" Type="http://schemas.openxmlformats.org/officeDocument/2006/relationships/hyperlink" Target="http://en.wikipedia.org/wiki/NTBackup" TargetMode="External"/><Relationship Id="rId53" Type="http://schemas.openxmlformats.org/officeDocument/2006/relationships/hyperlink" Target="http://en.wikipedia.org/wiki/Backup_Exec" TargetMode="External"/><Relationship Id="rId58" Type="http://schemas.openxmlformats.org/officeDocument/2006/relationships/hyperlink" Target="http://en.wikipedia.org/wiki/R-Drive_Image" TargetMode="External"/><Relationship Id="rId66" Type="http://schemas.openxmlformats.org/officeDocument/2006/relationships/hyperlink" Target="http://en.wikipedia.org/wiki/Backup_and_Restore_Center" TargetMode="External"/><Relationship Id="rId5" Type="http://schemas.openxmlformats.org/officeDocument/2006/relationships/hyperlink" Target="http://en.wikipedia.org/wiki/Apple_Inc." TargetMode="External"/><Relationship Id="rId15" Type="http://schemas.openxmlformats.org/officeDocument/2006/relationships/hyperlink" Target="http://en.wikipedia.org/wiki/Syncsort" TargetMode="External"/><Relationship Id="rId23" Type="http://schemas.openxmlformats.org/officeDocument/2006/relationships/hyperlink" Target="http://en.wikipedia.org/wiki/Dmailer" TargetMode="External"/><Relationship Id="rId28" Type="http://schemas.openxmlformats.org/officeDocument/2006/relationships/hyperlink" Target="http://en.wikipedia.org/wiki/Retrospect_%28software%29" TargetMode="External"/><Relationship Id="rId36" Type="http://schemas.openxmlformats.org/officeDocument/2006/relationships/hyperlink" Target="http://en.wikipedia.org/wiki/IBM_Tivoli_Storage_Manager_FastBack" TargetMode="External"/><Relationship Id="rId49" Type="http://schemas.openxmlformats.org/officeDocument/2006/relationships/hyperlink" Target="http://en.wikipedia.org/wiki/ShadowProtect" TargetMode="External"/><Relationship Id="rId57" Type="http://schemas.openxmlformats.org/officeDocument/2006/relationships/hyperlink" Target="http://en.wikipedia.org/wiki/Norton_Ghost" TargetMode="External"/><Relationship Id="rId61" Type="http://schemas.openxmlformats.org/officeDocument/2006/relationships/hyperlink" Target="http://en.wikipedia.org/wiki/UltraBac" TargetMode="External"/><Relationship Id="rId10" Type="http://schemas.openxmlformats.org/officeDocument/2006/relationships/hyperlink" Target="http://en.wikipedia.org/wiki/ARCserve_Backup" TargetMode="External"/><Relationship Id="rId19" Type="http://schemas.openxmlformats.org/officeDocument/2006/relationships/hyperlink" Target="http://en.wikipedia.org/wiki/Copiun" TargetMode="External"/><Relationship Id="rId31" Type="http://schemas.openxmlformats.org/officeDocument/2006/relationships/hyperlink" Target="http://en.wikipedia.org/wiki/GRBackPro" TargetMode="External"/><Relationship Id="rId44" Type="http://schemas.openxmlformats.org/officeDocument/2006/relationships/hyperlink" Target="http://en.wikipedia.org/wiki/Microsoft" TargetMode="External"/><Relationship Id="rId52" Type="http://schemas.openxmlformats.org/officeDocument/2006/relationships/hyperlink" Target="http://en.wikipedia.org/wiki/TotalRecovery" TargetMode="External"/><Relationship Id="rId60" Type="http://schemas.openxmlformats.org/officeDocument/2006/relationships/hyperlink" Target="http://en.wikipedia.org/wiki/Tonido" TargetMode="External"/><Relationship Id="rId65" Type="http://schemas.openxmlformats.org/officeDocument/2006/relationships/hyperlink" Target="http://en.wikipedia.org/wiki/Windows_Home_Server" TargetMode="External"/><Relationship Id="rId4" Type="http://schemas.openxmlformats.org/officeDocument/2006/relationships/hyperlink" Target="http://en.wikipedia.org/wiki/Backup_%28software%29" TargetMode="External"/><Relationship Id="rId9" Type="http://schemas.openxmlformats.org/officeDocument/2006/relationships/hyperlink" Target="http://en.wikipedia.org/wiki/BackupChain" TargetMode="External"/><Relationship Id="rId14" Type="http://schemas.openxmlformats.org/officeDocument/2006/relationships/hyperlink" Target="http://en.wikipedia.org/wiki/Backup_Express" TargetMode="External"/><Relationship Id="rId22" Type="http://schemas.openxmlformats.org/officeDocument/2006/relationships/hyperlink" Target="http://en.wikipedia.org/wiki/Dmailer_Backup" TargetMode="External"/><Relationship Id="rId27" Type="http://schemas.openxmlformats.org/officeDocument/2006/relationships/hyperlink" Target="http://en.wikipedia.org/wiki/EMC_Corporation" TargetMode="External"/><Relationship Id="rId30" Type="http://schemas.openxmlformats.org/officeDocument/2006/relationships/hyperlink" Target="http://en.wikipedia.org/wiki/Genie_Backup_Manager" TargetMode="External"/><Relationship Id="rId35" Type="http://schemas.openxmlformats.org/officeDocument/2006/relationships/hyperlink" Target="http://en.wikipedia.org/wiki/IBM_Tivoli_Storage_Manager" TargetMode="External"/><Relationship Id="rId43" Type="http://schemas.openxmlformats.org/officeDocument/2006/relationships/hyperlink" Target="http://en.wikipedia.org/wiki/System_Center_Data_Protection_Manager" TargetMode="External"/><Relationship Id="rId48" Type="http://schemas.openxmlformats.org/officeDocument/2006/relationships/hyperlink" Target="http://en.wikipedia.org/wiki/SOS_Backup" TargetMode="External"/><Relationship Id="rId56" Type="http://schemas.openxmlformats.org/officeDocument/2006/relationships/hyperlink" Target="http://en.wikipedia.org/wiki/Norton_360" TargetMode="External"/><Relationship Id="rId64" Type="http://schemas.openxmlformats.org/officeDocument/2006/relationships/hyperlink" Target="http://en.wikipedia.org/wiki/Ventis_BackupSuite_2008" TargetMode="External"/><Relationship Id="rId69" Type="http://schemas.openxmlformats.org/officeDocument/2006/relationships/hyperlink" Target="http://en.wikipedia.org/wiki/Barracuda_Networks" TargetMode="External"/><Relationship Id="rId8" Type="http://schemas.openxmlformats.org/officeDocument/2006/relationships/hyperlink" Target="http://en.wikipedia.org/wiki/Cofio_Software" TargetMode="External"/><Relationship Id="rId51" Type="http://schemas.openxmlformats.org/officeDocument/2006/relationships/hyperlink" Target="http://en.wikipedia.org/wiki/SyncToy" TargetMode="External"/><Relationship Id="rId3" Type="http://schemas.openxmlformats.org/officeDocument/2006/relationships/image" Target="../media/image4.gif"/><Relationship Id="rId12" Type="http://schemas.openxmlformats.org/officeDocument/2006/relationships/hyperlink" Target="http://en.wikipedia.org/wiki/Aggregate_Backup_And_Recovery_System" TargetMode="External"/><Relationship Id="rId17" Type="http://schemas.openxmlformats.org/officeDocument/2006/relationships/hyperlink" Target="http://en.wikipedia.org/wiki/BackupAssist" TargetMode="External"/><Relationship Id="rId25" Type="http://schemas.openxmlformats.org/officeDocument/2006/relationships/hyperlink" Target="http://en.wikipedia.org/wiki/Druva_Software" TargetMode="External"/><Relationship Id="rId33" Type="http://schemas.openxmlformats.org/officeDocument/2006/relationships/hyperlink" Target="http://en.wikipedia.org/wiki/HP_Data_Protector" TargetMode="External"/><Relationship Id="rId38" Type="http://schemas.openxmlformats.org/officeDocument/2006/relationships/hyperlink" Target="http://en.wikipedia.org/wiki/InMage_DR-Scout" TargetMode="External"/><Relationship Id="rId46" Type="http://schemas.openxmlformats.org/officeDocument/2006/relationships/hyperlink" Target="http://en.wikipedia.org/wiki/Replay_4" TargetMode="External"/><Relationship Id="rId59" Type="http://schemas.openxmlformats.org/officeDocument/2006/relationships/hyperlink" Target="http://en.wikipedia.org/wiki/Time_Machine_%28Apple_software%29" TargetMode="External"/><Relationship Id="rId67" Type="http://schemas.openxmlformats.org/officeDocument/2006/relationships/hyperlink" Target="http://en.wikipedia.org/wiki/Windows_Live_OneCare" TargetMode="External"/><Relationship Id="rId20" Type="http://schemas.openxmlformats.org/officeDocument/2006/relationships/hyperlink" Target="http://en.wikipedia.org/wiki/Crashplan" TargetMode="External"/><Relationship Id="rId41" Type="http://schemas.openxmlformats.org/officeDocument/2006/relationships/hyperlink" Target="http://en.wikipedia.org/wiki/Macrium_Reflect" TargetMode="External"/><Relationship Id="rId54" Type="http://schemas.openxmlformats.org/officeDocument/2006/relationships/hyperlink" Target="http://en.wikipedia.org/wiki/Symantec" TargetMode="External"/><Relationship Id="rId62" Type="http://schemas.openxmlformats.org/officeDocument/2006/relationships/hyperlink" Target="http://en.wikipedia.org/wiki/Unitrends"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en.wikipedia.org/wiki/List_of_backup_software"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130425"/>
            <a:ext cx="8763000" cy="1470025"/>
          </a:xfrm>
        </p:spPr>
        <p:txBody>
          <a:bodyPr>
            <a:normAutofit fontScale="90000"/>
          </a:bodyPr>
          <a:lstStyle/>
          <a:p>
            <a:pPr algn="ctr"/>
            <a:r>
              <a:rPr lang="en-US" b="1" dirty="0" smtClean="0">
                <a:solidFill>
                  <a:srgbClr val="00B0F0"/>
                </a:solidFill>
              </a:rPr>
              <a:t>More Data!</a:t>
            </a:r>
            <a:br>
              <a:rPr lang="en-US" b="1" dirty="0" smtClean="0">
                <a:solidFill>
                  <a:srgbClr val="00B0F0"/>
                </a:solidFill>
              </a:rPr>
            </a:br>
            <a:r>
              <a:rPr lang="en-US" b="1" dirty="0" smtClean="0">
                <a:solidFill>
                  <a:srgbClr val="00B0F0"/>
                </a:solidFill>
              </a:rPr>
              <a:t>More Headaches</a:t>
            </a:r>
            <a:r>
              <a:rPr lang="en-US" b="1" dirty="0" smtClean="0"/>
              <a:t>!</a:t>
            </a:r>
            <a:endParaRPr lang="en-US" dirty="0"/>
          </a:p>
        </p:txBody>
      </p:sp>
      <p:sp>
        <p:nvSpPr>
          <p:cNvPr id="3" name="Subtitle 2"/>
          <p:cNvSpPr>
            <a:spLocks noGrp="1"/>
          </p:cNvSpPr>
          <p:nvPr>
            <p:ph type="subTitle" idx="1"/>
          </p:nvPr>
        </p:nvSpPr>
        <p:spPr>
          <a:xfrm>
            <a:off x="685800" y="3886200"/>
            <a:ext cx="8077200" cy="1752600"/>
          </a:xfrm>
        </p:spPr>
        <p:txBody>
          <a:bodyPr/>
          <a:lstStyle/>
          <a:p>
            <a:pPr algn="ctr"/>
            <a:r>
              <a:rPr lang="en-US" b="1" dirty="0" smtClean="0"/>
              <a:t>Exploring techniques for headache relief</a:t>
            </a:r>
          </a:p>
          <a:p>
            <a:pPr algn="ctr"/>
            <a:r>
              <a:rPr lang="en-US" b="1" dirty="0" smtClean="0"/>
              <a:t>Home backup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305800" cy="5913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657333-7672-42E5-A43E-E2B2EEB36093}" type="slidenum">
              <a:rPr lang="en-US" smtClean="0"/>
              <a:pPr/>
              <a:t>10</a:t>
            </a:fld>
            <a:endParaRPr lang="en-US"/>
          </a:p>
        </p:txBody>
      </p:sp>
      <p:pic>
        <p:nvPicPr>
          <p:cNvPr id="1028" name="Picture 4"/>
          <p:cNvPicPr>
            <a:picLocks noChangeAspect="1" noChangeArrowheads="1"/>
          </p:cNvPicPr>
          <p:nvPr/>
        </p:nvPicPr>
        <p:blipFill>
          <a:blip r:embed="rId2" cstate="print"/>
          <a:srcRect/>
          <a:stretch>
            <a:fillRect/>
          </a:stretch>
        </p:blipFill>
        <p:spPr bwMode="auto">
          <a:xfrm>
            <a:off x="152400" y="1066800"/>
            <a:ext cx="8839200" cy="5686721"/>
          </a:xfrm>
          <a:prstGeom prst="rect">
            <a:avLst/>
          </a:prstGeom>
          <a:noFill/>
          <a:ln w="9525">
            <a:noFill/>
            <a:miter lim="800000"/>
            <a:headEnd/>
            <a:tailEnd/>
          </a:ln>
        </p:spPr>
      </p:pic>
      <p:sp>
        <p:nvSpPr>
          <p:cNvPr id="5" name="Rectangle 4"/>
          <p:cNvSpPr/>
          <p:nvPr/>
        </p:nvSpPr>
        <p:spPr>
          <a:xfrm>
            <a:off x="5410200" y="1295400"/>
            <a:ext cx="838200" cy="1066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Tweets Per Day</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305800" cy="5913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657333-7672-42E5-A43E-E2B2EEB36093}" type="slidenum">
              <a:rPr lang="en-US" smtClean="0"/>
              <a:pPr/>
              <a:t>11</a:t>
            </a:fld>
            <a:endParaRPr lang="en-US"/>
          </a:p>
        </p:txBody>
      </p:sp>
      <p:pic>
        <p:nvPicPr>
          <p:cNvPr id="1028" name="Picture 4"/>
          <p:cNvPicPr>
            <a:picLocks noChangeAspect="1" noChangeArrowheads="1"/>
          </p:cNvPicPr>
          <p:nvPr/>
        </p:nvPicPr>
        <p:blipFill>
          <a:blip r:embed="rId2" cstate="print"/>
          <a:srcRect/>
          <a:stretch>
            <a:fillRect/>
          </a:stretch>
        </p:blipFill>
        <p:spPr bwMode="auto">
          <a:xfrm>
            <a:off x="152400" y="1066800"/>
            <a:ext cx="8839200" cy="5686721"/>
          </a:xfrm>
          <a:prstGeom prst="rect">
            <a:avLst/>
          </a:prstGeom>
          <a:noFill/>
          <a:ln w="9525">
            <a:noFill/>
            <a:miter lim="800000"/>
            <a:headEnd/>
            <a:tailEnd/>
          </a:ln>
        </p:spPr>
      </p:pic>
      <p:sp>
        <p:nvSpPr>
          <p:cNvPr id="5" name="Rectangle 4"/>
          <p:cNvSpPr/>
          <p:nvPr/>
        </p:nvSpPr>
        <p:spPr>
          <a:xfrm>
            <a:off x="6019800" y="1295400"/>
            <a:ext cx="1066800" cy="144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Total Minutes Spent on </a:t>
            </a:r>
            <a:r>
              <a:rPr lang="en-US" sz="1600" dirty="0" err="1" smtClean="0">
                <a:solidFill>
                  <a:schemeClr val="tx1"/>
                </a:solidFill>
              </a:rPr>
              <a:t>Facebook</a:t>
            </a:r>
            <a:r>
              <a:rPr lang="en-US" sz="1600" dirty="0" smtClean="0">
                <a:solidFill>
                  <a:schemeClr val="tx1"/>
                </a:solidFill>
              </a:rPr>
              <a:t> Each Month</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305800" cy="5913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657333-7672-42E5-A43E-E2B2EEB36093}" type="slidenum">
              <a:rPr lang="en-US" smtClean="0"/>
              <a:pPr/>
              <a:t>12</a:t>
            </a:fld>
            <a:endParaRPr lang="en-US"/>
          </a:p>
        </p:txBody>
      </p:sp>
      <p:pic>
        <p:nvPicPr>
          <p:cNvPr id="1028" name="Picture 4"/>
          <p:cNvPicPr>
            <a:picLocks noChangeAspect="1" noChangeArrowheads="1"/>
          </p:cNvPicPr>
          <p:nvPr/>
        </p:nvPicPr>
        <p:blipFill>
          <a:blip r:embed="rId2" cstate="print"/>
          <a:srcRect/>
          <a:stretch>
            <a:fillRect/>
          </a:stretch>
        </p:blipFill>
        <p:spPr bwMode="auto">
          <a:xfrm>
            <a:off x="152400" y="1066800"/>
            <a:ext cx="8839200" cy="5686721"/>
          </a:xfrm>
          <a:prstGeom prst="rect">
            <a:avLst/>
          </a:prstGeom>
          <a:noFill/>
          <a:ln w="9525">
            <a:noFill/>
            <a:miter lim="800000"/>
            <a:headEnd/>
            <a:tailEnd/>
          </a:ln>
        </p:spPr>
      </p:pic>
      <p:sp>
        <p:nvSpPr>
          <p:cNvPr id="6" name="Rectangle 5"/>
          <p:cNvSpPr/>
          <p:nvPr/>
        </p:nvSpPr>
        <p:spPr>
          <a:xfrm>
            <a:off x="6781800" y="1295400"/>
            <a:ext cx="1066800" cy="144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Data Sent  and Received by Mobile Internet Users</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305800" cy="5913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657333-7672-42E5-A43E-E2B2EEB36093}" type="slidenum">
              <a:rPr lang="en-US" smtClean="0"/>
              <a:pPr/>
              <a:t>13</a:t>
            </a:fld>
            <a:endParaRPr lang="en-US"/>
          </a:p>
        </p:txBody>
      </p:sp>
      <p:pic>
        <p:nvPicPr>
          <p:cNvPr id="1028" name="Picture 4"/>
          <p:cNvPicPr>
            <a:picLocks noChangeAspect="1" noChangeArrowheads="1"/>
          </p:cNvPicPr>
          <p:nvPr/>
        </p:nvPicPr>
        <p:blipFill>
          <a:blip r:embed="rId2" cstate="print"/>
          <a:srcRect/>
          <a:stretch>
            <a:fillRect/>
          </a:stretch>
        </p:blipFill>
        <p:spPr bwMode="auto">
          <a:xfrm>
            <a:off x="152400" y="1066800"/>
            <a:ext cx="8839200" cy="5686721"/>
          </a:xfrm>
          <a:prstGeom prst="rect">
            <a:avLst/>
          </a:prstGeom>
          <a:noFill/>
          <a:ln w="9525">
            <a:noFill/>
            <a:miter lim="800000"/>
            <a:headEnd/>
            <a:tailEnd/>
          </a:ln>
        </p:spPr>
      </p:pic>
      <p:sp>
        <p:nvSpPr>
          <p:cNvPr id="5" name="Rectangle 4"/>
          <p:cNvSpPr/>
          <p:nvPr/>
        </p:nvSpPr>
        <p:spPr>
          <a:xfrm>
            <a:off x="7772400" y="1295400"/>
            <a:ext cx="990600" cy="144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Products Ordered on Amazon Per Second</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4400" dirty="0" smtClean="0"/>
              <a:t>The causes of the information explosion</a:t>
            </a:r>
            <a:endParaRPr lang="en-US" dirty="0"/>
          </a:p>
        </p:txBody>
      </p:sp>
      <p:sp>
        <p:nvSpPr>
          <p:cNvPr id="3" name="Content Placeholder 2"/>
          <p:cNvSpPr>
            <a:spLocks noGrp="1"/>
          </p:cNvSpPr>
          <p:nvPr>
            <p:ph idx="1"/>
          </p:nvPr>
        </p:nvSpPr>
        <p:spPr/>
        <p:txBody>
          <a:bodyPr/>
          <a:lstStyle/>
          <a:p>
            <a:pPr>
              <a:buFont typeface="Wingdings 2" pitchFamily="18" charset="2"/>
              <a:buChar char=""/>
            </a:pPr>
            <a:r>
              <a:rPr lang="en-US" dirty="0" smtClean="0">
                <a:latin typeface="+mj-lt"/>
              </a:rPr>
              <a:t>Recent trends</a:t>
            </a:r>
            <a:endParaRPr lang="en-US" dirty="0">
              <a:latin typeface="+mj-lt"/>
            </a:endParaRPr>
          </a:p>
          <a:p>
            <a:pPr lvl="1">
              <a:buFont typeface="Wingdings" pitchFamily="2" charset="2"/>
              <a:buChar char="Ø"/>
            </a:pPr>
            <a:r>
              <a:rPr lang="en-US" dirty="0" smtClean="0">
                <a:latin typeface="+mj-lt"/>
              </a:rPr>
              <a:t> Gradual migration to electronic media</a:t>
            </a:r>
          </a:p>
          <a:p>
            <a:pPr lvl="2">
              <a:buFont typeface="Wingdings" pitchFamily="2" charset="2"/>
              <a:buChar char="Ø"/>
            </a:pPr>
            <a:r>
              <a:rPr lang="en-US" dirty="0" smtClean="0">
                <a:latin typeface="+mj-lt"/>
              </a:rPr>
              <a:t>E-books, E-pictures, Movies, Netflix, </a:t>
            </a:r>
          </a:p>
          <a:p>
            <a:pPr lvl="1">
              <a:buFont typeface="Wingdings" pitchFamily="2" charset="2"/>
              <a:buChar char="Ø"/>
            </a:pPr>
            <a:r>
              <a:rPr lang="en-US" dirty="0" smtClean="0">
                <a:latin typeface="+mj-lt"/>
              </a:rPr>
              <a:t> The massive increase in the number of PDAs (personal digital devices)</a:t>
            </a:r>
          </a:p>
          <a:p>
            <a:pPr lvl="2">
              <a:buFont typeface="Wingdings" pitchFamily="2" charset="2"/>
              <a:buChar char="Ø"/>
            </a:pPr>
            <a:r>
              <a:rPr lang="en-US" dirty="0" err="1" smtClean="0">
                <a:latin typeface="+mj-lt"/>
              </a:rPr>
              <a:t>Iphone</a:t>
            </a:r>
            <a:r>
              <a:rPr lang="en-US" dirty="0" smtClean="0">
                <a:latin typeface="+mj-lt"/>
              </a:rPr>
              <a:t>, </a:t>
            </a:r>
            <a:r>
              <a:rPr lang="en-US" dirty="0" err="1" smtClean="0">
                <a:latin typeface="+mj-lt"/>
              </a:rPr>
              <a:t>Ipad</a:t>
            </a:r>
            <a:r>
              <a:rPr lang="en-US" dirty="0" smtClean="0">
                <a:latin typeface="+mj-lt"/>
              </a:rPr>
              <a:t>, Blackberry, laptops, etc.</a:t>
            </a:r>
          </a:p>
          <a:p>
            <a:pPr lvl="1">
              <a:buFont typeface="Wingdings" pitchFamily="2" charset="2"/>
              <a:buChar char="Ø"/>
            </a:pPr>
            <a:r>
              <a:rPr lang="en-US" dirty="0" smtClean="0">
                <a:latin typeface="+mj-lt"/>
              </a:rPr>
              <a:t> Greatly increased network bandwidths</a:t>
            </a:r>
          </a:p>
          <a:p>
            <a:pPr lvl="1">
              <a:buFont typeface="Wingdings" pitchFamily="2" charset="2"/>
              <a:buChar char="Ø"/>
            </a:pPr>
            <a:r>
              <a:rPr lang="en-US" dirty="0" smtClean="0">
                <a:latin typeface="+mj-lt"/>
              </a:rPr>
              <a:t>Greatly increase in the number of internet “cafes”</a:t>
            </a:r>
          </a:p>
          <a:p>
            <a:pPr lvl="1">
              <a:buFont typeface="Wingdings" pitchFamily="2" charset="2"/>
              <a:buChar char="Ø"/>
            </a:pPr>
            <a:r>
              <a:rPr lang="en-US" dirty="0" smtClean="0">
                <a:latin typeface="+mj-lt"/>
              </a:rPr>
              <a:t>The general migration from 1</a:t>
            </a:r>
            <a:r>
              <a:rPr lang="en-US" baseline="30000" dirty="0" smtClean="0">
                <a:latin typeface="+mj-lt"/>
              </a:rPr>
              <a:t>st</a:t>
            </a:r>
            <a:r>
              <a:rPr lang="en-US" dirty="0" smtClean="0">
                <a:latin typeface="+mj-lt"/>
              </a:rPr>
              <a:t> class mail to email</a:t>
            </a:r>
          </a:p>
          <a:p>
            <a:pPr lvl="2">
              <a:buFont typeface="Wingdings" pitchFamily="2" charset="2"/>
              <a:buChar char="Ø"/>
            </a:pPr>
            <a:endParaRPr lang="en-US" dirty="0" smtClean="0"/>
          </a:p>
          <a:p>
            <a:pPr lvl="1">
              <a:buFont typeface="Wingdings" pitchFamily="2" charset="2"/>
              <a:buChar char="Ø"/>
            </a:pPr>
            <a:endParaRPr lang="en-US" dirty="0" smtClean="0"/>
          </a:p>
        </p:txBody>
      </p:sp>
      <p:sp>
        <p:nvSpPr>
          <p:cNvPr id="4" name="Slide Number Placeholder 3"/>
          <p:cNvSpPr>
            <a:spLocks noGrp="1"/>
          </p:cNvSpPr>
          <p:nvPr>
            <p:ph type="sldNum" sz="quarter" idx="12"/>
          </p:nvPr>
        </p:nvSpPr>
        <p:spPr/>
        <p:txBody>
          <a:bodyPr/>
          <a:lstStyle/>
          <a:p>
            <a:fld id="{F0657333-7672-42E5-A43E-E2B2EEB36093}"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r>
              <a:rPr lang="en-US" sz="2800" dirty="0" smtClean="0">
                <a:latin typeface="Arial" pitchFamily="34" charset="0"/>
                <a:cs typeface="Arial" pitchFamily="34" charset="0"/>
              </a:rPr>
              <a:t>The implications of this same information explosion</a:t>
            </a:r>
            <a:endParaRPr lang="en-US" sz="4000" dirty="0"/>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r>
              <a:rPr lang="en-US" dirty="0" smtClean="0">
                <a:latin typeface="+mj-lt"/>
              </a:rPr>
              <a:t>Average household produces 268 GB of </a:t>
            </a:r>
            <a:r>
              <a:rPr lang="en-US" smtClean="0">
                <a:latin typeface="+mj-lt"/>
              </a:rPr>
              <a:t>data per year</a:t>
            </a:r>
          </a:p>
          <a:p>
            <a:r>
              <a:rPr lang="en-US" dirty="0" smtClean="0">
                <a:latin typeface="+mj-lt"/>
              </a:rPr>
              <a:t>The amount of data is growing.  </a:t>
            </a:r>
          </a:p>
          <a:p>
            <a:pPr lvl="1"/>
            <a:r>
              <a:rPr lang="en-US" dirty="0" smtClean="0">
                <a:latin typeface="+mj-lt"/>
              </a:rPr>
              <a:t>What do you do?</a:t>
            </a:r>
          </a:p>
          <a:p>
            <a:pPr lvl="2"/>
            <a:r>
              <a:rPr lang="en-US" dirty="0" smtClean="0">
                <a:latin typeface="+mj-lt"/>
              </a:rPr>
              <a:t>Purchase more hard drives.</a:t>
            </a:r>
          </a:p>
          <a:p>
            <a:pPr lvl="2"/>
            <a:r>
              <a:rPr lang="en-US" dirty="0" smtClean="0">
                <a:latin typeface="+mj-lt"/>
              </a:rPr>
              <a:t>Print out pictures</a:t>
            </a:r>
          </a:p>
          <a:p>
            <a:pPr lvl="2"/>
            <a:r>
              <a:rPr lang="en-US" dirty="0" smtClean="0">
                <a:latin typeface="+mj-lt"/>
              </a:rPr>
              <a:t>Purchase more hard drives.</a:t>
            </a:r>
          </a:p>
          <a:p>
            <a:r>
              <a:rPr lang="en-US" dirty="0" smtClean="0">
                <a:latin typeface="+mj-lt"/>
              </a:rPr>
              <a:t>Leading Causes of Data Loss</a:t>
            </a:r>
          </a:p>
          <a:p>
            <a:pPr lvl="1"/>
            <a:r>
              <a:rPr lang="en-US" dirty="0" smtClean="0">
                <a:latin typeface="+mj-lt"/>
              </a:rPr>
              <a:t>Hardware or System Malfunctions  - 44% of all data loss</a:t>
            </a:r>
          </a:p>
          <a:p>
            <a:pPr lvl="1"/>
            <a:r>
              <a:rPr lang="en-US" dirty="0" smtClean="0">
                <a:latin typeface="+mj-lt"/>
              </a:rPr>
              <a:t>Human Error  - 32% of all data loss</a:t>
            </a:r>
          </a:p>
          <a:p>
            <a:pPr lvl="1"/>
            <a:r>
              <a:rPr lang="en-US" dirty="0" smtClean="0"/>
              <a:t>Software Corruption - 14 % of all data loss</a:t>
            </a:r>
          </a:p>
          <a:p>
            <a:pPr lvl="1"/>
            <a:r>
              <a:rPr lang="en-US" dirty="0" smtClean="0"/>
              <a:t>Computer Viruses – 7% of all data loss</a:t>
            </a:r>
          </a:p>
          <a:p>
            <a:pPr lvl="1"/>
            <a:r>
              <a:rPr lang="en-US" dirty="0" smtClean="0"/>
              <a:t>Natural Disasters – 3% of all data loss</a:t>
            </a:r>
          </a:p>
          <a:p>
            <a:pPr lvl="1">
              <a:buNone/>
            </a:pPr>
            <a:r>
              <a:rPr lang="en-US" sz="1600" dirty="0" smtClean="0">
                <a:latin typeface="+mj-lt"/>
              </a:rPr>
              <a:t>http://www.protect-data.com/information/statistics.html</a:t>
            </a:r>
            <a:endParaRPr lang="en-US" sz="1600" dirty="0">
              <a:latin typeface="+mj-lt"/>
            </a:endParaRPr>
          </a:p>
        </p:txBody>
      </p:sp>
      <p:sp>
        <p:nvSpPr>
          <p:cNvPr id="4" name="Slide Number Placeholder 3"/>
          <p:cNvSpPr>
            <a:spLocks noGrp="1"/>
          </p:cNvSpPr>
          <p:nvPr>
            <p:ph type="sldNum" sz="quarter" idx="12"/>
          </p:nvPr>
        </p:nvSpPr>
        <p:spPr/>
        <p:txBody>
          <a:bodyPr/>
          <a:lstStyle/>
          <a:p>
            <a:fld id="{F0657333-7672-42E5-A43E-E2B2EEB36093}"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Autofit/>
          </a:bodyPr>
          <a:lstStyle/>
          <a:p>
            <a:r>
              <a:rPr lang="en-US" sz="2800" dirty="0" smtClean="0">
                <a:latin typeface="Arial" pitchFamily="34" charset="0"/>
                <a:cs typeface="Arial" pitchFamily="34" charset="0"/>
              </a:rPr>
              <a:t>The implications of this same information explosion</a:t>
            </a:r>
            <a:endParaRPr lang="en-US" sz="2400" dirty="0"/>
          </a:p>
        </p:txBody>
      </p:sp>
      <p:sp>
        <p:nvSpPr>
          <p:cNvPr id="3" name="Content Placeholder 2"/>
          <p:cNvSpPr>
            <a:spLocks noGrp="1"/>
          </p:cNvSpPr>
          <p:nvPr>
            <p:ph idx="1"/>
          </p:nvPr>
        </p:nvSpPr>
        <p:spPr/>
        <p:txBody>
          <a:bodyPr/>
          <a:lstStyle/>
          <a:p>
            <a:r>
              <a:rPr lang="en-US" dirty="0" smtClean="0"/>
              <a:t>Laws are not keeping up with changes.</a:t>
            </a:r>
          </a:p>
          <a:p>
            <a:pPr lvl="1"/>
            <a:r>
              <a:rPr lang="en-US" dirty="0" smtClean="0"/>
              <a:t>Downloaded apps and data only as good as the equipment lasts.</a:t>
            </a:r>
          </a:p>
          <a:p>
            <a:pPr lvl="1"/>
            <a:r>
              <a:rPr lang="en-US" dirty="0" smtClean="0"/>
              <a:t>No standards for downloaded data</a:t>
            </a:r>
          </a:p>
          <a:p>
            <a:pPr lvl="1"/>
            <a:r>
              <a:rPr lang="en-US" dirty="0" smtClean="0"/>
              <a:t>Little or no standards for electronic media.</a:t>
            </a:r>
          </a:p>
          <a:p>
            <a:r>
              <a:rPr lang="en-US" dirty="0" smtClean="0"/>
              <a:t>What happens when you lose data?</a:t>
            </a:r>
          </a:p>
          <a:p>
            <a:pPr lvl="1"/>
            <a:r>
              <a:rPr lang="en-US" dirty="0" smtClean="0"/>
              <a:t>Paper was the media of choice previously.  </a:t>
            </a:r>
          </a:p>
          <a:p>
            <a:pPr lvl="1"/>
            <a:r>
              <a:rPr lang="en-US" dirty="0" smtClean="0"/>
              <a:t>Electronic media lasts only about 10 years</a:t>
            </a:r>
          </a:p>
          <a:p>
            <a:pPr lvl="1"/>
            <a:r>
              <a:rPr lang="en-US" dirty="0" smtClean="0"/>
              <a:t>Little or no automated way to detect media failure.</a:t>
            </a:r>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839200" cy="591312"/>
          </a:xfrm>
        </p:spPr>
        <p:txBody>
          <a:bodyPr>
            <a:noAutofit/>
          </a:bodyPr>
          <a:lstStyle/>
          <a:p>
            <a:r>
              <a:rPr lang="en-US" sz="2800" b="1" dirty="0" smtClean="0"/>
              <a:t>Some techniques to handle this information explosion</a:t>
            </a:r>
          </a:p>
        </p:txBody>
      </p:sp>
      <p:sp>
        <p:nvSpPr>
          <p:cNvPr id="3" name="Content Placeholder 2"/>
          <p:cNvSpPr>
            <a:spLocks noGrp="1"/>
          </p:cNvSpPr>
          <p:nvPr>
            <p:ph idx="1"/>
          </p:nvPr>
        </p:nvSpPr>
        <p:spPr/>
        <p:txBody>
          <a:bodyPr>
            <a:normAutofit lnSpcReduction="10000"/>
          </a:bodyPr>
          <a:lstStyle/>
          <a:p>
            <a:r>
              <a:rPr lang="en-US" dirty="0" smtClean="0"/>
              <a:t>Do you back up?</a:t>
            </a:r>
          </a:p>
          <a:p>
            <a:pPr lvl="1"/>
            <a:r>
              <a:rPr lang="en-US" dirty="0" smtClean="0"/>
              <a:t>Have you backed up your computer lately?</a:t>
            </a:r>
          </a:p>
          <a:p>
            <a:pPr lvl="2"/>
            <a:r>
              <a:rPr lang="en-US" dirty="0" smtClean="0"/>
              <a:t>What media do you back up to?</a:t>
            </a:r>
          </a:p>
          <a:p>
            <a:r>
              <a:rPr lang="en-US" dirty="0" smtClean="0"/>
              <a:t>Have you tested a restore?</a:t>
            </a:r>
          </a:p>
          <a:p>
            <a:r>
              <a:rPr lang="en-US" dirty="0" smtClean="0"/>
              <a:t>What happens if you loose your operating system hard drive?</a:t>
            </a:r>
          </a:p>
          <a:p>
            <a:r>
              <a:rPr lang="en-US" dirty="0" smtClean="0"/>
              <a:t>Can you do a Bare Machine Recovery?</a:t>
            </a:r>
          </a:p>
          <a:p>
            <a:r>
              <a:rPr lang="en-US" dirty="0" smtClean="0"/>
              <a:t>Do you have a boot disk?</a:t>
            </a:r>
          </a:p>
          <a:p>
            <a:r>
              <a:rPr lang="en-US" dirty="0" smtClean="0"/>
              <a:t>Have you tested the BMR recovery?</a:t>
            </a:r>
          </a:p>
          <a:p>
            <a:r>
              <a:rPr lang="en-US" dirty="0" smtClean="0"/>
              <a:t>How long do you want to keep your data?</a:t>
            </a:r>
          </a:p>
          <a:p>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r>
              <a:rPr lang="en-US" sz="2800" b="1" dirty="0" smtClean="0"/>
              <a:t>Some techniques to handle this information explosion</a:t>
            </a:r>
            <a:endParaRPr lang="en-US" sz="2400" dirty="0"/>
          </a:p>
        </p:txBody>
      </p:sp>
      <p:sp>
        <p:nvSpPr>
          <p:cNvPr id="3" name="Content Placeholder 2"/>
          <p:cNvSpPr>
            <a:spLocks noGrp="1"/>
          </p:cNvSpPr>
          <p:nvPr>
            <p:ph idx="1"/>
          </p:nvPr>
        </p:nvSpPr>
        <p:spPr>
          <a:xfrm>
            <a:off x="228600" y="1935480"/>
            <a:ext cx="8458200" cy="4389120"/>
          </a:xfrm>
        </p:spPr>
        <p:txBody>
          <a:bodyPr>
            <a:normAutofit/>
          </a:bodyPr>
          <a:lstStyle/>
          <a:p>
            <a:r>
              <a:rPr lang="en-US" dirty="0" smtClean="0"/>
              <a:t>How long do they last?</a:t>
            </a:r>
            <a:endParaRPr lang="en-US" b="1" dirty="0" smtClean="0"/>
          </a:p>
          <a:p>
            <a:pPr lvl="1"/>
            <a:r>
              <a:rPr lang="en-US" dirty="0" smtClean="0"/>
              <a:t>What kind of media do you use?  (Backup media)</a:t>
            </a:r>
          </a:p>
          <a:p>
            <a:pPr lvl="2"/>
            <a:r>
              <a:rPr lang="en-US" dirty="0" smtClean="0"/>
              <a:t>Disk  - current home disk failure rate is 3% to 7% per year</a:t>
            </a:r>
          </a:p>
          <a:p>
            <a:pPr lvl="3"/>
            <a:r>
              <a:rPr lang="en-US" sz="1000" dirty="0" smtClean="0"/>
              <a:t>Microsoft Research Technical Report MSR-TR-2005-166</a:t>
            </a:r>
            <a:r>
              <a:rPr lang="en-US" sz="1800" dirty="0" smtClean="0"/>
              <a:t> </a:t>
            </a:r>
            <a:r>
              <a:rPr lang="en-US" sz="1000" dirty="0" smtClean="0"/>
              <a:t>December  2005</a:t>
            </a:r>
          </a:p>
          <a:p>
            <a:pPr lvl="2"/>
            <a:r>
              <a:rPr lang="en-US" dirty="0" smtClean="0"/>
              <a:t>USB – This depends greatly on the manufacturer.  The external USB disk tend to fail at the same rate as home disk.  </a:t>
            </a:r>
          </a:p>
          <a:p>
            <a:pPr lvl="2"/>
            <a:r>
              <a:rPr lang="en-US" dirty="0" smtClean="0"/>
              <a:t>CD/DVD – Failure rates are high upwards of 20% per disk per year.  Under ideal environmental conditions, oxide starts to degrade between 5 and 15 years.</a:t>
            </a:r>
          </a:p>
          <a:p>
            <a:pPr lvl="2"/>
            <a:r>
              <a:rPr lang="en-US" dirty="0" smtClean="0"/>
              <a:t>Tape – The most reliable tape on the planet is guaranteed to last 15 years. (if you don’t use it and in a perfect environment)</a:t>
            </a:r>
          </a:p>
          <a:p>
            <a:pPr lvl="1"/>
            <a:endParaRPr lang="en-US" dirty="0" smtClean="0"/>
          </a:p>
        </p:txBody>
      </p:sp>
      <p:sp>
        <p:nvSpPr>
          <p:cNvPr id="4" name="Slide Number Placeholder 3"/>
          <p:cNvSpPr>
            <a:spLocks noGrp="1"/>
          </p:cNvSpPr>
          <p:nvPr>
            <p:ph type="sldNum" sz="quarter" idx="12"/>
          </p:nvPr>
        </p:nvSpPr>
        <p:spPr/>
        <p:txBody>
          <a:bodyPr/>
          <a:lstStyle/>
          <a:p>
            <a:fld id="{F0657333-7672-42E5-A43E-E2B2EEB36093}"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Autofit/>
          </a:bodyPr>
          <a:lstStyle/>
          <a:p>
            <a:r>
              <a:rPr lang="en-US" sz="2800" b="1" dirty="0" smtClean="0"/>
              <a:t>Some techniques to handle this information explosion</a:t>
            </a:r>
            <a:endParaRPr lang="en-US" sz="2400" dirty="0"/>
          </a:p>
        </p:txBody>
      </p:sp>
      <p:sp>
        <p:nvSpPr>
          <p:cNvPr id="3" name="Content Placeholder 2"/>
          <p:cNvSpPr>
            <a:spLocks noGrp="1"/>
          </p:cNvSpPr>
          <p:nvPr>
            <p:ph idx="1"/>
          </p:nvPr>
        </p:nvSpPr>
        <p:spPr/>
        <p:txBody>
          <a:bodyPr>
            <a:normAutofit lnSpcReduction="10000"/>
          </a:bodyPr>
          <a:lstStyle/>
          <a:p>
            <a:r>
              <a:rPr lang="en-US" dirty="0" smtClean="0"/>
              <a:t>What to look for in Data Backup Software?</a:t>
            </a:r>
          </a:p>
          <a:p>
            <a:pPr lvl="1"/>
            <a:r>
              <a:rPr lang="en-US" dirty="0" smtClean="0"/>
              <a:t>Feature Set</a:t>
            </a:r>
          </a:p>
          <a:p>
            <a:pPr lvl="2"/>
            <a:r>
              <a:rPr lang="en-US" dirty="0" smtClean="0"/>
              <a:t>Can the backup software protect you the way you wish?</a:t>
            </a:r>
          </a:p>
          <a:p>
            <a:pPr lvl="1"/>
            <a:r>
              <a:rPr lang="en-US" dirty="0" smtClean="0"/>
              <a:t>Ease of Use</a:t>
            </a:r>
          </a:p>
          <a:p>
            <a:pPr lvl="2"/>
            <a:r>
              <a:rPr lang="en-US" dirty="0" smtClean="0"/>
              <a:t>You should be able to install and use the software without help.</a:t>
            </a:r>
          </a:p>
          <a:p>
            <a:pPr lvl="1"/>
            <a:r>
              <a:rPr lang="en-US" dirty="0" smtClean="0"/>
              <a:t>Backup and Restore</a:t>
            </a:r>
          </a:p>
          <a:p>
            <a:pPr lvl="2"/>
            <a:r>
              <a:rPr lang="en-US" dirty="0" smtClean="0"/>
              <a:t>Backing up data should be simple and the restore should be easy</a:t>
            </a:r>
          </a:p>
          <a:p>
            <a:pPr lvl="2"/>
            <a:r>
              <a:rPr lang="en-US" dirty="0" smtClean="0"/>
              <a:t>Can you do Bare Metal recovery?</a:t>
            </a:r>
          </a:p>
          <a:p>
            <a:pPr lvl="1"/>
            <a:r>
              <a:rPr lang="en-US" dirty="0" smtClean="0"/>
              <a:t>Help Documentation</a:t>
            </a:r>
          </a:p>
        </p:txBody>
      </p:sp>
      <p:sp>
        <p:nvSpPr>
          <p:cNvPr id="4" name="Slide Number Placeholder 3"/>
          <p:cNvSpPr>
            <a:spLocks noGrp="1"/>
          </p:cNvSpPr>
          <p:nvPr>
            <p:ph type="sldNum" sz="quarter" idx="12"/>
          </p:nvPr>
        </p:nvSpPr>
        <p:spPr/>
        <p:txBody>
          <a:bodyPr/>
          <a:lstStyle/>
          <a:p>
            <a:fld id="{F0657333-7672-42E5-A43E-E2B2EEB36093}" type="slidenum">
              <a:rPr lang="en-US" smtClean="0"/>
              <a:pPr/>
              <a:t>19</a:t>
            </a:fld>
            <a:endParaRPr lang="en-US"/>
          </a:p>
        </p:txBody>
      </p:sp>
      <p:sp>
        <p:nvSpPr>
          <p:cNvPr id="6" name="Rectangle 5"/>
          <p:cNvSpPr/>
          <p:nvPr/>
        </p:nvSpPr>
        <p:spPr>
          <a:xfrm>
            <a:off x="457200" y="1295400"/>
            <a:ext cx="815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Things to consider for data protection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0657333-7672-42E5-A43E-E2B2EEB36093}" type="slidenum">
              <a:rPr lang="en-US" smtClean="0"/>
              <a:pPr/>
              <a:t>2</a:t>
            </a:fld>
            <a:endParaRPr lang="en-US"/>
          </a:p>
        </p:txBody>
      </p:sp>
      <p:pic>
        <p:nvPicPr>
          <p:cNvPr id="5" name="Atom bomb video.avi">
            <a:hlinkClick r:id="" action="ppaction://media"/>
          </p:cNvPr>
          <p:cNvPicPr>
            <a:picLocks noRot="1" noChangeAspect="1"/>
          </p:cNvPicPr>
          <p:nvPr>
            <a:videoFile r:link="rId1"/>
          </p:nvPr>
        </p:nvPicPr>
        <p:blipFill>
          <a:blip r:embed="rId3" cstate="print"/>
          <a:stretch>
            <a:fillRect/>
          </a:stretch>
        </p:blipFill>
        <p:spPr>
          <a:xfrm>
            <a:off x="152400" y="990600"/>
            <a:ext cx="8839200" cy="5486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920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Autofit/>
          </a:bodyPr>
          <a:lstStyle/>
          <a:p>
            <a:r>
              <a:rPr lang="en-US" sz="2800" b="1" dirty="0" smtClean="0"/>
              <a:t>Some techniques to handle this information explosion</a:t>
            </a:r>
            <a:endParaRPr lang="en-US" sz="2400" dirty="0"/>
          </a:p>
        </p:txBody>
      </p:sp>
      <p:sp>
        <p:nvSpPr>
          <p:cNvPr id="3" name="Content Placeholder 2"/>
          <p:cNvSpPr>
            <a:spLocks noGrp="1"/>
          </p:cNvSpPr>
          <p:nvPr>
            <p:ph idx="1"/>
          </p:nvPr>
        </p:nvSpPr>
        <p:spPr/>
        <p:txBody>
          <a:bodyPr>
            <a:normAutofit/>
          </a:bodyPr>
          <a:lstStyle/>
          <a:p>
            <a:r>
              <a:rPr lang="en-US" sz="2800" dirty="0" smtClean="0"/>
              <a:t>Things to consider for data protection</a:t>
            </a:r>
          </a:p>
          <a:p>
            <a:pPr lvl="1"/>
            <a:r>
              <a:rPr lang="en-US" sz="2800" dirty="0" smtClean="0"/>
              <a:t>Definitions</a:t>
            </a:r>
          </a:p>
          <a:p>
            <a:pPr lvl="2"/>
            <a:r>
              <a:rPr lang="en-US" sz="2400" dirty="0" smtClean="0"/>
              <a:t>Types of backup</a:t>
            </a:r>
          </a:p>
          <a:p>
            <a:pPr lvl="3"/>
            <a:r>
              <a:rPr lang="en-US" sz="2400" dirty="0" smtClean="0"/>
              <a:t>Full (file copy, image)</a:t>
            </a:r>
          </a:p>
          <a:p>
            <a:pPr lvl="3"/>
            <a:r>
              <a:rPr lang="en-US" sz="2400" dirty="0" smtClean="0"/>
              <a:t>Incremental</a:t>
            </a:r>
          </a:p>
          <a:p>
            <a:pPr lvl="3"/>
            <a:r>
              <a:rPr lang="en-US" sz="2400" dirty="0" smtClean="0"/>
              <a:t>Differential</a:t>
            </a:r>
          </a:p>
          <a:p>
            <a:pPr lvl="3"/>
            <a:r>
              <a:rPr lang="en-US" sz="2400" dirty="0" smtClean="0"/>
              <a:t>Mirror</a:t>
            </a:r>
          </a:p>
          <a:p>
            <a:pPr lvl="3"/>
            <a:r>
              <a:rPr lang="en-US" sz="2400" dirty="0" smtClean="0"/>
              <a:t>Snapshot</a:t>
            </a:r>
          </a:p>
          <a:p>
            <a:pPr lvl="3"/>
            <a:r>
              <a:rPr lang="en-US" sz="2400" dirty="0" smtClean="0"/>
              <a:t>Progressive Incremental</a:t>
            </a:r>
            <a:endParaRPr lang="en-US" sz="2400"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Autofit/>
          </a:bodyPr>
          <a:lstStyle/>
          <a:p>
            <a:r>
              <a:rPr lang="en-US" sz="2800" b="1" dirty="0" smtClean="0"/>
              <a:t>Some techniques to handle this information explosion</a:t>
            </a:r>
            <a:endParaRPr lang="en-US" sz="2400" dirty="0"/>
          </a:p>
        </p:txBody>
      </p:sp>
      <p:sp>
        <p:nvSpPr>
          <p:cNvPr id="3" name="Content Placeholder 2"/>
          <p:cNvSpPr>
            <a:spLocks noGrp="1"/>
          </p:cNvSpPr>
          <p:nvPr>
            <p:ph idx="1"/>
          </p:nvPr>
        </p:nvSpPr>
        <p:spPr/>
        <p:txBody>
          <a:bodyPr>
            <a:normAutofit fontScale="77500" lnSpcReduction="20000"/>
          </a:bodyPr>
          <a:lstStyle/>
          <a:p>
            <a:r>
              <a:rPr lang="en-US" dirty="0" smtClean="0"/>
              <a:t>Types of backup (Definitions continued)</a:t>
            </a:r>
          </a:p>
          <a:p>
            <a:pPr lvl="1"/>
            <a:r>
              <a:rPr lang="en-US" dirty="0" smtClean="0"/>
              <a:t>Full (file copy, image)</a:t>
            </a:r>
          </a:p>
          <a:p>
            <a:pPr lvl="2"/>
            <a:r>
              <a:rPr lang="en-US" dirty="0" smtClean="0"/>
              <a:t>This is usually a complete copy of all data on a computer</a:t>
            </a:r>
          </a:p>
          <a:p>
            <a:pPr lvl="1"/>
            <a:r>
              <a:rPr lang="en-US" dirty="0" smtClean="0"/>
              <a:t>Incremental</a:t>
            </a:r>
          </a:p>
          <a:p>
            <a:pPr lvl="2"/>
            <a:r>
              <a:rPr lang="en-US" dirty="0" smtClean="0"/>
              <a:t>This process will only back up files that have changed since the last Incremental backup.  This is usually used in conjunction with a full backup</a:t>
            </a:r>
          </a:p>
          <a:p>
            <a:pPr lvl="1"/>
            <a:r>
              <a:rPr lang="en-US" dirty="0" smtClean="0"/>
              <a:t>Differential</a:t>
            </a:r>
          </a:p>
          <a:p>
            <a:pPr lvl="2"/>
            <a:r>
              <a:rPr lang="en-US" dirty="0" smtClean="0"/>
              <a:t>This process will only back up files that have changed since the last full backup.  This is usually used in conjunction with a full backup</a:t>
            </a:r>
          </a:p>
          <a:p>
            <a:pPr lvl="1"/>
            <a:r>
              <a:rPr lang="en-US" dirty="0" smtClean="0"/>
              <a:t>Mirror</a:t>
            </a:r>
          </a:p>
          <a:p>
            <a:pPr lvl="2"/>
            <a:r>
              <a:rPr lang="en-US" dirty="0" smtClean="0"/>
              <a:t>The disk is continuously synchronized with another disk</a:t>
            </a:r>
          </a:p>
          <a:p>
            <a:pPr lvl="1"/>
            <a:r>
              <a:rPr lang="en-US" dirty="0" smtClean="0"/>
              <a:t>Snapshot</a:t>
            </a:r>
          </a:p>
          <a:p>
            <a:pPr lvl="2"/>
            <a:r>
              <a:rPr lang="en-US" dirty="0" smtClean="0"/>
              <a:t>This is the same as a full.  </a:t>
            </a:r>
          </a:p>
          <a:p>
            <a:pPr lvl="1"/>
            <a:r>
              <a:rPr lang="en-US" dirty="0" smtClean="0"/>
              <a:t>Progressive Incremental</a:t>
            </a:r>
          </a:p>
          <a:p>
            <a:pPr lvl="2"/>
            <a:r>
              <a:rPr lang="en-US" dirty="0" smtClean="0"/>
              <a:t>This technique uses background processes to move, compact, and optimize data within a certain set of media.  </a:t>
            </a:r>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2800" b="1" dirty="0" smtClean="0"/>
              <a:t>Some techniques to handle this information explosion</a:t>
            </a:r>
            <a:endParaRPr lang="en-US" sz="2800" dirty="0"/>
          </a:p>
        </p:txBody>
      </p:sp>
      <p:sp>
        <p:nvSpPr>
          <p:cNvPr id="3" name="Content Placeholder 2"/>
          <p:cNvSpPr>
            <a:spLocks noGrp="1"/>
          </p:cNvSpPr>
          <p:nvPr>
            <p:ph sz="half" idx="1"/>
          </p:nvPr>
        </p:nvSpPr>
        <p:spPr>
          <a:xfrm>
            <a:off x="457200" y="2133599"/>
            <a:ext cx="4343400" cy="4221325"/>
          </a:xfrm>
        </p:spPr>
        <p:txBody>
          <a:bodyPr/>
          <a:lstStyle/>
          <a:p>
            <a:r>
              <a:rPr lang="en-US" sz="2800" dirty="0" smtClean="0"/>
              <a:t>Individual File Backup</a:t>
            </a:r>
          </a:p>
          <a:p>
            <a:r>
              <a:rPr lang="en-US" sz="2800" dirty="0" smtClean="0"/>
              <a:t>Files-in-Use Backup</a:t>
            </a:r>
          </a:p>
          <a:p>
            <a:r>
              <a:rPr lang="en-US" sz="2800" dirty="0" smtClean="0"/>
              <a:t>Individual Folder Backup</a:t>
            </a:r>
          </a:p>
          <a:p>
            <a:r>
              <a:rPr lang="en-US" sz="2800" dirty="0" smtClean="0"/>
              <a:t>Complete System Backup (Image Backup)</a:t>
            </a:r>
          </a:p>
          <a:p>
            <a:r>
              <a:rPr lang="en-US" sz="2800" dirty="0" smtClean="0"/>
              <a:t>Backup Network Location</a:t>
            </a:r>
          </a:p>
          <a:p>
            <a:endParaRPr lang="en-US" b="1" dirty="0"/>
          </a:p>
        </p:txBody>
      </p:sp>
      <p:sp>
        <p:nvSpPr>
          <p:cNvPr id="5" name="Content Placeholder 4"/>
          <p:cNvSpPr>
            <a:spLocks noGrp="1"/>
          </p:cNvSpPr>
          <p:nvPr>
            <p:ph sz="half" idx="2"/>
          </p:nvPr>
        </p:nvSpPr>
        <p:spPr>
          <a:xfrm>
            <a:off x="4648200" y="2133601"/>
            <a:ext cx="4267200" cy="4221324"/>
          </a:xfrm>
        </p:spPr>
        <p:txBody>
          <a:bodyPr/>
          <a:lstStyle/>
          <a:p>
            <a:r>
              <a:rPr lang="en-US" sz="2800" dirty="0" smtClean="0"/>
              <a:t>One-Click Drive Backup</a:t>
            </a:r>
          </a:p>
          <a:p>
            <a:r>
              <a:rPr lang="en-US" sz="2800" dirty="0" smtClean="0"/>
              <a:t>Address Book Backup</a:t>
            </a:r>
          </a:p>
          <a:p>
            <a:r>
              <a:rPr lang="en-US" sz="2800" dirty="0" smtClean="0"/>
              <a:t>Registry Backup</a:t>
            </a:r>
          </a:p>
          <a:p>
            <a:r>
              <a:rPr lang="en-US" sz="2800" dirty="0" smtClean="0"/>
              <a:t>Backup Scheduling</a:t>
            </a:r>
          </a:p>
          <a:p>
            <a:r>
              <a:rPr lang="en-US" sz="2800" dirty="0" smtClean="0"/>
              <a:t>Individual </a:t>
            </a:r>
            <a:r>
              <a:rPr lang="en-US" sz="2800" dirty="0" err="1" smtClean="0"/>
              <a:t>eMail</a:t>
            </a:r>
            <a:r>
              <a:rPr lang="en-US" sz="2800" dirty="0" smtClean="0"/>
              <a:t> Backup</a:t>
            </a:r>
          </a:p>
          <a:p>
            <a:r>
              <a:rPr lang="en-US" sz="2800" dirty="0" smtClean="0"/>
              <a:t>Favorites Backup</a:t>
            </a:r>
            <a:endParaRPr lang="en-US" dirty="0" smtClean="0"/>
          </a:p>
        </p:txBody>
      </p:sp>
      <p:sp>
        <p:nvSpPr>
          <p:cNvPr id="4" name="Slide Number Placeholder 3"/>
          <p:cNvSpPr>
            <a:spLocks noGrp="1"/>
          </p:cNvSpPr>
          <p:nvPr>
            <p:ph type="sldNum" sz="quarter" idx="12"/>
          </p:nvPr>
        </p:nvSpPr>
        <p:spPr/>
        <p:txBody>
          <a:bodyPr/>
          <a:lstStyle/>
          <a:p>
            <a:fld id="{F0657333-7672-42E5-A43E-E2B2EEB36093}" type="slidenum">
              <a:rPr lang="en-US" smtClean="0"/>
              <a:pPr/>
              <a:t>22</a:t>
            </a:fld>
            <a:endParaRPr lang="en-US"/>
          </a:p>
        </p:txBody>
      </p:sp>
      <p:sp>
        <p:nvSpPr>
          <p:cNvPr id="6" name="Rectangle 5"/>
          <p:cNvSpPr/>
          <p:nvPr/>
        </p:nvSpPr>
        <p:spPr>
          <a:xfrm>
            <a:off x="457200" y="1447800"/>
            <a:ext cx="815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Things to consider for data protection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2800" b="1" dirty="0" smtClean="0"/>
              <a:t>Some techniques to handle this information explosion</a:t>
            </a:r>
            <a:endParaRPr lang="en-US" sz="2800" dirty="0"/>
          </a:p>
        </p:txBody>
      </p:sp>
      <p:sp>
        <p:nvSpPr>
          <p:cNvPr id="3" name="Content Placeholder 2"/>
          <p:cNvSpPr>
            <a:spLocks noGrp="1"/>
          </p:cNvSpPr>
          <p:nvPr>
            <p:ph sz="half" idx="1"/>
          </p:nvPr>
        </p:nvSpPr>
        <p:spPr>
          <a:xfrm>
            <a:off x="304800" y="1920085"/>
            <a:ext cx="4267200" cy="4434840"/>
          </a:xfrm>
        </p:spPr>
        <p:txBody>
          <a:bodyPr>
            <a:normAutofit fontScale="85000" lnSpcReduction="10000"/>
          </a:bodyPr>
          <a:lstStyle/>
          <a:p>
            <a:r>
              <a:rPr lang="en-US" sz="3100" dirty="0" smtClean="0"/>
              <a:t>Features</a:t>
            </a:r>
          </a:p>
          <a:p>
            <a:pPr lvl="1"/>
            <a:r>
              <a:rPr lang="en-US" sz="2600" dirty="0" smtClean="0"/>
              <a:t>Backup to Hard Drive</a:t>
            </a:r>
          </a:p>
          <a:p>
            <a:pPr lvl="1"/>
            <a:r>
              <a:rPr lang="en-US" sz="2600" dirty="0" smtClean="0"/>
              <a:t>Backup to Removable Media (</a:t>
            </a:r>
            <a:r>
              <a:rPr lang="en-US" sz="2600" dirty="0" err="1" smtClean="0"/>
              <a:t>CD,DVD,Zip</a:t>
            </a:r>
            <a:r>
              <a:rPr lang="en-US" sz="2600" dirty="0" smtClean="0"/>
              <a:t>, etc)</a:t>
            </a:r>
          </a:p>
          <a:p>
            <a:pPr lvl="1"/>
            <a:r>
              <a:rPr lang="en-US" sz="2600" dirty="0" smtClean="0"/>
              <a:t>Backup to FTP Locations</a:t>
            </a:r>
          </a:p>
          <a:p>
            <a:pPr lvl="1"/>
            <a:r>
              <a:rPr lang="en-US" sz="2600" dirty="0" smtClean="0"/>
              <a:t>Backup to Tape</a:t>
            </a:r>
          </a:p>
          <a:p>
            <a:pPr lvl="1"/>
            <a:r>
              <a:rPr lang="en-US" sz="2600" dirty="0" smtClean="0"/>
              <a:t>Backup to Online Server</a:t>
            </a:r>
          </a:p>
          <a:p>
            <a:pPr lvl="1"/>
            <a:r>
              <a:rPr lang="en-US" sz="2600" dirty="0" smtClean="0"/>
              <a:t>Backup Password Protection</a:t>
            </a:r>
          </a:p>
          <a:p>
            <a:pPr lvl="1"/>
            <a:r>
              <a:rPr lang="en-US" sz="2600" dirty="0" smtClean="0"/>
              <a:t>Backup Password Encryption</a:t>
            </a:r>
          </a:p>
          <a:p>
            <a:pPr lvl="1"/>
            <a:r>
              <a:rPr lang="en-US" sz="2600" dirty="0" smtClean="0"/>
              <a:t>Data Compression</a:t>
            </a:r>
          </a:p>
          <a:p>
            <a:pPr lvl="1"/>
            <a:r>
              <a:rPr lang="en-US" sz="2600" dirty="0" smtClean="0"/>
              <a:t>File Filtering</a:t>
            </a:r>
          </a:p>
          <a:p>
            <a:pPr lvl="1"/>
            <a:endParaRPr lang="en-US" b="1" dirty="0" smtClean="0"/>
          </a:p>
        </p:txBody>
      </p:sp>
      <p:sp>
        <p:nvSpPr>
          <p:cNvPr id="5" name="Content Placeholder 4"/>
          <p:cNvSpPr>
            <a:spLocks noGrp="1"/>
          </p:cNvSpPr>
          <p:nvPr>
            <p:ph sz="half" idx="2"/>
          </p:nvPr>
        </p:nvSpPr>
        <p:spPr>
          <a:xfrm>
            <a:off x="4267200" y="1920085"/>
            <a:ext cx="4648200" cy="4434840"/>
          </a:xfrm>
        </p:spPr>
        <p:txBody>
          <a:bodyPr>
            <a:noAutofit/>
          </a:bodyPr>
          <a:lstStyle/>
          <a:p>
            <a:r>
              <a:rPr lang="en-US" sz="2200" dirty="0" smtClean="0"/>
              <a:t>Features</a:t>
            </a:r>
          </a:p>
          <a:p>
            <a:pPr lvl="1"/>
            <a:r>
              <a:rPr lang="en-US" sz="2200" dirty="0" smtClean="0"/>
              <a:t>Backup Verification</a:t>
            </a:r>
          </a:p>
          <a:p>
            <a:pPr lvl="1"/>
            <a:r>
              <a:rPr lang="en-US" sz="2200" dirty="0" smtClean="0"/>
              <a:t>Drive Spanning</a:t>
            </a:r>
          </a:p>
          <a:p>
            <a:pPr lvl="1"/>
            <a:r>
              <a:rPr lang="en-US" sz="2200" dirty="0" smtClean="0"/>
              <a:t>Virus Scanning</a:t>
            </a:r>
          </a:p>
          <a:p>
            <a:pPr lvl="1"/>
            <a:r>
              <a:rPr lang="en-US" sz="2200" dirty="0" smtClean="0"/>
              <a:t>Backup Scripting</a:t>
            </a:r>
          </a:p>
          <a:p>
            <a:pPr lvl="1"/>
            <a:r>
              <a:rPr lang="en-US" sz="2200" dirty="0" smtClean="0"/>
              <a:t>Pre and Post Run Commands</a:t>
            </a:r>
          </a:p>
          <a:p>
            <a:pPr lvl="1"/>
            <a:r>
              <a:rPr lang="en-US" sz="2200" dirty="0" smtClean="0"/>
              <a:t>Event Logs/Reports/Catalog Backups</a:t>
            </a:r>
          </a:p>
          <a:p>
            <a:pPr lvl="1"/>
            <a:r>
              <a:rPr lang="en-US" sz="2200" dirty="0" smtClean="0"/>
              <a:t>Burning Software Included</a:t>
            </a:r>
          </a:p>
          <a:p>
            <a:pPr lvl="1"/>
            <a:r>
              <a:rPr lang="en-US" sz="2200" dirty="0" smtClean="0"/>
              <a:t>CD/DVD Erase Capability</a:t>
            </a:r>
          </a:p>
          <a:p>
            <a:pPr lvl="1"/>
            <a:r>
              <a:rPr lang="en-US" sz="2200" dirty="0" smtClean="0"/>
              <a:t>Create Bootable Backup</a:t>
            </a:r>
          </a:p>
        </p:txBody>
      </p:sp>
      <p:sp>
        <p:nvSpPr>
          <p:cNvPr id="4" name="Slide Number Placeholder 3"/>
          <p:cNvSpPr>
            <a:spLocks noGrp="1"/>
          </p:cNvSpPr>
          <p:nvPr>
            <p:ph type="sldNum" sz="quarter" idx="12"/>
          </p:nvPr>
        </p:nvSpPr>
        <p:spPr/>
        <p:txBody>
          <a:bodyPr/>
          <a:lstStyle/>
          <a:p>
            <a:fld id="{F0657333-7672-42E5-A43E-E2B2EEB36093}" type="slidenum">
              <a:rPr lang="en-US" smtClean="0"/>
              <a:pPr/>
              <a:t>23</a:t>
            </a:fld>
            <a:endParaRPr lang="en-US"/>
          </a:p>
        </p:txBody>
      </p:sp>
      <p:sp>
        <p:nvSpPr>
          <p:cNvPr id="6" name="Rectangle 5"/>
          <p:cNvSpPr/>
          <p:nvPr/>
        </p:nvSpPr>
        <p:spPr>
          <a:xfrm>
            <a:off x="457200" y="1447800"/>
            <a:ext cx="815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Things to consider for data protection</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Some techniques to handle this information explosion</a:t>
            </a:r>
            <a:endParaRPr lang="en-US" sz="2800" dirty="0"/>
          </a:p>
        </p:txBody>
      </p:sp>
      <p:sp>
        <p:nvSpPr>
          <p:cNvPr id="7" name="Content Placeholder 6"/>
          <p:cNvSpPr>
            <a:spLocks noGrp="1"/>
          </p:cNvSpPr>
          <p:nvPr>
            <p:ph idx="1"/>
          </p:nvPr>
        </p:nvSpPr>
        <p:spPr/>
        <p:txBody>
          <a:bodyPr>
            <a:normAutofit/>
          </a:bodyPr>
          <a:lstStyle/>
          <a:p>
            <a:r>
              <a:rPr lang="en-US" sz="3200" dirty="0" smtClean="0"/>
              <a:t>Restore Features</a:t>
            </a:r>
          </a:p>
          <a:p>
            <a:pPr lvl="1"/>
            <a:r>
              <a:rPr lang="en-US" sz="3200" dirty="0" smtClean="0"/>
              <a:t>Restore File Paths</a:t>
            </a:r>
          </a:p>
          <a:p>
            <a:pPr lvl="1"/>
            <a:r>
              <a:rPr lang="en-US" sz="3200" dirty="0" smtClean="0"/>
              <a:t>Restore Individual Files/Folders</a:t>
            </a:r>
          </a:p>
          <a:p>
            <a:pPr lvl="1"/>
            <a:r>
              <a:rPr lang="en-US" sz="3200" dirty="0" smtClean="0"/>
              <a:t>Restore Hard Drive Images</a:t>
            </a:r>
          </a:p>
          <a:p>
            <a:pPr lvl="1"/>
            <a:r>
              <a:rPr lang="en-US" sz="3200" dirty="0" smtClean="0"/>
              <a:t>Restore to a Separate Location</a:t>
            </a:r>
          </a:p>
          <a:p>
            <a:pPr lvl="1"/>
            <a:r>
              <a:rPr lang="en-US" sz="3200" dirty="0" smtClean="0"/>
              <a:t>Replaces Older Files and Duplicates</a:t>
            </a:r>
            <a:endParaRPr lang="en-US" sz="3200"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24</a:t>
            </a:fld>
            <a:endParaRPr lang="en-US"/>
          </a:p>
        </p:txBody>
      </p:sp>
      <p:sp>
        <p:nvSpPr>
          <p:cNvPr id="6" name="Rectangle 5"/>
          <p:cNvSpPr/>
          <p:nvPr/>
        </p:nvSpPr>
        <p:spPr>
          <a:xfrm>
            <a:off x="457200" y="1295400"/>
            <a:ext cx="815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Things to consider for data protection</a:t>
            </a:r>
            <a:endParaRPr lang="en-US" dirty="0"/>
          </a:p>
        </p:txBody>
      </p:sp>
      <p:sp>
        <p:nvSpPr>
          <p:cNvPr id="8" name="Rectangle 7"/>
          <p:cNvSpPr/>
          <p:nvPr/>
        </p:nvSpPr>
        <p:spPr>
          <a:xfrm>
            <a:off x="0" y="685800"/>
            <a:ext cx="9144000" cy="523220"/>
          </a:xfrm>
          <a:prstGeom prst="rect">
            <a:avLst/>
          </a:prstGeom>
        </p:spPr>
        <p:txBody>
          <a:bodyPr wrap="square">
            <a:spAutoFit/>
          </a:bodyPr>
          <a:lstStyle/>
          <a:p>
            <a:r>
              <a:rPr lang="en-US" sz="2800" b="1" dirty="0" smtClean="0">
                <a:latin typeface="+mj-lt"/>
              </a:rPr>
              <a:t>Some techniques to handle this information explosion</a:t>
            </a:r>
            <a:endParaRPr lang="en-US" sz="2800" dirty="0">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Some techniques to handle this information explosion</a:t>
            </a:r>
            <a:endParaRPr lang="en-US" sz="2800" dirty="0"/>
          </a:p>
        </p:txBody>
      </p:sp>
      <p:sp>
        <p:nvSpPr>
          <p:cNvPr id="7" name="Content Placeholder 6"/>
          <p:cNvSpPr>
            <a:spLocks noGrp="1"/>
          </p:cNvSpPr>
          <p:nvPr>
            <p:ph idx="1"/>
          </p:nvPr>
        </p:nvSpPr>
        <p:spPr/>
        <p:txBody>
          <a:bodyPr>
            <a:normAutofit lnSpcReduction="10000"/>
          </a:bodyPr>
          <a:lstStyle/>
          <a:p>
            <a:r>
              <a:rPr lang="en-US" sz="3200" b="1" dirty="0" smtClean="0"/>
              <a:t>Technical Support</a:t>
            </a:r>
          </a:p>
          <a:p>
            <a:pPr lvl="1"/>
            <a:r>
              <a:rPr lang="en-US" sz="3000" dirty="0" smtClean="0"/>
              <a:t>Ease of use</a:t>
            </a:r>
          </a:p>
          <a:p>
            <a:pPr lvl="1"/>
            <a:r>
              <a:rPr lang="en-US" sz="3000" dirty="0" smtClean="0"/>
              <a:t>Knowledgebase/FAQ</a:t>
            </a:r>
          </a:p>
          <a:p>
            <a:pPr lvl="1"/>
            <a:r>
              <a:rPr lang="en-US" sz="3000" dirty="0" smtClean="0"/>
              <a:t>Support Ticket System</a:t>
            </a:r>
          </a:p>
          <a:p>
            <a:pPr lvl="1"/>
            <a:r>
              <a:rPr lang="en-US" sz="3000" dirty="0" smtClean="0"/>
              <a:t>Tutorials</a:t>
            </a:r>
          </a:p>
          <a:p>
            <a:pPr lvl="1"/>
            <a:r>
              <a:rPr lang="en-US" sz="3000" dirty="0" smtClean="0"/>
              <a:t>Live Chat Support</a:t>
            </a:r>
          </a:p>
          <a:p>
            <a:pPr lvl="1"/>
            <a:r>
              <a:rPr lang="en-US" sz="3000" dirty="0" smtClean="0"/>
              <a:t>Email/Contact Form</a:t>
            </a:r>
          </a:p>
          <a:p>
            <a:pPr lvl="1"/>
            <a:r>
              <a:rPr lang="en-US" sz="3000" dirty="0" smtClean="0"/>
              <a:t>Telephone Support</a:t>
            </a:r>
            <a:endParaRPr lang="en-US" sz="3000"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25</a:t>
            </a:fld>
            <a:endParaRPr lang="en-US"/>
          </a:p>
        </p:txBody>
      </p:sp>
      <p:sp>
        <p:nvSpPr>
          <p:cNvPr id="6" name="Rectangle 5"/>
          <p:cNvSpPr/>
          <p:nvPr/>
        </p:nvSpPr>
        <p:spPr>
          <a:xfrm>
            <a:off x="457200" y="1295400"/>
            <a:ext cx="815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Things to consider for data protection</a:t>
            </a:r>
            <a:endParaRPr lang="en-US" dirty="0"/>
          </a:p>
        </p:txBody>
      </p:sp>
      <p:sp>
        <p:nvSpPr>
          <p:cNvPr id="8" name="Rectangle 7"/>
          <p:cNvSpPr/>
          <p:nvPr/>
        </p:nvSpPr>
        <p:spPr>
          <a:xfrm>
            <a:off x="0" y="685800"/>
            <a:ext cx="9144000" cy="523220"/>
          </a:xfrm>
          <a:prstGeom prst="rect">
            <a:avLst/>
          </a:prstGeom>
        </p:spPr>
        <p:txBody>
          <a:bodyPr wrap="square">
            <a:spAutoFit/>
          </a:bodyPr>
          <a:lstStyle/>
          <a:p>
            <a:r>
              <a:rPr lang="en-US" sz="2800" b="1" dirty="0" smtClean="0">
                <a:latin typeface="+mj-lt"/>
              </a:rPr>
              <a:t>Some techniques to handle this information explosion</a:t>
            </a:r>
            <a:endParaRPr lang="en-US" sz="2800" dirty="0">
              <a:latin typeface="+mj-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Some techniques to handle this information explosion</a:t>
            </a:r>
            <a:endParaRPr lang="en-US" sz="2800" dirty="0"/>
          </a:p>
        </p:txBody>
      </p:sp>
      <p:sp>
        <p:nvSpPr>
          <p:cNvPr id="7" name="Content Placeholder 6"/>
          <p:cNvSpPr>
            <a:spLocks noGrp="1"/>
          </p:cNvSpPr>
          <p:nvPr>
            <p:ph idx="1"/>
          </p:nvPr>
        </p:nvSpPr>
        <p:spPr/>
        <p:txBody>
          <a:bodyPr>
            <a:normAutofit/>
          </a:bodyPr>
          <a:lstStyle/>
          <a:p>
            <a:r>
              <a:rPr lang="en-US" sz="3000" dirty="0" smtClean="0"/>
              <a:t>Supported platforms</a:t>
            </a:r>
          </a:p>
          <a:p>
            <a:pPr lvl="1"/>
            <a:r>
              <a:rPr lang="en-US" sz="2800" dirty="0" smtClean="0"/>
              <a:t>Windows</a:t>
            </a:r>
          </a:p>
          <a:p>
            <a:pPr lvl="1"/>
            <a:r>
              <a:rPr lang="en-US" sz="2800" dirty="0" smtClean="0"/>
              <a:t>Linux</a:t>
            </a:r>
          </a:p>
          <a:p>
            <a:pPr lvl="1"/>
            <a:r>
              <a:rPr lang="en-US" sz="2800" dirty="0" smtClean="0"/>
              <a:t>Apple</a:t>
            </a:r>
          </a:p>
          <a:p>
            <a:pPr lvl="1"/>
            <a:r>
              <a:rPr lang="en-US" sz="2800" dirty="0" smtClean="0"/>
              <a:t>Other</a:t>
            </a:r>
          </a:p>
          <a:p>
            <a:r>
              <a:rPr lang="en-US" sz="3000" dirty="0" smtClean="0"/>
              <a:t>Hardware support</a:t>
            </a:r>
          </a:p>
          <a:p>
            <a:pPr lvl="1"/>
            <a:r>
              <a:rPr lang="en-US" sz="2800" dirty="0" smtClean="0"/>
              <a:t>Does the backup software support all the hardware you have?</a:t>
            </a:r>
            <a:endParaRPr lang="en-US" sz="2800"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26</a:t>
            </a:fld>
            <a:endParaRPr lang="en-US"/>
          </a:p>
        </p:txBody>
      </p:sp>
      <p:sp>
        <p:nvSpPr>
          <p:cNvPr id="6" name="Rectangle 5"/>
          <p:cNvSpPr/>
          <p:nvPr/>
        </p:nvSpPr>
        <p:spPr>
          <a:xfrm>
            <a:off x="457200" y="1295400"/>
            <a:ext cx="815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Things to consider for data protection</a:t>
            </a:r>
            <a:endParaRPr lang="en-US" dirty="0"/>
          </a:p>
        </p:txBody>
      </p:sp>
      <p:sp>
        <p:nvSpPr>
          <p:cNvPr id="8" name="Rectangle 7"/>
          <p:cNvSpPr/>
          <p:nvPr/>
        </p:nvSpPr>
        <p:spPr>
          <a:xfrm>
            <a:off x="0" y="685800"/>
            <a:ext cx="9144000" cy="523220"/>
          </a:xfrm>
          <a:prstGeom prst="rect">
            <a:avLst/>
          </a:prstGeom>
        </p:spPr>
        <p:txBody>
          <a:bodyPr wrap="square">
            <a:spAutoFit/>
          </a:bodyPr>
          <a:lstStyle/>
          <a:p>
            <a:r>
              <a:rPr lang="en-US" sz="2800" b="1" dirty="0" smtClean="0">
                <a:latin typeface="+mj-lt"/>
              </a:rPr>
              <a:t>Some techniques to handle this information explosion</a:t>
            </a:r>
            <a:endParaRPr lang="en-US" sz="2800" dirty="0">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What is available in the marketplace to manage, protect, and archive information?</a:t>
            </a:r>
            <a:endParaRPr lang="en-US" dirty="0"/>
          </a:p>
        </p:txBody>
      </p:sp>
      <p:sp>
        <p:nvSpPr>
          <p:cNvPr id="3" name="Content Placeholder 2"/>
          <p:cNvSpPr>
            <a:spLocks noGrp="1"/>
          </p:cNvSpPr>
          <p:nvPr>
            <p:ph idx="1"/>
          </p:nvPr>
        </p:nvSpPr>
        <p:spPr/>
        <p:txBody>
          <a:bodyPr/>
          <a:lstStyle/>
          <a:p>
            <a:r>
              <a:rPr lang="en-US" dirty="0" smtClean="0"/>
              <a:t>Questions needed to be asked?</a:t>
            </a:r>
          </a:p>
          <a:p>
            <a:pPr lvl="1"/>
            <a:r>
              <a:rPr lang="en-US" b="1" dirty="0" smtClean="0"/>
              <a:t>"</a:t>
            </a:r>
            <a:r>
              <a:rPr lang="en-US" dirty="0" smtClean="0"/>
              <a:t>If my PC was stolen tomorrow what data would I really miss?“</a:t>
            </a:r>
          </a:p>
          <a:p>
            <a:r>
              <a:rPr lang="en-US" dirty="0" smtClean="0"/>
              <a:t>What happens a disaster hits?</a:t>
            </a:r>
          </a:p>
          <a:p>
            <a:pPr lvl="1"/>
            <a:r>
              <a:rPr lang="en-US" dirty="0" smtClean="0"/>
              <a:t>Theft, fire, earthquake, etc.</a:t>
            </a:r>
          </a:p>
          <a:p>
            <a:r>
              <a:rPr lang="en-US" dirty="0" smtClean="0"/>
              <a:t>Am I protected from virus attacks?</a:t>
            </a:r>
          </a:p>
          <a:p>
            <a:r>
              <a:rPr lang="en-US" dirty="0" smtClean="0"/>
              <a:t>How important is having a computer </a:t>
            </a:r>
            <a:r>
              <a:rPr lang="en-US" smtClean="0"/>
              <a:t>available versus my data</a:t>
            </a:r>
          </a:p>
          <a:p>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What is available in the marketplace to manage, protect, and archive information?</a:t>
            </a:r>
            <a:endParaRPr lang="en-US" dirty="0"/>
          </a:p>
        </p:txBody>
      </p:sp>
      <p:sp>
        <p:nvSpPr>
          <p:cNvPr id="3" name="Content Placeholder 2"/>
          <p:cNvSpPr>
            <a:spLocks noGrp="1"/>
          </p:cNvSpPr>
          <p:nvPr>
            <p:ph idx="1"/>
          </p:nvPr>
        </p:nvSpPr>
        <p:spPr/>
        <p:txBody>
          <a:bodyPr/>
          <a:lstStyle/>
          <a:p>
            <a:r>
              <a:rPr lang="en-US" dirty="0" smtClean="0"/>
              <a:t>What steps are taken to recover from hard disk crash?</a:t>
            </a:r>
          </a:p>
          <a:p>
            <a:pPr lvl="1"/>
            <a:r>
              <a:rPr lang="en-US" dirty="0" smtClean="0"/>
              <a:t>Obtain a new hard drive </a:t>
            </a:r>
            <a:r>
              <a:rPr lang="en-US" b="1" dirty="0" smtClean="0"/>
              <a:t>(easy)</a:t>
            </a:r>
          </a:p>
          <a:p>
            <a:pPr lvl="1"/>
            <a:r>
              <a:rPr lang="en-US" dirty="0" smtClean="0"/>
              <a:t>Hard Drive </a:t>
            </a:r>
          </a:p>
          <a:p>
            <a:pPr lvl="2"/>
            <a:r>
              <a:rPr lang="en-US" dirty="0" smtClean="0"/>
              <a:t>OS hard drive</a:t>
            </a:r>
          </a:p>
          <a:p>
            <a:pPr lvl="3"/>
            <a:r>
              <a:rPr lang="en-US" dirty="0" smtClean="0"/>
              <a:t>Recover the Operating System</a:t>
            </a:r>
          </a:p>
          <a:p>
            <a:pPr lvl="3"/>
            <a:r>
              <a:rPr lang="en-US" dirty="0" smtClean="0"/>
              <a:t>Reconfigure all devices and network</a:t>
            </a:r>
            <a:endParaRPr lang="en-US" dirty="0" smtClean="0"/>
          </a:p>
          <a:p>
            <a:pPr lvl="3"/>
            <a:r>
              <a:rPr lang="en-US" dirty="0" smtClean="0"/>
              <a:t>Reinstall  all applications</a:t>
            </a:r>
          </a:p>
          <a:p>
            <a:pPr lvl="3"/>
            <a:r>
              <a:rPr lang="en-US" dirty="0" smtClean="0"/>
              <a:t>Recover data</a:t>
            </a:r>
            <a:endParaRPr lang="en-US" dirty="0" smtClean="0"/>
          </a:p>
          <a:p>
            <a:pPr lvl="2"/>
            <a:r>
              <a:rPr lang="en-US" dirty="0" smtClean="0"/>
              <a:t>Data hard drive </a:t>
            </a:r>
            <a:r>
              <a:rPr lang="en-US" b="1" dirty="0" smtClean="0"/>
              <a:t>(easy)</a:t>
            </a:r>
            <a:endParaRPr lang="en-US" dirty="0" smtClean="0"/>
          </a:p>
          <a:p>
            <a:pPr lvl="3"/>
            <a:r>
              <a:rPr lang="en-US" dirty="0" smtClean="0"/>
              <a:t>Reinstall applications</a:t>
            </a:r>
          </a:p>
          <a:p>
            <a:pPr lvl="3"/>
            <a:r>
              <a:rPr lang="en-US" dirty="0" smtClean="0"/>
              <a:t>Recover data</a:t>
            </a:r>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28</a:t>
            </a:fld>
            <a:endParaRPr lang="en-US"/>
          </a:p>
        </p:txBody>
      </p:sp>
      <p:sp>
        <p:nvSpPr>
          <p:cNvPr id="5" name="Rectangle 4"/>
          <p:cNvSpPr/>
          <p:nvPr/>
        </p:nvSpPr>
        <p:spPr>
          <a:xfrm>
            <a:off x="4419600" y="2438400"/>
            <a:ext cx="8382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Rectangle 5"/>
          <p:cNvSpPr/>
          <p:nvPr/>
        </p:nvSpPr>
        <p:spPr>
          <a:xfrm>
            <a:off x="3276600" y="5105400"/>
            <a:ext cx="8382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Rectangle 6"/>
          <p:cNvSpPr/>
          <p:nvPr/>
        </p:nvSpPr>
        <p:spPr>
          <a:xfrm>
            <a:off x="4572000" y="2514600"/>
            <a:ext cx="8382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What is available in the marketplace to manage, protect, and archive information?</a:t>
            </a:r>
            <a:endParaRPr lang="en-US" dirty="0"/>
          </a:p>
        </p:txBody>
      </p:sp>
      <p:sp>
        <p:nvSpPr>
          <p:cNvPr id="3" name="Content Placeholder 2"/>
          <p:cNvSpPr>
            <a:spLocks noGrp="1"/>
          </p:cNvSpPr>
          <p:nvPr>
            <p:ph idx="1"/>
          </p:nvPr>
        </p:nvSpPr>
        <p:spPr/>
        <p:txBody>
          <a:bodyPr/>
          <a:lstStyle/>
          <a:p>
            <a:r>
              <a:rPr lang="en-US" dirty="0" smtClean="0"/>
              <a:t>What steps are taken to recover from hard disk crash?</a:t>
            </a:r>
          </a:p>
          <a:p>
            <a:pPr lvl="1"/>
            <a:r>
              <a:rPr lang="en-US" dirty="0" smtClean="0"/>
              <a:t>A lot of backup software are not designed to recover Operating System</a:t>
            </a:r>
          </a:p>
          <a:p>
            <a:pPr lvl="1"/>
            <a:r>
              <a:rPr lang="en-US" dirty="0" smtClean="0"/>
              <a:t>Recover from an image backup</a:t>
            </a:r>
          </a:p>
          <a:p>
            <a:pPr lvl="2"/>
            <a:r>
              <a:rPr lang="en-US" dirty="0" smtClean="0"/>
              <a:t>Pros</a:t>
            </a:r>
          </a:p>
          <a:p>
            <a:pPr lvl="3"/>
            <a:r>
              <a:rPr lang="en-US" dirty="0" smtClean="0"/>
              <a:t>Easy to use</a:t>
            </a:r>
          </a:p>
          <a:p>
            <a:pPr lvl="2"/>
            <a:r>
              <a:rPr lang="en-US" dirty="0" smtClean="0"/>
              <a:t>Cons</a:t>
            </a:r>
          </a:p>
          <a:p>
            <a:pPr lvl="3"/>
            <a:r>
              <a:rPr lang="en-US" dirty="0" smtClean="0"/>
              <a:t>Not tolerant  of  dissimilar hardware</a:t>
            </a:r>
          </a:p>
          <a:p>
            <a:pPr lvl="3"/>
            <a:r>
              <a:rPr lang="en-US" dirty="0" smtClean="0"/>
              <a:t>Need to have experience users</a:t>
            </a: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F0657333-7672-42E5-A43E-E2B2EEB36093}"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endParaRPr lang="en-US" dirty="0"/>
          </a:p>
        </p:txBody>
      </p:sp>
      <p:sp>
        <p:nvSpPr>
          <p:cNvPr id="3" name="Content Placeholder 2"/>
          <p:cNvSpPr>
            <a:spLocks noGrp="1"/>
          </p:cNvSpPr>
          <p:nvPr>
            <p:ph idx="1"/>
          </p:nvPr>
        </p:nvSpPr>
        <p:spPr/>
        <p:txBody>
          <a:bodyPr>
            <a:normAutofit lnSpcReduction="10000"/>
          </a:bodyPr>
          <a:lstStyle/>
          <a:p>
            <a:r>
              <a:rPr lang="en-US" dirty="0" smtClean="0"/>
              <a:t>The causes of the information explosion</a:t>
            </a:r>
          </a:p>
          <a:p>
            <a:endParaRPr lang="en-US" dirty="0" smtClean="0"/>
          </a:p>
          <a:p>
            <a:r>
              <a:rPr lang="en-US" dirty="0" smtClean="0"/>
              <a:t>The implications of this same information explosion</a:t>
            </a:r>
          </a:p>
          <a:p>
            <a:endParaRPr lang="en-US" dirty="0" smtClean="0"/>
          </a:p>
          <a:p>
            <a:r>
              <a:rPr lang="en-US" dirty="0" smtClean="0"/>
              <a:t>Some techniques to handle this information explosion</a:t>
            </a:r>
          </a:p>
          <a:p>
            <a:endParaRPr lang="en-US" dirty="0" smtClean="0"/>
          </a:p>
          <a:p>
            <a:r>
              <a:rPr lang="en-US" dirty="0" smtClean="0"/>
              <a:t>What is available in the marketplace to manage, protect, and archive information?</a:t>
            </a:r>
          </a:p>
          <a:p>
            <a:endParaRPr lang="en-US" dirty="0" smtClean="0"/>
          </a:p>
          <a:p>
            <a:r>
              <a:rPr lang="en-US" dirty="0" smtClean="0"/>
              <a:t>What’s coming in the future?</a:t>
            </a:r>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What is available in the marketplace to manage, protect, and archive information?</a:t>
            </a:r>
            <a:endParaRPr lang="en-US" sz="3200" dirty="0"/>
          </a:p>
        </p:txBody>
      </p:sp>
      <p:sp>
        <p:nvSpPr>
          <p:cNvPr id="3" name="Content Placeholder 2"/>
          <p:cNvSpPr>
            <a:spLocks noGrp="1"/>
          </p:cNvSpPr>
          <p:nvPr>
            <p:ph idx="1"/>
          </p:nvPr>
        </p:nvSpPr>
        <p:spPr/>
        <p:txBody>
          <a:bodyPr/>
          <a:lstStyle/>
          <a:p>
            <a:r>
              <a:rPr lang="en-US" dirty="0" smtClean="0"/>
              <a:t>What do you need in a backup software?</a:t>
            </a:r>
          </a:p>
          <a:p>
            <a:pPr lvl="1"/>
            <a:r>
              <a:rPr lang="en-US" dirty="0" smtClean="0"/>
              <a:t>What do you want to protect?</a:t>
            </a:r>
          </a:p>
          <a:p>
            <a:pPr lvl="1"/>
            <a:r>
              <a:rPr lang="en-US" dirty="0" smtClean="0"/>
              <a:t>What Operating System do you have?</a:t>
            </a:r>
          </a:p>
          <a:p>
            <a:pPr lvl="1"/>
            <a:r>
              <a:rPr lang="en-US" dirty="0" smtClean="0"/>
              <a:t>What media do you wish to use?</a:t>
            </a:r>
          </a:p>
          <a:p>
            <a:pPr lvl="2"/>
            <a:r>
              <a:rPr lang="en-US" dirty="0" smtClean="0"/>
              <a:t>Removable Media</a:t>
            </a:r>
          </a:p>
          <a:p>
            <a:pPr lvl="3"/>
            <a:r>
              <a:rPr lang="en-US" dirty="0" smtClean="0"/>
              <a:t>CD, DVD, ZIP, Tape</a:t>
            </a:r>
          </a:p>
          <a:p>
            <a:pPr lvl="2"/>
            <a:r>
              <a:rPr lang="en-US" dirty="0" smtClean="0"/>
              <a:t>Fixed Media</a:t>
            </a:r>
          </a:p>
          <a:p>
            <a:r>
              <a:rPr lang="en-US" dirty="0" smtClean="0"/>
              <a:t>How much total data do I have to back up?</a:t>
            </a:r>
          </a:p>
          <a:p>
            <a:pPr lvl="1"/>
            <a:r>
              <a:rPr lang="en-US" dirty="0" smtClean="0"/>
              <a:t>How long would my normal backup run.  </a:t>
            </a:r>
          </a:p>
          <a:p>
            <a:pPr lvl="2"/>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What is available in the marketplace to manage, protect, and archive information?</a:t>
            </a:r>
            <a:endParaRPr lang="en-US" sz="3200" dirty="0"/>
          </a:p>
        </p:txBody>
      </p:sp>
      <p:sp>
        <p:nvSpPr>
          <p:cNvPr id="3" name="Content Placeholder 2"/>
          <p:cNvSpPr>
            <a:spLocks noGrp="1"/>
          </p:cNvSpPr>
          <p:nvPr>
            <p:ph idx="1"/>
          </p:nvPr>
        </p:nvSpPr>
        <p:spPr/>
        <p:txBody>
          <a:bodyPr/>
          <a:lstStyle/>
          <a:p>
            <a:r>
              <a:rPr lang="en-US" dirty="0" smtClean="0"/>
              <a:t>Options available for Backup and Recovery</a:t>
            </a:r>
          </a:p>
          <a:p>
            <a:pPr lvl="1"/>
            <a:r>
              <a:rPr lang="en-US" dirty="0" smtClean="0"/>
              <a:t>Personal backup software</a:t>
            </a:r>
          </a:p>
          <a:p>
            <a:pPr lvl="1"/>
            <a:r>
              <a:rPr lang="en-US" dirty="0" smtClean="0"/>
              <a:t>Cloud backup software</a:t>
            </a:r>
          </a:p>
          <a:p>
            <a:r>
              <a:rPr lang="en-US" dirty="0" smtClean="0"/>
              <a:t>Personal Backup Software</a:t>
            </a:r>
          </a:p>
          <a:p>
            <a:pPr lvl="1"/>
            <a:r>
              <a:rPr lang="en-US" dirty="0" smtClean="0"/>
              <a:t>License</a:t>
            </a:r>
          </a:p>
          <a:p>
            <a:pPr lvl="1"/>
            <a:r>
              <a:rPr lang="en-US" dirty="0" smtClean="0"/>
              <a:t>OS supported</a:t>
            </a:r>
          </a:p>
          <a:p>
            <a:pPr lvl="1"/>
            <a:r>
              <a:rPr lang="en-US" dirty="0" smtClean="0"/>
              <a:t>GUI</a:t>
            </a:r>
          </a:p>
          <a:p>
            <a:pPr lvl="1"/>
            <a:r>
              <a:rPr lang="en-US" dirty="0" smtClean="0"/>
              <a:t>Web</a:t>
            </a:r>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228600" y="76200"/>
            <a:ext cx="8763000" cy="685800"/>
          </a:xfrm>
        </p:spPr>
        <p:txBody>
          <a:bodyPr>
            <a:noAutofit/>
          </a:bodyPr>
          <a:lstStyle/>
          <a:p>
            <a:r>
              <a:rPr lang="en-US" sz="3600" b="1" dirty="0" smtClean="0"/>
              <a:t>Backup Software: Free Software</a:t>
            </a:r>
            <a:endParaRPr lang="en-US" sz="3600" b="1"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32</a:t>
            </a:fld>
            <a:endParaRPr lang="en-US"/>
          </a:p>
        </p:txBody>
      </p:sp>
      <p:graphicFrame>
        <p:nvGraphicFramePr>
          <p:cNvPr id="5" name="Table 4"/>
          <p:cNvGraphicFramePr>
            <a:graphicFrameLocks noGrp="1"/>
          </p:cNvGraphicFramePr>
          <p:nvPr/>
        </p:nvGraphicFramePr>
        <p:xfrm>
          <a:off x="228601" y="823376"/>
          <a:ext cx="8763000" cy="5705628"/>
        </p:xfrm>
        <a:graphic>
          <a:graphicData uri="http://schemas.openxmlformats.org/drawingml/2006/table">
            <a:tbl>
              <a:tblPr/>
              <a:tblGrid>
                <a:gridCol w="1601546"/>
                <a:gridCol w="958502"/>
                <a:gridCol w="1213291"/>
                <a:gridCol w="722460"/>
                <a:gridCol w="684958"/>
                <a:gridCol w="1504482"/>
                <a:gridCol w="558113"/>
                <a:gridCol w="1519648"/>
              </a:tblGrid>
              <a:tr h="636031">
                <a:tc>
                  <a:txBody>
                    <a:bodyPr/>
                    <a:lstStyle/>
                    <a:p>
                      <a:pPr algn="l" fontAlgn="b"/>
                      <a:r>
                        <a:rPr lang="en-US" sz="1200" b="0" i="0" u="none" strike="noStrike" dirty="0">
                          <a:solidFill>
                            <a:schemeClr val="tx1"/>
                          </a:solidFill>
                          <a:latin typeface="Calibri"/>
                          <a:hlinkClick r:id="rId2"/>
                        </a:rPr>
                        <a:t>Package</a:t>
                      </a:r>
                      <a:endParaRPr lang="en-US" sz="1200" b="0" i="0" u="none" strike="noStrike" dirty="0">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ctr" fontAlgn="ctr"/>
                      <a:r>
                        <a:rPr lang="en-US" sz="1100" b="1" i="0" u="none" strike="noStrike" dirty="0">
                          <a:solidFill>
                            <a:schemeClr val="tx1"/>
                          </a:solidFill>
                          <a:latin typeface="Calibri"/>
                        </a:rPr>
                        <a:t>License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ctr" fontAlgn="ctr"/>
                      <a:r>
                        <a:rPr lang="en-US" sz="1100" b="1" i="0" u="none" strike="noStrike">
                          <a:solidFill>
                            <a:schemeClr val="tx1"/>
                          </a:solidFill>
                          <a:latin typeface="Calibri"/>
                        </a:rPr>
                        <a:t>Available for Windows?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ctr" fontAlgn="ctr"/>
                      <a:r>
                        <a:rPr lang="en-US" sz="1100" b="1" i="0" u="none" strike="noStrike" dirty="0">
                          <a:solidFill>
                            <a:schemeClr val="tx1"/>
                          </a:solidFill>
                          <a:latin typeface="Calibri"/>
                        </a:rPr>
                        <a:t>Available for Mac OS 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100" b="1" i="0" u="none" strike="noStrike">
                          <a:solidFill>
                            <a:schemeClr val="tx1"/>
                          </a:solidFill>
                          <a:latin typeface="Calibri"/>
                        </a:rPr>
                        <a:t>Available for Linux?</a:t>
                      </a:r>
                      <a:endParaRPr lang="en-US" sz="1200" b="0" i="0" u="none" strike="noStrike">
                        <a:solidFill>
                          <a:schemeClr val="tx1"/>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100" b="1" i="0" u="none" strike="noStrike">
                          <a:solidFill>
                            <a:schemeClr val="tx1"/>
                          </a:solidFill>
                          <a:latin typeface="Calibri"/>
                        </a:rPr>
                        <a:t>Has a Graphical user interface?</a:t>
                      </a:r>
                      <a:endParaRPr lang="en-US" sz="1200" b="0" i="0" u="none" strike="noStrike">
                        <a:solidFill>
                          <a:schemeClr val="tx1"/>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ctr" fontAlgn="ctr"/>
                      <a:r>
                        <a:rPr lang="en-US" sz="1100" b="1" i="0" u="none" strike="noStrike">
                          <a:solidFill>
                            <a:schemeClr val="tx1"/>
                          </a:solidFill>
                          <a:latin typeface="Calibri"/>
                        </a:rPr>
                        <a:t>Has a Web interface?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100" b="1" i="0" u="none" strike="noStrike">
                          <a:solidFill>
                            <a:schemeClr val="tx1"/>
                          </a:solidFill>
                          <a:latin typeface="Calibri"/>
                        </a:rPr>
                        <a:t>Has a Webmin module?</a:t>
                      </a:r>
                      <a:endParaRPr lang="en-US" sz="1200" b="0" i="0" u="none" strike="noStrike">
                        <a:solidFill>
                          <a:schemeClr val="tx1"/>
                        </a:solidFill>
                        <a:latin typeface="Calibri"/>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r>
              <a:tr h="223738">
                <a:tc>
                  <a:txBody>
                    <a:bodyPr/>
                    <a:lstStyle/>
                    <a:p>
                      <a:pPr algn="l" fontAlgn="ctr"/>
                      <a:r>
                        <a:rPr lang="en-US" sz="1200" b="0" i="0" u="sng" strike="noStrike">
                          <a:solidFill>
                            <a:schemeClr val="tx1"/>
                          </a:solidFill>
                          <a:latin typeface="Calibri"/>
                          <a:hlinkClick r:id="rId3" tooltip="Advanced Maryland Automatic Network Disk Archiver"/>
                        </a:rPr>
                        <a:t>AMANDA</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dirty="0">
                          <a:solidFill>
                            <a:schemeClr val="tx1"/>
                          </a:solidFill>
                          <a:latin typeface="Calibri"/>
                          <a:hlinkClick r:id="rId4" tooltip="BSD licenses"/>
                        </a:rPr>
                        <a:t>BSD</a:t>
                      </a:r>
                      <a:endParaRPr lang="en-US" sz="1200" b="0" i="0" u="sng"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Yes (separate download)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223738">
                <a:tc>
                  <a:txBody>
                    <a:bodyPr/>
                    <a:lstStyle/>
                    <a:p>
                      <a:pPr algn="l" fontAlgn="ctr"/>
                      <a:r>
                        <a:rPr lang="en-US" sz="1200" b="0" i="0" u="sng" strike="noStrike">
                          <a:solidFill>
                            <a:schemeClr val="tx1"/>
                          </a:solidFill>
                          <a:latin typeface="Calibri"/>
                          <a:hlinkClick r:id="rId5" tooltip="Areca Backup"/>
                        </a:rPr>
                        <a:t>Areca Backup</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dirty="0">
                          <a:solidFill>
                            <a:schemeClr val="tx1"/>
                          </a:solidFill>
                          <a:latin typeface="Calibri"/>
                          <a:hlinkClick r:id="rId6" tooltip="GNU General Public License"/>
                        </a:rPr>
                        <a:t>GPL v2.0</a:t>
                      </a:r>
                      <a:endParaRPr lang="en-US" sz="1200" b="0" i="0" u="sng"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r>
              <a:tr h="223738">
                <a:tc>
                  <a:txBody>
                    <a:bodyPr/>
                    <a:lstStyle/>
                    <a:p>
                      <a:pPr algn="l" fontAlgn="ctr"/>
                      <a:r>
                        <a:rPr lang="en-US" sz="1200" b="0" i="0" u="sng" strike="noStrike">
                          <a:solidFill>
                            <a:schemeClr val="tx1"/>
                          </a:solidFill>
                          <a:latin typeface="Calibri"/>
                          <a:hlinkClick r:id="rId7" tooltip="Attix5 Online Backup"/>
                        </a:rPr>
                        <a:t>Attix5 Online Backup</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 v2.0</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223738">
                <a:tc>
                  <a:txBody>
                    <a:bodyPr/>
                    <a:lstStyle/>
                    <a:p>
                      <a:pPr algn="l" fontAlgn="ctr"/>
                      <a:r>
                        <a:rPr lang="en-US" sz="1200" b="0" i="0" u="sng" strike="noStrike">
                          <a:solidFill>
                            <a:schemeClr val="tx1"/>
                          </a:solidFill>
                          <a:latin typeface="Calibri"/>
                          <a:hlinkClick r:id="rId8" tooltip="BackupPC"/>
                        </a:rPr>
                        <a:t>BackupPC</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 v2.0</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r>
              <a:tr h="223738">
                <a:tc>
                  <a:txBody>
                    <a:bodyPr/>
                    <a:lstStyle/>
                    <a:p>
                      <a:pPr algn="l" fontAlgn="ctr"/>
                      <a:r>
                        <a:rPr lang="en-US" sz="1200" b="0" i="0" u="sng" strike="noStrike">
                          <a:solidFill>
                            <a:schemeClr val="tx1"/>
                          </a:solidFill>
                          <a:latin typeface="Calibri"/>
                          <a:hlinkClick r:id="rId9" tooltip="Bacula"/>
                        </a:rPr>
                        <a:t>Bacula</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 v2.0</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346926">
                <a:tc>
                  <a:txBody>
                    <a:bodyPr/>
                    <a:lstStyle/>
                    <a:p>
                      <a:pPr algn="l" fontAlgn="ctr"/>
                      <a:r>
                        <a:rPr lang="en-US" sz="1200" b="0" i="0" u="sng" strike="noStrike">
                          <a:solidFill>
                            <a:schemeClr val="tx1"/>
                          </a:solidFill>
                          <a:latin typeface="Calibri"/>
                          <a:hlinkClick r:id="rId10" tooltip="Cpio"/>
                        </a:rPr>
                        <a:t>cpio</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100" b="0" i="0" u="none" strike="noStrike">
                          <a:solidFill>
                            <a:schemeClr val="tx1"/>
                          </a:solidFill>
                          <a:latin typeface="Calibri"/>
                        </a:rPr>
                        <a:t>GNU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sng" strike="noStrike">
                          <a:solidFill>
                            <a:schemeClr val="tx1"/>
                          </a:solidFill>
                          <a:latin typeface="Calibri"/>
                          <a:hlinkClick r:id="rId11" tooltip="Gnuwin32"/>
                        </a:rPr>
                        <a:t>Yes(with Gnuwin32)</a:t>
                      </a:r>
                      <a:endParaRPr lang="en-US" sz="1200" b="0" i="0" u="sng" strike="noStrike">
                        <a:solidFill>
                          <a:schemeClr val="tx1"/>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Yes (separate download)</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223738">
                <a:tc>
                  <a:txBody>
                    <a:bodyPr/>
                    <a:lstStyle/>
                    <a:p>
                      <a:pPr algn="l" fontAlgn="ctr"/>
                      <a:r>
                        <a:rPr lang="en-US" sz="1200" b="0" i="0" u="sng" strike="noStrike">
                          <a:solidFill>
                            <a:schemeClr val="tx1"/>
                          </a:solidFill>
                          <a:latin typeface="Calibri"/>
                          <a:hlinkClick r:id="rId12" tooltip="Create Synchronicity"/>
                        </a:rPr>
                        <a:t>Create Synchronicity</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 v3.0</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r>
              <a:tr h="223738">
                <a:tc>
                  <a:txBody>
                    <a:bodyPr/>
                    <a:lstStyle/>
                    <a:p>
                      <a:pPr algn="l" fontAlgn="ctr"/>
                      <a:r>
                        <a:rPr lang="en-US" sz="1200" b="0" i="0" u="sng" strike="noStrike">
                          <a:solidFill>
                            <a:schemeClr val="tx1"/>
                          </a:solidFill>
                          <a:latin typeface="Calibri"/>
                          <a:hlinkClick r:id="rId13" tooltip="Cobian Backup"/>
                        </a:rPr>
                        <a:t>Cobian Backup</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14" tooltip="Mozilla Public License"/>
                        </a:rPr>
                        <a:t>MPL</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738">
                <a:tc>
                  <a:txBody>
                    <a:bodyPr/>
                    <a:lstStyle/>
                    <a:p>
                      <a:pPr algn="l" fontAlgn="ctr"/>
                      <a:r>
                        <a:rPr lang="en-US" sz="1200" b="0" i="0" u="sng" strike="noStrike">
                          <a:solidFill>
                            <a:schemeClr val="tx1"/>
                          </a:solidFill>
                          <a:latin typeface="Calibri"/>
                          <a:hlinkClick r:id="rId15" tooltip="DirSync Pro"/>
                        </a:rPr>
                        <a:t>DirSync Pro</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r>
              <a:tr h="223738">
                <a:tc>
                  <a:txBody>
                    <a:bodyPr/>
                    <a:lstStyle/>
                    <a:p>
                      <a:pPr algn="l" fontAlgn="ctr"/>
                      <a:r>
                        <a:rPr lang="en-US" sz="1200" b="0" i="0" u="sng" strike="noStrike">
                          <a:solidFill>
                            <a:schemeClr val="tx1"/>
                          </a:solidFill>
                          <a:latin typeface="Calibri"/>
                          <a:hlinkClick r:id="rId16" tooltip="DAR (Disk Archiver)"/>
                        </a:rPr>
                        <a:t>DAR</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17" tooltip="GNU GPL 3"/>
                        </a:rPr>
                        <a:t>GNU GPL 3</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1100" b="1" i="1" u="none" strike="noStrike" dirty="0">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738">
                <a:tc>
                  <a:txBody>
                    <a:bodyPr/>
                    <a:lstStyle/>
                    <a:p>
                      <a:pPr algn="l" fontAlgn="ctr"/>
                      <a:r>
                        <a:rPr lang="en-US" sz="1200" b="0" i="0" u="sng" strike="noStrike">
                          <a:solidFill>
                            <a:schemeClr val="tx1"/>
                          </a:solidFill>
                          <a:latin typeface="Calibri"/>
                          <a:hlinkClick r:id="rId18" tooltip="Dd (Unix)"/>
                        </a:rPr>
                        <a:t>dd</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100" b="0" i="0" u="none" strike="noStrike">
                          <a:solidFill>
                            <a:schemeClr val="tx1"/>
                          </a:solidFill>
                          <a:latin typeface="Calibri"/>
                        </a:rPr>
                        <a:t>GNU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r>
              <a:tr h="223738">
                <a:tc>
                  <a:txBody>
                    <a:bodyPr/>
                    <a:lstStyle/>
                    <a:p>
                      <a:pPr algn="l" fontAlgn="ctr"/>
                      <a:r>
                        <a:rPr lang="en-US" sz="1200" b="0" i="0" u="sng" strike="noStrike">
                          <a:solidFill>
                            <a:schemeClr val="tx1"/>
                          </a:solidFill>
                          <a:latin typeface="Calibri"/>
                          <a:hlinkClick r:id="rId19" tooltip="Dump (program)"/>
                        </a:rPr>
                        <a:t>dump</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100" b="0" i="0" u="none" strike="noStrike">
                          <a:solidFill>
                            <a:schemeClr val="tx1"/>
                          </a:solidFill>
                          <a:latin typeface="Calibri"/>
                        </a:rPr>
                        <a:t>GNU</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738">
                <a:tc>
                  <a:txBody>
                    <a:bodyPr/>
                    <a:lstStyle/>
                    <a:p>
                      <a:pPr algn="l" fontAlgn="ctr"/>
                      <a:r>
                        <a:rPr lang="en-US" sz="1200" b="0" i="0" u="sng" strike="noStrike">
                          <a:solidFill>
                            <a:schemeClr val="tx1"/>
                          </a:solidFill>
                          <a:latin typeface="Calibri"/>
                          <a:hlinkClick r:id="rId20" tooltip="Duplicity (software)"/>
                        </a:rPr>
                        <a:t>duplicity</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21" tooltip="General Public License"/>
                        </a:rPr>
                        <a:t>GPL</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sng" strike="noStrike">
                          <a:solidFill>
                            <a:schemeClr val="tx1"/>
                          </a:solidFill>
                          <a:latin typeface="Calibri"/>
                          <a:hlinkClick r:id="rId22" tooltip="Cygwin"/>
                        </a:rPr>
                        <a:t>Yes (with Cygwin)</a:t>
                      </a:r>
                      <a:endParaRPr lang="en-US" sz="1200" b="0" i="0" u="sng" strike="noStrike">
                        <a:solidFill>
                          <a:schemeClr val="tx1"/>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r>
              <a:tr h="223738">
                <a:tc>
                  <a:txBody>
                    <a:bodyPr/>
                    <a:lstStyle/>
                    <a:p>
                      <a:pPr algn="l" fontAlgn="ctr"/>
                      <a:r>
                        <a:rPr lang="en-US" sz="1200" b="0" i="0" u="sng" strike="noStrike">
                          <a:solidFill>
                            <a:schemeClr val="tx1"/>
                          </a:solidFill>
                          <a:latin typeface="Calibri"/>
                          <a:hlinkClick r:id="rId23" tooltip="FlyBack"/>
                        </a:rPr>
                        <a:t>FlyBack</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l" fontAlgn="b"/>
                      <a:r>
                        <a:rPr lang="en-US" sz="1100" b="1" i="1" u="none" strike="noStrike" dirty="0">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r>
              <a:tr h="223738">
                <a:tc>
                  <a:txBody>
                    <a:bodyPr/>
                    <a:lstStyle/>
                    <a:p>
                      <a:pPr algn="l" fontAlgn="ctr"/>
                      <a:r>
                        <a:rPr lang="en-US" sz="1200" b="0" i="0" u="sng" strike="noStrike">
                          <a:solidFill>
                            <a:schemeClr val="tx1"/>
                          </a:solidFill>
                          <a:latin typeface="Calibri"/>
                          <a:hlinkClick r:id="rId24" tooltip="LuckyBackup"/>
                        </a:rPr>
                        <a:t>luckyBackup</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17" tooltip="GNU GPL 3"/>
                        </a:rPr>
                        <a:t>GNU GPL 3</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r>
              <a:tr h="223738">
                <a:tc>
                  <a:txBody>
                    <a:bodyPr/>
                    <a:lstStyle/>
                    <a:p>
                      <a:pPr algn="l" fontAlgn="ctr"/>
                      <a:r>
                        <a:rPr lang="en-US" sz="1200" b="0" i="0" u="sng" strike="noStrike">
                          <a:solidFill>
                            <a:schemeClr val="tx1"/>
                          </a:solidFill>
                          <a:latin typeface="Calibri"/>
                          <a:hlinkClick r:id="rId25" tooltip="Mondo Rescue"/>
                        </a:rPr>
                        <a:t>Mondo</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r>
              <a:tr h="223738">
                <a:tc>
                  <a:txBody>
                    <a:bodyPr/>
                    <a:lstStyle/>
                    <a:p>
                      <a:pPr algn="l" fontAlgn="ctr"/>
                      <a:r>
                        <a:rPr lang="en-US" sz="1200" b="0" i="0" u="sng" strike="noStrike">
                          <a:solidFill>
                            <a:schemeClr val="tx1"/>
                          </a:solidFill>
                          <a:latin typeface="Calibri"/>
                          <a:hlinkClick r:id="rId26" tooltip="Rdiff-backup"/>
                        </a:rPr>
                        <a:t>rdiff-backup</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dirty="0">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357980">
                <a:tc>
                  <a:txBody>
                    <a:bodyPr/>
                    <a:lstStyle/>
                    <a:p>
                      <a:pPr algn="l" fontAlgn="ctr"/>
                      <a:r>
                        <a:rPr lang="en-US" sz="1200" b="0" i="0" u="sng" strike="noStrike">
                          <a:solidFill>
                            <a:schemeClr val="tx1"/>
                          </a:solidFill>
                          <a:latin typeface="Calibri"/>
                          <a:hlinkClick r:id="rId27" tooltip="Rsync"/>
                        </a:rPr>
                        <a:t>rsync</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sng" strike="noStrike">
                          <a:solidFill>
                            <a:schemeClr val="tx1"/>
                          </a:solidFill>
                          <a:latin typeface="Calibri"/>
                          <a:hlinkClick r:id="rId2"/>
                        </a:rPr>
                        <a:t>Partial[1]</a:t>
                      </a:r>
                      <a:endParaRPr lang="en-US" sz="1200" b="0" i="0" u="sng" strike="noStrike">
                        <a:solidFill>
                          <a:schemeClr val="tx1"/>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DD"/>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Yes (2 (separate downloads))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346926">
                <a:tc>
                  <a:txBody>
                    <a:bodyPr/>
                    <a:lstStyle/>
                    <a:p>
                      <a:pPr algn="l" fontAlgn="ctr"/>
                      <a:r>
                        <a:rPr lang="en-US" sz="1200" b="0" i="0" u="sng" strike="noStrike">
                          <a:solidFill>
                            <a:schemeClr val="tx1"/>
                          </a:solidFill>
                          <a:latin typeface="Calibri"/>
                          <a:hlinkClick r:id="rId28" tooltip="Tar (file format)"/>
                        </a:rPr>
                        <a:t>tar</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1200" b="0" i="0" u="sng" strike="noStrike">
                          <a:solidFill>
                            <a:schemeClr val="tx1"/>
                          </a:solidFill>
                          <a:latin typeface="Calibri"/>
                          <a:hlinkClick r:id="rId6" tooltip="GNU General Public License"/>
                        </a:rPr>
                        <a:t>GPL</a:t>
                      </a:r>
                      <a:endParaRPr lang="en-US" sz="1200" b="0" i="0" u="sng" strike="noStrike">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sng" strike="noStrike">
                          <a:solidFill>
                            <a:schemeClr val="tx1"/>
                          </a:solidFill>
                          <a:latin typeface="Calibri"/>
                          <a:hlinkClick r:id="rId11" tooltip="Gnuwin32"/>
                        </a:rPr>
                        <a:t>Yes(with Gnuwin32)</a:t>
                      </a:r>
                      <a:endParaRPr lang="en-US" sz="1200" b="0" i="0" u="sng" strike="noStrike">
                        <a:solidFill>
                          <a:schemeClr val="tx1"/>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Yes(GUI_Tar and Tar GUI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1" u="none" strike="noStrike" dirty="0">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6926">
                <a:tc>
                  <a:txBody>
                    <a:bodyPr/>
                    <a:lstStyle/>
                    <a:p>
                      <a:pPr algn="l" fontAlgn="ctr"/>
                      <a:r>
                        <a:rPr lang="en-US" sz="1200" b="0" i="0" u="sng" strike="noStrike">
                          <a:solidFill>
                            <a:schemeClr val="tx1"/>
                          </a:solidFill>
                          <a:latin typeface="Calibri"/>
                          <a:hlinkClick r:id="rId29" tooltip="Zmanda Recovery Manager"/>
                        </a:rPr>
                        <a:t>Zmanda Recovery Manager</a:t>
                      </a:r>
                      <a:endParaRPr lang="en-US" sz="1200" b="0" i="0" u="sng" strike="noStrike">
                        <a:solidFill>
                          <a:schemeClr val="tx1"/>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CECEC"/>
                    </a:solidFill>
                  </a:tcPr>
                </a:tc>
                <a:tc>
                  <a:txBody>
                    <a:bodyPr/>
                    <a:lstStyle/>
                    <a:p>
                      <a:pPr algn="l" fontAlgn="b"/>
                      <a:r>
                        <a:rPr lang="en-US" sz="1200" b="0" i="0" u="sng" strike="noStrike" dirty="0">
                          <a:solidFill>
                            <a:schemeClr val="tx1"/>
                          </a:solidFill>
                          <a:latin typeface="Calibri"/>
                          <a:hlinkClick r:id="rId6" tooltip="GNU General Public License"/>
                        </a:rPr>
                        <a:t>GPL</a:t>
                      </a:r>
                      <a:endParaRPr lang="en-US" sz="1200" b="0" i="0" u="sng"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9090"/>
                    </a:solidFill>
                  </a:tcPr>
                </a:tc>
                <a:tc>
                  <a:txBody>
                    <a:bodyPr/>
                    <a:lstStyle/>
                    <a:p>
                      <a:pPr algn="ctr" fontAlgn="ctr"/>
                      <a:r>
                        <a:rPr lang="en-US" sz="1100" b="0" i="0" u="none" strike="noStrike">
                          <a:solidFill>
                            <a:schemeClr val="tx1"/>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0FF90"/>
                    </a:solidFill>
                  </a:tcPr>
                </a:tc>
                <a:tc>
                  <a:txBody>
                    <a:bodyPr/>
                    <a:lstStyle/>
                    <a:p>
                      <a:pPr algn="ctr" fontAlgn="ctr"/>
                      <a:r>
                        <a:rPr lang="en-US" sz="1100" b="0" i="0" u="none" strike="noStrike">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9090"/>
                    </a:solidFill>
                  </a:tcPr>
                </a:tc>
                <a:tc>
                  <a:txBody>
                    <a:bodyPr/>
                    <a:lstStyle/>
                    <a:p>
                      <a:pPr algn="l" fontAlgn="b"/>
                      <a:r>
                        <a:rPr lang="en-US" sz="1100" b="1" i="1" u="none" strike="noStrike">
                          <a:solidFill>
                            <a:schemeClr val="tx1"/>
                          </a:solidFill>
                          <a:latin typeface="Calibri"/>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1100" b="0" i="0" u="none" strike="noStrike" dirty="0">
                          <a:solidFill>
                            <a:schemeClr val="tx1"/>
                          </a:solidFill>
                          <a:latin typeface="Calibri"/>
                        </a:rPr>
                        <a:t>No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9090"/>
                    </a:solidFill>
                  </a:tcPr>
                </a:tc>
              </a:tr>
            </a:tbl>
          </a:graphicData>
        </a:graphic>
      </p:graphicFrame>
      <p:pic>
        <p:nvPicPr>
          <p:cNvPr id="6" name="Picture 5" descr="↓">
            <a:hlinkClick r:id="rId2"/>
          </p:cNvPr>
          <p:cNvPicPr>
            <a:picLocks noChangeAspect="1" noChangeArrowheads="1"/>
          </p:cNvPicPr>
          <p:nvPr/>
        </p:nvPicPr>
        <p:blipFill>
          <a:blip r:embed="rId30" cstate="print"/>
          <a:srcRect/>
          <a:stretch>
            <a:fillRect/>
          </a:stretch>
        </p:blipFill>
        <p:spPr bwMode="auto">
          <a:xfrm>
            <a:off x="609600" y="304800"/>
            <a:ext cx="114300" cy="133350"/>
          </a:xfrm>
          <a:prstGeom prst="rect">
            <a:avLst/>
          </a:prstGeom>
          <a:noFill/>
        </p:spPr>
      </p:pic>
      <p:pic>
        <p:nvPicPr>
          <p:cNvPr id="7" name="Picture 6" descr="↓">
            <a:hlinkClick r:id="rId2"/>
          </p:cNvPr>
          <p:cNvPicPr>
            <a:picLocks noChangeAspect="1" noChangeArrowheads="1"/>
          </p:cNvPicPr>
          <p:nvPr/>
        </p:nvPicPr>
        <p:blipFill>
          <a:blip r:embed="rId30" cstate="print"/>
          <a:srcRect/>
          <a:stretch>
            <a:fillRect/>
          </a:stretch>
        </p:blipFill>
        <p:spPr bwMode="auto">
          <a:xfrm>
            <a:off x="2286000" y="304800"/>
            <a:ext cx="114300" cy="133350"/>
          </a:xfrm>
          <a:prstGeom prst="rect">
            <a:avLst/>
          </a:prstGeom>
          <a:noFill/>
        </p:spPr>
      </p:pic>
      <p:pic>
        <p:nvPicPr>
          <p:cNvPr id="8" name="Picture 7" descr="↓">
            <a:hlinkClick r:id="rId2"/>
          </p:cNvPr>
          <p:cNvPicPr>
            <a:picLocks noChangeAspect="1" noChangeArrowheads="1"/>
          </p:cNvPicPr>
          <p:nvPr/>
        </p:nvPicPr>
        <p:blipFill>
          <a:blip r:embed="rId30" cstate="print"/>
          <a:srcRect/>
          <a:stretch>
            <a:fillRect/>
          </a:stretch>
        </p:blipFill>
        <p:spPr bwMode="auto">
          <a:xfrm>
            <a:off x="3286125" y="304800"/>
            <a:ext cx="114300" cy="133350"/>
          </a:xfrm>
          <a:prstGeom prst="rect">
            <a:avLst/>
          </a:prstGeom>
          <a:noFill/>
        </p:spPr>
      </p:pic>
      <p:pic>
        <p:nvPicPr>
          <p:cNvPr id="9" name="Picture 8" descr="↓">
            <a:hlinkClick r:id="rId2"/>
          </p:cNvPr>
          <p:cNvPicPr>
            <a:picLocks noChangeAspect="1" noChangeArrowheads="1"/>
          </p:cNvPicPr>
          <p:nvPr/>
        </p:nvPicPr>
        <p:blipFill>
          <a:blip r:embed="rId30" cstate="print"/>
          <a:srcRect/>
          <a:stretch>
            <a:fillRect/>
          </a:stretch>
        </p:blipFill>
        <p:spPr bwMode="auto">
          <a:xfrm>
            <a:off x="4552950" y="304800"/>
            <a:ext cx="114300" cy="133350"/>
          </a:xfrm>
          <a:prstGeom prst="rect">
            <a:avLst/>
          </a:prstGeom>
          <a:noFill/>
        </p:spPr>
      </p:pic>
      <p:pic>
        <p:nvPicPr>
          <p:cNvPr id="10" name="Picture 9" descr="↓">
            <a:hlinkClick r:id="rId2"/>
          </p:cNvPr>
          <p:cNvPicPr>
            <a:picLocks noChangeAspect="1" noChangeArrowheads="1"/>
          </p:cNvPicPr>
          <p:nvPr/>
        </p:nvPicPr>
        <p:blipFill>
          <a:blip r:embed="rId30" cstate="print"/>
          <a:srcRect/>
          <a:stretch>
            <a:fillRect/>
          </a:stretch>
        </p:blipFill>
        <p:spPr bwMode="auto">
          <a:xfrm>
            <a:off x="5143500" y="304800"/>
            <a:ext cx="114300" cy="133350"/>
          </a:xfrm>
          <a:prstGeom prst="rect">
            <a:avLst/>
          </a:prstGeom>
          <a:noFill/>
        </p:spPr>
      </p:pic>
      <p:pic>
        <p:nvPicPr>
          <p:cNvPr id="11" name="Picture 10" descr="↓">
            <a:hlinkClick r:id="rId2"/>
          </p:cNvPr>
          <p:cNvPicPr>
            <a:picLocks noChangeAspect="1" noChangeArrowheads="1"/>
          </p:cNvPicPr>
          <p:nvPr/>
        </p:nvPicPr>
        <p:blipFill>
          <a:blip r:embed="rId30" cstate="print"/>
          <a:srcRect/>
          <a:stretch>
            <a:fillRect/>
          </a:stretch>
        </p:blipFill>
        <p:spPr bwMode="auto">
          <a:xfrm>
            <a:off x="6019800" y="304800"/>
            <a:ext cx="114300" cy="133350"/>
          </a:xfrm>
          <a:prstGeom prst="rect">
            <a:avLst/>
          </a:prstGeom>
          <a:noFill/>
        </p:spPr>
      </p:pic>
      <p:pic>
        <p:nvPicPr>
          <p:cNvPr id="12" name="Picture 11" descr="↓">
            <a:hlinkClick r:id="rId2"/>
          </p:cNvPr>
          <p:cNvPicPr>
            <a:picLocks noChangeAspect="1" noChangeArrowheads="1"/>
          </p:cNvPicPr>
          <p:nvPr/>
        </p:nvPicPr>
        <p:blipFill>
          <a:blip r:embed="rId30" cstate="print"/>
          <a:srcRect/>
          <a:stretch>
            <a:fillRect/>
          </a:stretch>
        </p:blipFill>
        <p:spPr bwMode="auto">
          <a:xfrm>
            <a:off x="7591425" y="304800"/>
            <a:ext cx="114300" cy="133350"/>
          </a:xfrm>
          <a:prstGeom prst="rect">
            <a:avLst/>
          </a:prstGeom>
          <a:noFill/>
        </p:spPr>
      </p:pic>
      <p:pic>
        <p:nvPicPr>
          <p:cNvPr id="13" name="Picture 12" descr="↓">
            <a:hlinkClick r:id="rId2"/>
          </p:cNvPr>
          <p:cNvPicPr>
            <a:picLocks noChangeAspect="1" noChangeArrowheads="1"/>
          </p:cNvPicPr>
          <p:nvPr/>
        </p:nvPicPr>
        <p:blipFill>
          <a:blip r:embed="rId30" cstate="print"/>
          <a:srcRect/>
          <a:stretch>
            <a:fillRect/>
          </a:stretch>
        </p:blipFill>
        <p:spPr bwMode="auto">
          <a:xfrm>
            <a:off x="8172450" y="304800"/>
            <a:ext cx="114300" cy="13335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228600" y="76200"/>
            <a:ext cx="8763000" cy="685800"/>
          </a:xfrm>
        </p:spPr>
        <p:txBody>
          <a:bodyPr>
            <a:noAutofit/>
          </a:bodyPr>
          <a:lstStyle/>
          <a:p>
            <a:r>
              <a:rPr lang="en-US" sz="3600" b="1" dirty="0" smtClean="0"/>
              <a:t>Backup Software: Proprietary Software</a:t>
            </a:r>
            <a:endParaRPr lang="en-US" sz="3600" b="1"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33</a:t>
            </a:fld>
            <a:endParaRPr lang="en-US"/>
          </a:p>
        </p:txBody>
      </p:sp>
      <p:pic>
        <p:nvPicPr>
          <p:cNvPr id="6" name="Picture 5" descr="↓">
            <a:hlinkClick r:id="rId2"/>
          </p:cNvPr>
          <p:cNvPicPr>
            <a:picLocks noChangeAspect="1" noChangeArrowheads="1"/>
          </p:cNvPicPr>
          <p:nvPr/>
        </p:nvPicPr>
        <p:blipFill>
          <a:blip r:embed="rId3" cstate="print"/>
          <a:srcRect/>
          <a:stretch>
            <a:fillRect/>
          </a:stretch>
        </p:blipFill>
        <p:spPr bwMode="auto">
          <a:xfrm>
            <a:off x="609600" y="304800"/>
            <a:ext cx="114300" cy="133350"/>
          </a:xfrm>
          <a:prstGeom prst="rect">
            <a:avLst/>
          </a:prstGeom>
          <a:noFill/>
        </p:spPr>
      </p:pic>
      <p:pic>
        <p:nvPicPr>
          <p:cNvPr id="7" name="Picture 6" descr="↓">
            <a:hlinkClick r:id="rId2"/>
          </p:cNvPr>
          <p:cNvPicPr>
            <a:picLocks noChangeAspect="1" noChangeArrowheads="1"/>
          </p:cNvPicPr>
          <p:nvPr/>
        </p:nvPicPr>
        <p:blipFill>
          <a:blip r:embed="rId3" cstate="print"/>
          <a:srcRect/>
          <a:stretch>
            <a:fillRect/>
          </a:stretch>
        </p:blipFill>
        <p:spPr bwMode="auto">
          <a:xfrm>
            <a:off x="2286000" y="304800"/>
            <a:ext cx="114300" cy="133350"/>
          </a:xfrm>
          <a:prstGeom prst="rect">
            <a:avLst/>
          </a:prstGeom>
          <a:noFill/>
        </p:spPr>
      </p:pic>
      <p:pic>
        <p:nvPicPr>
          <p:cNvPr id="8" name="Picture 7" descr="↓">
            <a:hlinkClick r:id="rId2"/>
          </p:cNvPr>
          <p:cNvPicPr>
            <a:picLocks noChangeAspect="1" noChangeArrowheads="1"/>
          </p:cNvPicPr>
          <p:nvPr/>
        </p:nvPicPr>
        <p:blipFill>
          <a:blip r:embed="rId3" cstate="print"/>
          <a:srcRect/>
          <a:stretch>
            <a:fillRect/>
          </a:stretch>
        </p:blipFill>
        <p:spPr bwMode="auto">
          <a:xfrm>
            <a:off x="3286125" y="304800"/>
            <a:ext cx="114300" cy="133350"/>
          </a:xfrm>
          <a:prstGeom prst="rect">
            <a:avLst/>
          </a:prstGeom>
          <a:noFill/>
        </p:spPr>
      </p:pic>
      <p:pic>
        <p:nvPicPr>
          <p:cNvPr id="9" name="Picture 8" descr="↓">
            <a:hlinkClick r:id="rId2"/>
          </p:cNvPr>
          <p:cNvPicPr>
            <a:picLocks noChangeAspect="1" noChangeArrowheads="1"/>
          </p:cNvPicPr>
          <p:nvPr/>
        </p:nvPicPr>
        <p:blipFill>
          <a:blip r:embed="rId3" cstate="print"/>
          <a:srcRect/>
          <a:stretch>
            <a:fillRect/>
          </a:stretch>
        </p:blipFill>
        <p:spPr bwMode="auto">
          <a:xfrm>
            <a:off x="4552950" y="304800"/>
            <a:ext cx="114300" cy="133350"/>
          </a:xfrm>
          <a:prstGeom prst="rect">
            <a:avLst/>
          </a:prstGeom>
          <a:noFill/>
        </p:spPr>
      </p:pic>
      <p:pic>
        <p:nvPicPr>
          <p:cNvPr id="10" name="Picture 9" descr="↓">
            <a:hlinkClick r:id="rId2"/>
          </p:cNvPr>
          <p:cNvPicPr>
            <a:picLocks noChangeAspect="1" noChangeArrowheads="1"/>
          </p:cNvPicPr>
          <p:nvPr/>
        </p:nvPicPr>
        <p:blipFill>
          <a:blip r:embed="rId3" cstate="print"/>
          <a:srcRect/>
          <a:stretch>
            <a:fillRect/>
          </a:stretch>
        </p:blipFill>
        <p:spPr bwMode="auto">
          <a:xfrm>
            <a:off x="5143500" y="304800"/>
            <a:ext cx="114300" cy="133350"/>
          </a:xfrm>
          <a:prstGeom prst="rect">
            <a:avLst/>
          </a:prstGeom>
          <a:noFill/>
        </p:spPr>
      </p:pic>
      <p:pic>
        <p:nvPicPr>
          <p:cNvPr id="11" name="Picture 10" descr="↓">
            <a:hlinkClick r:id="rId2"/>
          </p:cNvPr>
          <p:cNvPicPr>
            <a:picLocks noChangeAspect="1" noChangeArrowheads="1"/>
          </p:cNvPicPr>
          <p:nvPr/>
        </p:nvPicPr>
        <p:blipFill>
          <a:blip r:embed="rId3" cstate="print"/>
          <a:srcRect/>
          <a:stretch>
            <a:fillRect/>
          </a:stretch>
        </p:blipFill>
        <p:spPr bwMode="auto">
          <a:xfrm>
            <a:off x="6019800" y="304800"/>
            <a:ext cx="114300" cy="133350"/>
          </a:xfrm>
          <a:prstGeom prst="rect">
            <a:avLst/>
          </a:prstGeom>
          <a:noFill/>
        </p:spPr>
      </p:pic>
      <p:pic>
        <p:nvPicPr>
          <p:cNvPr id="12" name="Picture 11" descr="↓">
            <a:hlinkClick r:id="rId2"/>
          </p:cNvPr>
          <p:cNvPicPr>
            <a:picLocks noChangeAspect="1" noChangeArrowheads="1"/>
          </p:cNvPicPr>
          <p:nvPr/>
        </p:nvPicPr>
        <p:blipFill>
          <a:blip r:embed="rId3" cstate="print"/>
          <a:srcRect/>
          <a:stretch>
            <a:fillRect/>
          </a:stretch>
        </p:blipFill>
        <p:spPr bwMode="auto">
          <a:xfrm>
            <a:off x="7591425" y="304800"/>
            <a:ext cx="114300" cy="133350"/>
          </a:xfrm>
          <a:prstGeom prst="rect">
            <a:avLst/>
          </a:prstGeom>
          <a:noFill/>
        </p:spPr>
      </p:pic>
      <p:pic>
        <p:nvPicPr>
          <p:cNvPr id="13" name="Picture 12" descr="↓">
            <a:hlinkClick r:id="rId2"/>
          </p:cNvPr>
          <p:cNvPicPr>
            <a:picLocks noChangeAspect="1" noChangeArrowheads="1"/>
          </p:cNvPicPr>
          <p:nvPr/>
        </p:nvPicPr>
        <p:blipFill>
          <a:blip r:embed="rId3" cstate="print"/>
          <a:srcRect/>
          <a:stretch>
            <a:fillRect/>
          </a:stretch>
        </p:blipFill>
        <p:spPr bwMode="auto">
          <a:xfrm>
            <a:off x="8172450" y="304800"/>
            <a:ext cx="114300" cy="133350"/>
          </a:xfrm>
          <a:prstGeom prst="rect">
            <a:avLst/>
          </a:prstGeom>
          <a:noFill/>
        </p:spPr>
      </p:pic>
      <p:graphicFrame>
        <p:nvGraphicFramePr>
          <p:cNvPr id="15" name="Table 14"/>
          <p:cNvGraphicFramePr>
            <a:graphicFrameLocks noGrp="1"/>
          </p:cNvGraphicFramePr>
          <p:nvPr/>
        </p:nvGraphicFramePr>
        <p:xfrm>
          <a:off x="381000" y="838200"/>
          <a:ext cx="8381999" cy="5765820"/>
        </p:xfrm>
        <a:graphic>
          <a:graphicData uri="http://schemas.openxmlformats.org/drawingml/2006/table">
            <a:tbl>
              <a:tblPr/>
              <a:tblGrid>
                <a:gridCol w="1981200"/>
                <a:gridCol w="2286000"/>
                <a:gridCol w="1600200"/>
                <a:gridCol w="990600"/>
                <a:gridCol w="864483"/>
                <a:gridCol w="659516"/>
              </a:tblGrid>
              <a:tr h="214236">
                <a:tc>
                  <a:txBody>
                    <a:bodyPr/>
                    <a:lstStyle/>
                    <a:p>
                      <a:pPr algn="l" fontAlgn="b"/>
                      <a:r>
                        <a:rPr lang="en-US" sz="700" b="0" i="0" u="sng" strike="noStrike" dirty="0">
                          <a:solidFill>
                            <a:srgbClr val="0000FF"/>
                          </a:solidFill>
                          <a:latin typeface="Calibri"/>
                          <a:hlinkClick r:id="rId2"/>
                        </a:rPr>
                        <a:t>Package</a:t>
                      </a:r>
                      <a:endParaRPr lang="en-US" sz="700" b="0" i="0" u="none" strike="noStrike" dirty="0">
                        <a:solidFill>
                          <a:srgbClr val="000000"/>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ctr" fontAlgn="ctr"/>
                      <a:r>
                        <a:rPr lang="en-US" sz="700" b="0" i="0" u="sng" strike="noStrike">
                          <a:solidFill>
                            <a:srgbClr val="0000FF"/>
                          </a:solidFill>
                          <a:latin typeface="Calibri"/>
                          <a:hlinkClick r:id="rId2"/>
                        </a:rPr>
                        <a:t>Publisher</a:t>
                      </a:r>
                      <a:endParaRPr lang="en-US" sz="700" b="0" i="0" u="sng" strike="noStrike">
                        <a:solidFill>
                          <a:srgbClr val="0000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ctr" fontAlgn="ctr"/>
                      <a:r>
                        <a:rPr lang="en-US" sz="700" b="1" i="0" u="none" strike="noStrike">
                          <a:solidFill>
                            <a:srgbClr val="000000"/>
                          </a:solidFill>
                          <a:latin typeface="Calibri"/>
                        </a:rPr>
                        <a:t>Available for Windows?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ctr" fontAlgn="ctr"/>
                      <a:r>
                        <a:rPr lang="en-US" sz="700" b="1" i="0" u="none" strike="noStrike">
                          <a:solidFill>
                            <a:srgbClr val="000000"/>
                          </a:solidFill>
                          <a:latin typeface="Calibri"/>
                        </a:rPr>
                        <a:t>Available for Mac OS 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ctr" fontAlgn="ctr"/>
                      <a:r>
                        <a:rPr lang="en-US" sz="700" b="1" i="0" u="none" strike="noStrike">
                          <a:solidFill>
                            <a:srgbClr val="000000"/>
                          </a:solidFill>
                          <a:latin typeface="Calibri"/>
                        </a:rPr>
                        <a:t>Available for Linux?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ctr" fontAlgn="ctr"/>
                      <a:r>
                        <a:rPr lang="en-US" sz="700" b="1" i="0" u="none" strike="noStrike" dirty="0">
                          <a:solidFill>
                            <a:srgbClr val="000000"/>
                          </a:solidFill>
                          <a:latin typeface="Calibri"/>
                        </a:rPr>
                        <a:t>Has a Graphical user interface?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r>
              <a:tr h="102616">
                <a:tc>
                  <a:txBody>
                    <a:bodyPr/>
                    <a:lstStyle/>
                    <a:p>
                      <a:pPr algn="l" fontAlgn="ctr"/>
                      <a:r>
                        <a:rPr lang="en-US" sz="700" b="0" i="0" u="sng" strike="noStrike">
                          <a:solidFill>
                            <a:srgbClr val="0000FF"/>
                          </a:solidFill>
                          <a:latin typeface="Calibri"/>
                          <a:hlinkClick r:id="rId4" tooltip="Backup (software)"/>
                        </a:rPr>
                        <a:t>.Mac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5" tooltip="Apple Inc."/>
                        </a:rPr>
                        <a:t>Apple Inc.</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616">
                <a:tc>
                  <a:txBody>
                    <a:bodyPr/>
                    <a:lstStyle/>
                    <a:p>
                      <a:pPr algn="l" fontAlgn="ctr"/>
                      <a:r>
                        <a:rPr lang="en-US" sz="700" b="0" i="0" u="sng" strike="noStrike">
                          <a:solidFill>
                            <a:srgbClr val="0000FF"/>
                          </a:solidFill>
                          <a:latin typeface="Calibri"/>
                          <a:hlinkClick r:id="rId6" tooltip="Acronis True Image"/>
                        </a:rPr>
                        <a:t>Acronis True Image</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7" tooltip="Acronis"/>
                        </a:rPr>
                        <a:t>Acronis</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8" tooltip="Cofio Software"/>
                        </a:rPr>
                        <a:t>AIMstor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8" tooltip="Cofio Software"/>
                        </a:rPr>
                        <a:t>Cofio Software</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9" tooltip="BackupChain"/>
                        </a:rPr>
                        <a:t>BackupChain</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FastNeuron Inc.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10" tooltip="ARCserve Backup"/>
                        </a:rPr>
                        <a:t>ARCserve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11" tooltip="CA, Inc."/>
                        </a:rPr>
                        <a:t>CA, Inc.</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12" tooltip="Aggregate Backup And Recovery System"/>
                        </a:rPr>
                        <a:t>Aggregate Backup And Recovery System</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13" tooltip="IBM"/>
                        </a:rPr>
                        <a:t>IBM</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616">
                <a:tc>
                  <a:txBody>
                    <a:bodyPr/>
                    <a:lstStyle/>
                    <a:p>
                      <a:pPr algn="l" fontAlgn="ctr"/>
                      <a:r>
                        <a:rPr lang="en-US" sz="700" b="0" i="0" u="sng" strike="noStrike">
                          <a:solidFill>
                            <a:srgbClr val="0000FF"/>
                          </a:solidFill>
                          <a:latin typeface="Calibri"/>
                          <a:hlinkClick r:id="rId14" tooltip="Backup Express"/>
                        </a:rPr>
                        <a:t>Backup Express (BEX™)</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15" tooltip="Syncsort"/>
                        </a:rPr>
                        <a:t>Syncsort</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16" tooltip="Backup4all"/>
                        </a:rPr>
                        <a:t>Backup4all</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Softland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17" tooltip="BackupAssist"/>
                        </a:rPr>
                        <a:t>BackupAssist</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Cortex IT Labs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18" tooltip="CDP Server"/>
                        </a:rPr>
                        <a:t>CDP Server</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R1Soft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19" tooltip="Copiun"/>
                        </a:rPr>
                        <a:t>Copiun</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Copiun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20" tooltip="Crashplan"/>
                        </a:rPr>
                        <a:t>Crashplan</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Code 42 Software, Inc.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10466">
                <a:tc>
                  <a:txBody>
                    <a:bodyPr/>
                    <a:lstStyle/>
                    <a:p>
                      <a:pPr algn="l" fontAlgn="ctr"/>
                      <a:r>
                        <a:rPr lang="en-US" sz="700" b="0" i="0" u="sng" strike="noStrike">
                          <a:solidFill>
                            <a:srgbClr val="0000FF"/>
                          </a:solidFill>
                          <a:latin typeface="Calibri"/>
                          <a:hlinkClick r:id="rId21" tooltip="Disco (software)"/>
                        </a:rPr>
                        <a:t>Disco</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Austin Sarner, Jasper Hauser and Jason Harris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616">
                <a:tc>
                  <a:txBody>
                    <a:bodyPr/>
                    <a:lstStyle/>
                    <a:p>
                      <a:pPr algn="l" fontAlgn="ctr"/>
                      <a:r>
                        <a:rPr lang="en-US" sz="700" b="0" i="0" u="sng" strike="noStrike">
                          <a:solidFill>
                            <a:srgbClr val="0000FF"/>
                          </a:solidFill>
                          <a:latin typeface="Calibri"/>
                          <a:hlinkClick r:id="rId22" tooltip="Dmailer Backup"/>
                        </a:rPr>
                        <a:t>Dmailer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23" tooltip="Dmailer"/>
                        </a:rPr>
                        <a:t>Dmailer</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24" tooltip="Druva Insync"/>
                        </a:rPr>
                        <a:t>Druva InSync</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25" tooltip="Druva Software"/>
                        </a:rPr>
                        <a:t>Druva Software</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26" tooltip="EMC Legato NetWorker"/>
                        </a:rPr>
                        <a:t>EMC Legato NetWorker</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27" tooltip="EMC Corporation"/>
                        </a:rPr>
                        <a:t>EMC Corporation</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7118">
                <a:tc>
                  <a:txBody>
                    <a:bodyPr/>
                    <a:lstStyle/>
                    <a:p>
                      <a:pPr algn="l" fontAlgn="ctr"/>
                      <a:r>
                        <a:rPr lang="en-US" sz="700" b="0" i="0" u="sng" strike="noStrike">
                          <a:solidFill>
                            <a:srgbClr val="0000FF"/>
                          </a:solidFill>
                          <a:latin typeface="Calibri"/>
                          <a:hlinkClick r:id="rId28" tooltip="Retrospect (software)"/>
                        </a:rPr>
                        <a:t>Retrospect</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29" tooltip="Roxio"/>
                        </a:rPr>
                        <a:t>Roxio</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 (client only)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30" tooltip="Genie Backup Manager"/>
                        </a:rPr>
                        <a:t>Genie Backup Manager</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Genie-Soft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31" tooltip="GRBackPro"/>
                        </a:rPr>
                        <a:t>GRBackPro</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GRSoftware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32" tooltip="Handy Backup"/>
                        </a:rPr>
                        <a:t>Handy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Novosoft LLC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616">
                <a:tc>
                  <a:txBody>
                    <a:bodyPr/>
                    <a:lstStyle/>
                    <a:p>
                      <a:pPr algn="l" fontAlgn="ctr"/>
                      <a:r>
                        <a:rPr lang="en-US" sz="700" b="0" i="0" u="sng" strike="noStrike">
                          <a:solidFill>
                            <a:srgbClr val="0000FF"/>
                          </a:solidFill>
                          <a:latin typeface="Calibri"/>
                          <a:hlinkClick r:id="rId33" tooltip="HP Data Protector"/>
                        </a:rPr>
                        <a:t>HP Data Protector</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34" tooltip="HP Software &amp; Solutions"/>
                        </a:rPr>
                        <a:t>HP Software &amp; Solutions</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35" tooltip="IBM Tivoli Storage Manager"/>
                        </a:rPr>
                        <a:t>IBM Tivoli Storage Manager</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13" tooltip="IBM"/>
                        </a:rPr>
                        <a:t>IBM</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36" tooltip="IBM Tivoli Storage Manager FastBack"/>
                        </a:rPr>
                        <a:t>IBM Tivoli Storage Manager FastBack</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IBM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37" tooltip="IBM Aggregate Backup And Recovery System"/>
                        </a:rPr>
                        <a:t>IBM Aggregate Backup And Recovery System</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IBM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02616">
                <a:tc>
                  <a:txBody>
                    <a:bodyPr/>
                    <a:lstStyle/>
                    <a:p>
                      <a:pPr algn="l" fontAlgn="ctr"/>
                      <a:r>
                        <a:rPr lang="en-US" sz="700" b="0" i="0" u="sng" strike="noStrike">
                          <a:solidFill>
                            <a:srgbClr val="0000FF"/>
                          </a:solidFill>
                          <a:latin typeface="Calibri"/>
                          <a:hlinkClick r:id="rId38" tooltip="InMage DR-Scout"/>
                        </a:rPr>
                        <a:t>InMage DR-Scout</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InMage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02616">
                <a:tc>
                  <a:txBody>
                    <a:bodyPr/>
                    <a:lstStyle/>
                    <a:p>
                      <a:pPr algn="l" fontAlgn="ctr"/>
                      <a:r>
                        <a:rPr lang="en-US" sz="700" b="0" i="0" u="sng" strike="noStrike">
                          <a:solidFill>
                            <a:srgbClr val="0000FF"/>
                          </a:solidFill>
                          <a:latin typeface="Calibri"/>
                          <a:hlinkClick r:id="rId39" tooltip="Image for Windows"/>
                        </a:rPr>
                        <a:t>Image for Windows</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TeraByte Unlimited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40" tooltip="Langmeier Backup"/>
                        </a:rPr>
                        <a:t>Langmeier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Langmeier Software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02616">
                <a:tc>
                  <a:txBody>
                    <a:bodyPr/>
                    <a:lstStyle/>
                    <a:p>
                      <a:pPr algn="l" fontAlgn="ctr"/>
                      <a:r>
                        <a:rPr lang="en-US" sz="700" b="0" i="0" u="sng" strike="noStrike">
                          <a:solidFill>
                            <a:srgbClr val="0000FF"/>
                          </a:solidFill>
                          <a:latin typeface="Calibri"/>
                          <a:hlinkClick r:id="rId41" tooltip="Macrium Reflect"/>
                        </a:rPr>
                        <a:t>Macrium Reflect</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Paramount Software UK Ltd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02616">
                <a:tc>
                  <a:txBody>
                    <a:bodyPr/>
                    <a:lstStyle/>
                    <a:p>
                      <a:pPr algn="l" fontAlgn="ctr"/>
                      <a:r>
                        <a:rPr lang="en-US" sz="700" b="0" i="0" u="sng" strike="noStrike">
                          <a:solidFill>
                            <a:srgbClr val="0000FF"/>
                          </a:solidFill>
                          <a:latin typeface="Calibri"/>
                          <a:hlinkClick r:id="rId42" tooltip="Mozy"/>
                        </a:rPr>
                        <a:t>Mozy</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Mozy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43" tooltip="System Center Data Protection Manager"/>
                        </a:rPr>
                        <a:t>System Center Data Protection Manager</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44" tooltip="Microsoft"/>
                        </a:rPr>
                        <a:t>Microsoft</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02616">
                <a:tc>
                  <a:txBody>
                    <a:bodyPr/>
                    <a:lstStyle/>
                    <a:p>
                      <a:pPr algn="l" fontAlgn="ctr"/>
                      <a:r>
                        <a:rPr lang="en-US" sz="700" b="0" i="0" u="sng" strike="noStrike">
                          <a:solidFill>
                            <a:srgbClr val="0000FF"/>
                          </a:solidFill>
                          <a:latin typeface="Calibri"/>
                          <a:hlinkClick r:id="rId45" tooltip="NTBackup"/>
                        </a:rPr>
                        <a:t>NTBackup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44" tooltip="Microsoft"/>
                        </a:rPr>
                        <a:t>Microsoft</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02616">
                <a:tc>
                  <a:txBody>
                    <a:bodyPr/>
                    <a:lstStyle/>
                    <a:p>
                      <a:pPr algn="l" fontAlgn="ctr"/>
                      <a:r>
                        <a:rPr lang="en-US" sz="700" b="0" i="0" u="sng" strike="noStrike">
                          <a:solidFill>
                            <a:srgbClr val="0000FF"/>
                          </a:solidFill>
                          <a:latin typeface="Calibri"/>
                          <a:hlinkClick r:id="rId46" tooltip="Replay 4"/>
                        </a:rPr>
                        <a:t>Replay 4</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47" tooltip="AppAssure Software"/>
                        </a:rPr>
                        <a:t>AppAssure Software</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48" tooltip="SOS Backup"/>
                        </a:rPr>
                        <a:t>SOS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SOS Backup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49" tooltip="ShadowProtect"/>
                        </a:rPr>
                        <a:t>ShadowProtect</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StorageCraft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50" tooltip="SyncBack"/>
                        </a:rPr>
                        <a:t>SyncBack</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2BrightSparks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51" tooltip="SyncToy"/>
                        </a:rPr>
                        <a:t>SyncToy</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Microsoft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52" tooltip="TotalRecovery"/>
                        </a:rPr>
                        <a:t>TotalRecovery</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FarStone Technology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53" tooltip="Backup Exec"/>
                        </a:rPr>
                        <a:t>Backup Exec</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54" tooltip="Symantec"/>
                        </a:rPr>
                        <a:t>Symantec</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55" tooltip="NetBackup"/>
                        </a:rPr>
                        <a:t>NetBackup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Symantec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02616">
                <a:tc>
                  <a:txBody>
                    <a:bodyPr/>
                    <a:lstStyle/>
                    <a:p>
                      <a:pPr algn="l" fontAlgn="ctr"/>
                      <a:r>
                        <a:rPr lang="en-US" sz="700" b="0" i="0" u="sng" strike="noStrike">
                          <a:solidFill>
                            <a:srgbClr val="0000FF"/>
                          </a:solidFill>
                          <a:latin typeface="Calibri"/>
                          <a:hlinkClick r:id="rId56" tooltip="Norton 360"/>
                        </a:rPr>
                        <a:t>Norton 360</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Symantec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tcPr>
                </a:tc>
              </a:tr>
              <a:tr h="102616">
                <a:tc>
                  <a:txBody>
                    <a:bodyPr/>
                    <a:lstStyle/>
                    <a:p>
                      <a:pPr algn="l" fontAlgn="ctr"/>
                      <a:r>
                        <a:rPr lang="en-US" sz="700" b="0" i="0" u="sng" strike="noStrike">
                          <a:solidFill>
                            <a:srgbClr val="0000FF"/>
                          </a:solidFill>
                          <a:latin typeface="Calibri"/>
                          <a:hlinkClick r:id="rId57" tooltip="Norton Ghost"/>
                        </a:rPr>
                        <a:t>Norton Ghost</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Symantec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02616">
                <a:tc>
                  <a:txBody>
                    <a:bodyPr/>
                    <a:lstStyle/>
                    <a:p>
                      <a:pPr algn="l" fontAlgn="ctr"/>
                      <a:r>
                        <a:rPr lang="en-US" sz="700" b="0" i="0" u="sng" strike="noStrike">
                          <a:solidFill>
                            <a:srgbClr val="0000FF"/>
                          </a:solidFill>
                          <a:latin typeface="Calibri"/>
                          <a:hlinkClick r:id="rId58" tooltip="R-Drive Image"/>
                        </a:rPr>
                        <a:t>R-Drive Image</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R-Tools Technology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59" tooltip="Time Machine (Apple software)"/>
                        </a:rPr>
                        <a:t>Time Machine</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5" tooltip="Apple Inc."/>
                        </a:rPr>
                        <a:t>Apple Inc.</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60" tooltip="Tonido"/>
                        </a:rPr>
                        <a:t>Tonido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CodeLathe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61" tooltip="UltraBac"/>
                        </a:rPr>
                        <a:t>UltraBac</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UltraBac Software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62" tooltip="Unitrends"/>
                        </a:rPr>
                        <a:t>Unitrends</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62" tooltip="Unitrends"/>
                        </a:rPr>
                        <a:t>Unitrends</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63" tooltip="Uranium Backup"/>
                        </a:rPr>
                        <a:t>Uranium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Freesoft Srl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r>
              <a:tr h="102616">
                <a:tc>
                  <a:txBody>
                    <a:bodyPr/>
                    <a:lstStyle/>
                    <a:p>
                      <a:pPr algn="l" fontAlgn="ctr"/>
                      <a:r>
                        <a:rPr lang="en-US" sz="700" b="0" i="0" u="sng" strike="noStrike">
                          <a:solidFill>
                            <a:srgbClr val="0000FF"/>
                          </a:solidFill>
                          <a:latin typeface="Calibri"/>
                          <a:hlinkClick r:id="rId64" tooltip="Ventis BackupSuite 2008"/>
                        </a:rPr>
                        <a:t>Ventis BackupSuite 2008</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none" strike="noStrike">
                          <a:solidFill>
                            <a:srgbClr val="000000"/>
                          </a:solidFill>
                          <a:latin typeface="Calibri"/>
                        </a:rPr>
                        <a:t>VentisPro ApS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02616">
                <a:tc>
                  <a:txBody>
                    <a:bodyPr/>
                    <a:lstStyle/>
                    <a:p>
                      <a:pPr algn="l" fontAlgn="ctr"/>
                      <a:r>
                        <a:rPr lang="en-US" sz="700" b="0" i="0" u="sng" strike="noStrike">
                          <a:solidFill>
                            <a:srgbClr val="0000FF"/>
                          </a:solidFill>
                          <a:latin typeface="Calibri"/>
                          <a:hlinkClick r:id="rId65" tooltip="Windows Home Server"/>
                        </a:rPr>
                        <a:t>Windows Home Server Computer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44" tooltip="Microsoft"/>
                        </a:rPr>
                        <a:t>Microsoft</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sng" strike="noStrike">
                          <a:solidFill>
                            <a:srgbClr val="0000FF"/>
                          </a:solidFill>
                          <a:latin typeface="Calibri"/>
                          <a:hlinkClick r:id="rId2"/>
                        </a:rPr>
                        <a:t>Yes[2]</a:t>
                      </a:r>
                      <a:endParaRPr lang="en-US" sz="700" b="0" i="0" u="sng" strike="noStrike">
                        <a:solidFill>
                          <a:srgbClr val="0000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tcPr>
                </a:tc>
              </a:tr>
              <a:tr h="102616">
                <a:tc>
                  <a:txBody>
                    <a:bodyPr/>
                    <a:lstStyle/>
                    <a:p>
                      <a:pPr algn="l" fontAlgn="ctr"/>
                      <a:r>
                        <a:rPr lang="en-US" sz="700" b="0" i="0" u="sng" strike="noStrike">
                          <a:solidFill>
                            <a:srgbClr val="0000FF"/>
                          </a:solidFill>
                          <a:latin typeface="Calibri"/>
                          <a:hlinkClick r:id="rId66" tooltip="Backup and Restore Center"/>
                        </a:rPr>
                        <a:t>Windows Backup and Restore Center</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44" tooltip="Microsoft"/>
                        </a:rPr>
                        <a:t>Microsoft</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a:noFill/>
                    </a:lnB>
                  </a:tcPr>
                </a:tc>
              </a:tr>
              <a:tr h="102616">
                <a:tc>
                  <a:txBody>
                    <a:bodyPr/>
                    <a:lstStyle/>
                    <a:p>
                      <a:pPr algn="l" fontAlgn="ctr"/>
                      <a:r>
                        <a:rPr lang="en-US" sz="700" b="0" i="0" u="sng" strike="noStrike">
                          <a:solidFill>
                            <a:srgbClr val="0000FF"/>
                          </a:solidFill>
                          <a:latin typeface="Calibri"/>
                          <a:hlinkClick r:id="rId67" tooltip="Windows Live OneCare"/>
                        </a:rPr>
                        <a:t>Windows Live OneCare</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44" tooltip="Microsoft"/>
                        </a:rPr>
                        <a:t>Microsoft</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090"/>
                    </a:solidFill>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02616">
                <a:tc>
                  <a:txBody>
                    <a:bodyPr/>
                    <a:lstStyle/>
                    <a:p>
                      <a:pPr algn="l" fontAlgn="ctr"/>
                      <a:r>
                        <a:rPr lang="en-US" sz="700" b="0" i="0" u="sng" strike="noStrike">
                          <a:solidFill>
                            <a:srgbClr val="0000FF"/>
                          </a:solidFill>
                          <a:latin typeface="Calibri"/>
                          <a:hlinkClick r:id="rId68" tooltip="Yosemite Server Backup"/>
                        </a:rPr>
                        <a:t>Yosemite Server Backup</a:t>
                      </a:r>
                      <a:endParaRPr lang="en-US" sz="700" b="0" i="0" u="sng" strike="noStrike">
                        <a:solidFill>
                          <a:srgbClr val="0000FF"/>
                        </a:solidFill>
                        <a:latin typeface="Calibri"/>
                      </a:endParaRPr>
                    </a:p>
                  </a:txBody>
                  <a:tcPr marL="0" marR="0" marT="0" marB="0" anchor="ctr">
                    <a:lnL w="12700" cap="flat" cmpd="sng" algn="ctr">
                      <a:solidFill>
                        <a:srgbClr val="80808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ECECEC"/>
                    </a:solidFill>
                  </a:tcPr>
                </a:tc>
                <a:tc>
                  <a:txBody>
                    <a:bodyPr/>
                    <a:lstStyle/>
                    <a:p>
                      <a:pPr algn="l" fontAlgn="b"/>
                      <a:r>
                        <a:rPr lang="en-US" sz="700" b="0" i="0" u="sng" strike="noStrike">
                          <a:solidFill>
                            <a:srgbClr val="0000FF"/>
                          </a:solidFill>
                          <a:latin typeface="Calibri"/>
                          <a:hlinkClick r:id="rId69" tooltip="Barracuda Networks"/>
                        </a:rPr>
                        <a:t>Barracuda Networks</a:t>
                      </a:r>
                      <a:endParaRPr lang="en-US" sz="700" b="0" i="0" u="sng" strike="noStrike">
                        <a:solidFill>
                          <a:srgbClr val="0000FF"/>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0FF90"/>
                    </a:solidFill>
                  </a:tcPr>
                </a:tc>
                <a:tc>
                  <a:txBody>
                    <a:bodyPr/>
                    <a:lstStyle/>
                    <a:p>
                      <a:pPr algn="ctr" fontAlgn="ctr"/>
                      <a:r>
                        <a:rPr lang="en-US" sz="700" b="0" i="0" u="none" strike="noStrike">
                          <a:solidFill>
                            <a:srgbClr val="000000"/>
                          </a:solidFill>
                          <a:latin typeface="Calibri"/>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9090"/>
                    </a:solidFill>
                  </a:tcPr>
                </a:tc>
                <a:tc>
                  <a:txBody>
                    <a:bodyPr/>
                    <a:lstStyle/>
                    <a:p>
                      <a:pPr algn="ctr" fontAlgn="ctr"/>
                      <a:r>
                        <a:rPr lang="en-US" sz="700" b="0" i="0" u="none" strike="noStrike">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0FF90"/>
                    </a:solidFill>
                  </a:tcPr>
                </a:tc>
                <a:tc>
                  <a:txBody>
                    <a:bodyPr/>
                    <a:lstStyle/>
                    <a:p>
                      <a:pPr algn="ctr" fontAlgn="ctr"/>
                      <a:r>
                        <a:rPr lang="en-US" sz="700" b="0" i="0" u="none" strike="noStrike" dirty="0">
                          <a:solidFill>
                            <a:srgbClr val="000000"/>
                          </a:solidFill>
                          <a:latin typeface="Calibri"/>
                        </a:rPr>
                        <a:t>Yes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90FF90"/>
                    </a:solidFill>
                  </a:tcPr>
                </a:tc>
              </a:tr>
            </a:tbl>
          </a:graphicData>
        </a:graphic>
      </p:graphicFrame>
      <p:pic>
        <p:nvPicPr>
          <p:cNvPr id="16" name="Picture 15" descr="↓">
            <a:hlinkClick r:id="rId2"/>
          </p:cNvPr>
          <p:cNvPicPr>
            <a:picLocks noChangeAspect="1" noChangeArrowheads="1"/>
          </p:cNvPicPr>
          <p:nvPr/>
        </p:nvPicPr>
        <p:blipFill>
          <a:blip r:embed="rId3" cstate="print"/>
          <a:srcRect/>
          <a:stretch>
            <a:fillRect/>
          </a:stretch>
        </p:blipFill>
        <p:spPr bwMode="auto">
          <a:xfrm>
            <a:off x="0" y="304800"/>
            <a:ext cx="114300" cy="133350"/>
          </a:xfrm>
          <a:prstGeom prst="rect">
            <a:avLst/>
          </a:prstGeom>
          <a:noFill/>
        </p:spPr>
      </p:pic>
      <p:pic>
        <p:nvPicPr>
          <p:cNvPr id="17" name="Picture 16" descr="↓">
            <a:hlinkClick r:id="rId2"/>
          </p:cNvPr>
          <p:cNvPicPr>
            <a:picLocks noChangeAspect="1" noChangeArrowheads="1"/>
          </p:cNvPicPr>
          <p:nvPr/>
        </p:nvPicPr>
        <p:blipFill>
          <a:blip r:embed="rId3" cstate="print"/>
          <a:srcRect/>
          <a:stretch>
            <a:fillRect/>
          </a:stretch>
        </p:blipFill>
        <p:spPr bwMode="auto">
          <a:xfrm>
            <a:off x="2724150" y="304800"/>
            <a:ext cx="114300" cy="133350"/>
          </a:xfrm>
          <a:prstGeom prst="rect">
            <a:avLst/>
          </a:prstGeom>
          <a:noFill/>
        </p:spPr>
      </p:pic>
      <p:pic>
        <p:nvPicPr>
          <p:cNvPr id="18" name="Picture 17" descr="↓">
            <a:hlinkClick r:id="rId2"/>
          </p:cNvPr>
          <p:cNvPicPr>
            <a:picLocks noChangeAspect="1" noChangeArrowheads="1"/>
          </p:cNvPicPr>
          <p:nvPr/>
        </p:nvPicPr>
        <p:blipFill>
          <a:blip r:embed="rId3" cstate="print"/>
          <a:srcRect/>
          <a:stretch>
            <a:fillRect/>
          </a:stretch>
        </p:blipFill>
        <p:spPr bwMode="auto">
          <a:xfrm>
            <a:off x="4619625" y="304800"/>
            <a:ext cx="114300" cy="133350"/>
          </a:xfrm>
          <a:prstGeom prst="rect">
            <a:avLst/>
          </a:prstGeom>
          <a:noFill/>
        </p:spPr>
      </p:pic>
      <p:pic>
        <p:nvPicPr>
          <p:cNvPr id="19" name="Picture 18" descr="↓">
            <a:hlinkClick r:id="rId2"/>
          </p:cNvPr>
          <p:cNvPicPr>
            <a:picLocks noChangeAspect="1" noChangeArrowheads="1"/>
          </p:cNvPicPr>
          <p:nvPr/>
        </p:nvPicPr>
        <p:blipFill>
          <a:blip r:embed="rId3" cstate="print"/>
          <a:srcRect/>
          <a:stretch>
            <a:fillRect/>
          </a:stretch>
        </p:blipFill>
        <p:spPr bwMode="auto">
          <a:xfrm>
            <a:off x="5181600" y="304800"/>
            <a:ext cx="114300" cy="133350"/>
          </a:xfrm>
          <a:prstGeom prst="rect">
            <a:avLst/>
          </a:prstGeom>
          <a:noFill/>
        </p:spPr>
      </p:pic>
      <p:pic>
        <p:nvPicPr>
          <p:cNvPr id="20" name="Picture 19" descr="↓">
            <a:hlinkClick r:id="rId2"/>
          </p:cNvPr>
          <p:cNvPicPr>
            <a:picLocks noChangeAspect="1" noChangeArrowheads="1"/>
          </p:cNvPicPr>
          <p:nvPr/>
        </p:nvPicPr>
        <p:blipFill>
          <a:blip r:embed="rId3" cstate="print"/>
          <a:srcRect/>
          <a:stretch>
            <a:fillRect/>
          </a:stretch>
        </p:blipFill>
        <p:spPr bwMode="auto">
          <a:xfrm>
            <a:off x="5772150" y="304800"/>
            <a:ext cx="114300" cy="133350"/>
          </a:xfrm>
          <a:prstGeom prst="rect">
            <a:avLst/>
          </a:prstGeom>
          <a:noFill/>
        </p:spPr>
      </p:pic>
      <p:pic>
        <p:nvPicPr>
          <p:cNvPr id="21" name="Picture 20" descr="↓">
            <a:hlinkClick r:id="rId2"/>
          </p:cNvPr>
          <p:cNvPicPr>
            <a:picLocks noChangeAspect="1" noChangeArrowheads="1"/>
          </p:cNvPicPr>
          <p:nvPr/>
        </p:nvPicPr>
        <p:blipFill>
          <a:blip r:embed="rId3" cstate="print"/>
          <a:srcRect/>
          <a:stretch>
            <a:fillRect/>
          </a:stretch>
        </p:blipFill>
        <p:spPr bwMode="auto">
          <a:xfrm>
            <a:off x="6381750" y="304800"/>
            <a:ext cx="114300" cy="13335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Autofit/>
          </a:bodyPr>
          <a:lstStyle/>
          <a:p>
            <a:r>
              <a:rPr lang="en-US" sz="3600" b="1" dirty="0" smtClean="0"/>
              <a:t>Backup Software: </a:t>
            </a:r>
            <a:r>
              <a:rPr lang="en-US" sz="3600" b="1" dirty="0" smtClean="0"/>
              <a:t>Cloud Computing</a:t>
            </a:r>
            <a:endParaRPr lang="en-US" sz="3600" b="1" dirty="0"/>
          </a:p>
        </p:txBody>
      </p:sp>
      <p:sp>
        <p:nvSpPr>
          <p:cNvPr id="36" name="Content Placeholder 35"/>
          <p:cNvSpPr>
            <a:spLocks noGrp="1"/>
          </p:cNvSpPr>
          <p:nvPr>
            <p:ph idx="1"/>
          </p:nvPr>
        </p:nvSpPr>
        <p:spPr/>
        <p:txBody>
          <a:bodyPr>
            <a:normAutofit fontScale="85000" lnSpcReduction="20000"/>
          </a:bodyPr>
          <a:lstStyle/>
          <a:p>
            <a:r>
              <a:rPr lang="en-US" dirty="0" smtClean="0"/>
              <a:t>Provider</a:t>
            </a:r>
          </a:p>
          <a:p>
            <a:r>
              <a:rPr lang="en-US" dirty="0" smtClean="0"/>
              <a:t>Operating System Supported</a:t>
            </a:r>
          </a:p>
          <a:p>
            <a:r>
              <a:rPr lang="en-US" dirty="0" smtClean="0"/>
              <a:t>Encryption</a:t>
            </a:r>
          </a:p>
          <a:p>
            <a:r>
              <a:rPr lang="en-US" dirty="0" smtClean="0"/>
              <a:t>Capacity plans</a:t>
            </a:r>
          </a:p>
          <a:p>
            <a:r>
              <a:rPr lang="en-US" dirty="0" smtClean="0"/>
              <a:t>Bandwidth limitations</a:t>
            </a:r>
          </a:p>
          <a:p>
            <a:r>
              <a:rPr lang="en-US" dirty="0" smtClean="0"/>
              <a:t>Net Drive  (Protocol supported)</a:t>
            </a:r>
          </a:p>
          <a:p>
            <a:r>
              <a:rPr lang="en-US" dirty="0" smtClean="0"/>
              <a:t>P2P – Data spread over many computers</a:t>
            </a:r>
          </a:p>
          <a:p>
            <a:r>
              <a:rPr lang="en-US" dirty="0" smtClean="0"/>
              <a:t>Sync – synchronization between computer and PDA</a:t>
            </a:r>
          </a:p>
          <a:p>
            <a:r>
              <a:rPr lang="en-US" dirty="0" smtClean="0"/>
              <a:t>Public internet file hosting</a:t>
            </a:r>
          </a:p>
          <a:p>
            <a:r>
              <a:rPr lang="en-US" dirty="0" smtClean="0"/>
              <a:t>Restore via physical media</a:t>
            </a:r>
          </a:p>
          <a:p>
            <a:r>
              <a:rPr lang="en-US" dirty="0" smtClean="0"/>
              <a:t>Server locations</a:t>
            </a:r>
          </a:p>
          <a:p>
            <a:r>
              <a:rPr lang="en-US" dirty="0" smtClean="0"/>
              <a:t>Maximum per-file size</a:t>
            </a:r>
          </a:p>
          <a:p>
            <a:endParaRPr lang="en-US" dirty="0" smtClean="0"/>
          </a:p>
        </p:txBody>
      </p:sp>
      <p:sp>
        <p:nvSpPr>
          <p:cNvPr id="4" name="Slide Number Placeholder 3"/>
          <p:cNvSpPr>
            <a:spLocks noGrp="1"/>
          </p:cNvSpPr>
          <p:nvPr>
            <p:ph type="sldNum" sz="quarter" idx="12"/>
          </p:nvPr>
        </p:nvSpPr>
        <p:spPr/>
        <p:txBody>
          <a:bodyPr/>
          <a:lstStyle/>
          <a:p>
            <a:fld id="{F0657333-7672-42E5-A43E-E2B2EEB36093}" type="slidenum">
              <a:rPr lang="en-US" smtClean="0"/>
              <a:pPr/>
              <a:t>34</a:t>
            </a:fld>
            <a:endParaRPr lang="en-US"/>
          </a:p>
        </p:txBody>
      </p:sp>
      <p:pic>
        <p:nvPicPr>
          <p:cNvPr id="6" name="Picture 5" descr="↓">
            <a:hlinkClick r:id="rId2"/>
          </p:cNvPr>
          <p:cNvPicPr>
            <a:picLocks noChangeAspect="1" noChangeArrowheads="1"/>
          </p:cNvPicPr>
          <p:nvPr/>
        </p:nvPicPr>
        <p:blipFill>
          <a:blip r:embed="rId3" cstate="print"/>
          <a:srcRect/>
          <a:stretch>
            <a:fillRect/>
          </a:stretch>
        </p:blipFill>
        <p:spPr bwMode="auto">
          <a:xfrm>
            <a:off x="609600" y="304800"/>
            <a:ext cx="114300" cy="133350"/>
          </a:xfrm>
          <a:prstGeom prst="rect">
            <a:avLst/>
          </a:prstGeom>
          <a:noFill/>
        </p:spPr>
      </p:pic>
      <p:pic>
        <p:nvPicPr>
          <p:cNvPr id="7" name="Picture 6" descr="↓">
            <a:hlinkClick r:id="rId2"/>
          </p:cNvPr>
          <p:cNvPicPr>
            <a:picLocks noChangeAspect="1" noChangeArrowheads="1"/>
          </p:cNvPicPr>
          <p:nvPr/>
        </p:nvPicPr>
        <p:blipFill>
          <a:blip r:embed="rId3" cstate="print"/>
          <a:srcRect/>
          <a:stretch>
            <a:fillRect/>
          </a:stretch>
        </p:blipFill>
        <p:spPr bwMode="auto">
          <a:xfrm>
            <a:off x="2286000" y="304800"/>
            <a:ext cx="114300" cy="133350"/>
          </a:xfrm>
          <a:prstGeom prst="rect">
            <a:avLst/>
          </a:prstGeom>
          <a:noFill/>
        </p:spPr>
      </p:pic>
      <p:pic>
        <p:nvPicPr>
          <p:cNvPr id="8" name="Picture 7" descr="↓">
            <a:hlinkClick r:id="rId2"/>
          </p:cNvPr>
          <p:cNvPicPr>
            <a:picLocks noChangeAspect="1" noChangeArrowheads="1"/>
          </p:cNvPicPr>
          <p:nvPr/>
        </p:nvPicPr>
        <p:blipFill>
          <a:blip r:embed="rId3" cstate="print"/>
          <a:srcRect/>
          <a:stretch>
            <a:fillRect/>
          </a:stretch>
        </p:blipFill>
        <p:spPr bwMode="auto">
          <a:xfrm>
            <a:off x="3286125" y="304800"/>
            <a:ext cx="114300" cy="133350"/>
          </a:xfrm>
          <a:prstGeom prst="rect">
            <a:avLst/>
          </a:prstGeom>
          <a:noFill/>
        </p:spPr>
      </p:pic>
      <p:pic>
        <p:nvPicPr>
          <p:cNvPr id="9" name="Picture 8" descr="↓">
            <a:hlinkClick r:id="rId2"/>
          </p:cNvPr>
          <p:cNvPicPr>
            <a:picLocks noChangeAspect="1" noChangeArrowheads="1"/>
          </p:cNvPicPr>
          <p:nvPr/>
        </p:nvPicPr>
        <p:blipFill>
          <a:blip r:embed="rId3" cstate="print"/>
          <a:srcRect/>
          <a:stretch>
            <a:fillRect/>
          </a:stretch>
        </p:blipFill>
        <p:spPr bwMode="auto">
          <a:xfrm>
            <a:off x="4552950" y="304800"/>
            <a:ext cx="114300" cy="133350"/>
          </a:xfrm>
          <a:prstGeom prst="rect">
            <a:avLst/>
          </a:prstGeom>
          <a:noFill/>
        </p:spPr>
      </p:pic>
      <p:pic>
        <p:nvPicPr>
          <p:cNvPr id="10" name="Picture 9" descr="↓">
            <a:hlinkClick r:id="rId2"/>
          </p:cNvPr>
          <p:cNvPicPr>
            <a:picLocks noChangeAspect="1" noChangeArrowheads="1"/>
          </p:cNvPicPr>
          <p:nvPr/>
        </p:nvPicPr>
        <p:blipFill>
          <a:blip r:embed="rId3" cstate="print"/>
          <a:srcRect/>
          <a:stretch>
            <a:fillRect/>
          </a:stretch>
        </p:blipFill>
        <p:spPr bwMode="auto">
          <a:xfrm>
            <a:off x="5143500" y="304800"/>
            <a:ext cx="114300" cy="133350"/>
          </a:xfrm>
          <a:prstGeom prst="rect">
            <a:avLst/>
          </a:prstGeom>
          <a:noFill/>
        </p:spPr>
      </p:pic>
      <p:pic>
        <p:nvPicPr>
          <p:cNvPr id="11" name="Picture 10" descr="↓">
            <a:hlinkClick r:id="rId2"/>
          </p:cNvPr>
          <p:cNvPicPr>
            <a:picLocks noChangeAspect="1" noChangeArrowheads="1"/>
          </p:cNvPicPr>
          <p:nvPr/>
        </p:nvPicPr>
        <p:blipFill>
          <a:blip r:embed="rId3" cstate="print"/>
          <a:srcRect/>
          <a:stretch>
            <a:fillRect/>
          </a:stretch>
        </p:blipFill>
        <p:spPr bwMode="auto">
          <a:xfrm>
            <a:off x="6019800" y="304800"/>
            <a:ext cx="114300" cy="133350"/>
          </a:xfrm>
          <a:prstGeom prst="rect">
            <a:avLst/>
          </a:prstGeom>
          <a:noFill/>
        </p:spPr>
      </p:pic>
      <p:pic>
        <p:nvPicPr>
          <p:cNvPr id="12" name="Picture 11" descr="↓">
            <a:hlinkClick r:id="rId2"/>
          </p:cNvPr>
          <p:cNvPicPr>
            <a:picLocks noChangeAspect="1" noChangeArrowheads="1"/>
          </p:cNvPicPr>
          <p:nvPr/>
        </p:nvPicPr>
        <p:blipFill>
          <a:blip r:embed="rId3" cstate="print"/>
          <a:srcRect/>
          <a:stretch>
            <a:fillRect/>
          </a:stretch>
        </p:blipFill>
        <p:spPr bwMode="auto">
          <a:xfrm>
            <a:off x="7591425" y="304800"/>
            <a:ext cx="114300" cy="133350"/>
          </a:xfrm>
          <a:prstGeom prst="rect">
            <a:avLst/>
          </a:prstGeom>
          <a:noFill/>
        </p:spPr>
      </p:pic>
      <p:pic>
        <p:nvPicPr>
          <p:cNvPr id="13" name="Picture 12" descr="↓">
            <a:hlinkClick r:id="rId2"/>
          </p:cNvPr>
          <p:cNvPicPr>
            <a:picLocks noChangeAspect="1" noChangeArrowheads="1"/>
          </p:cNvPicPr>
          <p:nvPr/>
        </p:nvPicPr>
        <p:blipFill>
          <a:blip r:embed="rId3" cstate="print"/>
          <a:srcRect/>
          <a:stretch>
            <a:fillRect/>
          </a:stretch>
        </p:blipFill>
        <p:spPr bwMode="auto">
          <a:xfrm>
            <a:off x="8172450" y="304800"/>
            <a:ext cx="114300" cy="13335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is coming in the Future?</a:t>
            </a:r>
            <a:endParaRPr lang="en-US" dirty="0"/>
          </a:p>
        </p:txBody>
      </p:sp>
      <p:sp>
        <p:nvSpPr>
          <p:cNvPr id="6" name="Content Placeholder 5"/>
          <p:cNvSpPr>
            <a:spLocks noGrp="1"/>
          </p:cNvSpPr>
          <p:nvPr>
            <p:ph idx="1"/>
          </p:nvPr>
        </p:nvSpPr>
        <p:spPr/>
        <p:txBody>
          <a:bodyPr/>
          <a:lstStyle/>
          <a:p>
            <a:r>
              <a:rPr lang="en-US" dirty="0" smtClean="0"/>
              <a:t>Backup world is changing</a:t>
            </a:r>
          </a:p>
          <a:p>
            <a:pPr lvl="1"/>
            <a:r>
              <a:rPr lang="en-US" dirty="0" smtClean="0"/>
              <a:t>Business world backup features comes to the home</a:t>
            </a:r>
          </a:p>
          <a:p>
            <a:r>
              <a:rPr lang="en-US" dirty="0" smtClean="0"/>
              <a:t>Bandwidth continues to expand</a:t>
            </a:r>
          </a:p>
          <a:p>
            <a:r>
              <a:rPr lang="en-US" dirty="0" smtClean="0"/>
              <a:t>Token computing</a:t>
            </a:r>
          </a:p>
          <a:p>
            <a:pPr lvl="1"/>
            <a:r>
              <a:rPr lang="en-US" dirty="0" smtClean="0"/>
              <a:t>All data resides in the cloud</a:t>
            </a:r>
          </a:p>
          <a:p>
            <a:pPr lvl="1"/>
            <a:r>
              <a:rPr lang="en-US" dirty="0" smtClean="0"/>
              <a:t>Secured by tokens</a:t>
            </a:r>
          </a:p>
          <a:p>
            <a:pPr lvl="1"/>
            <a:r>
              <a:rPr lang="en-US" dirty="0" smtClean="0"/>
              <a:t>Deletion by individual policy</a:t>
            </a:r>
          </a:p>
          <a:p>
            <a:pPr lvl="1"/>
            <a:r>
              <a:rPr lang="en-US" dirty="0" smtClean="0"/>
              <a:t>Token reporting</a:t>
            </a:r>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p:txBody>
          <a:bodyPr/>
          <a:lstStyle/>
          <a:p>
            <a:r>
              <a:rPr lang="en-US" dirty="0" smtClean="0"/>
              <a:t>Data continues to explode</a:t>
            </a:r>
          </a:p>
          <a:p>
            <a:pPr lvl="1"/>
            <a:r>
              <a:rPr lang="en-US" dirty="0" smtClean="0"/>
              <a:t>More and more information moving to electronic media</a:t>
            </a:r>
          </a:p>
          <a:p>
            <a:r>
              <a:rPr lang="en-US" dirty="0" smtClean="0"/>
              <a:t>The individual has to be aware of the consequences of the growth of data</a:t>
            </a:r>
          </a:p>
          <a:p>
            <a:r>
              <a:rPr lang="en-US" dirty="0" smtClean="0"/>
              <a:t> What can you do now to protect yourself?</a:t>
            </a:r>
          </a:p>
          <a:p>
            <a:pPr lvl="1"/>
            <a:r>
              <a:rPr lang="en-US" dirty="0" smtClean="0"/>
              <a:t>Backup your data</a:t>
            </a:r>
          </a:p>
          <a:p>
            <a:pPr lvl="1"/>
            <a:r>
              <a:rPr lang="en-US" dirty="0" smtClean="0"/>
              <a:t>Categorize you data to keep what you can’t replace in case of disaster.</a:t>
            </a:r>
          </a:p>
          <a:p>
            <a:r>
              <a:rPr lang="en-US" dirty="0" smtClean="0"/>
              <a:t>This information is good </a:t>
            </a:r>
            <a:r>
              <a:rPr lang="en-US" smtClean="0"/>
              <a:t>for about 3 years</a:t>
            </a:r>
            <a:endParaRPr lang="en-US"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36</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228600" y="1935480"/>
            <a:ext cx="8458200" cy="4389120"/>
          </a:xfrm>
        </p:spPr>
        <p:txBody>
          <a:bodyPr>
            <a:normAutofit lnSpcReduction="10000"/>
          </a:bodyPr>
          <a:lstStyle/>
          <a:p>
            <a:r>
              <a:rPr lang="en-US" sz="2400" dirty="0" smtClean="0">
                <a:latin typeface="+mj-lt"/>
              </a:rPr>
              <a:t>“The world’s total yearly production of print, film, optical, and magnetic content would require roughly 1.5 billion gigabytes of storage. This is the equivalent of 250 megabytes per person for each man, woman, and child on earth.” </a:t>
            </a:r>
          </a:p>
          <a:p>
            <a:pPr lvl="1"/>
            <a:r>
              <a:rPr lang="en-US" sz="1100" dirty="0" smtClean="0">
                <a:latin typeface="+mj-lt"/>
              </a:rPr>
              <a:t>(Peter Lyman and Hal R. Varian, </a:t>
            </a:r>
            <a:r>
              <a:rPr lang="en-US" sz="1100" i="1" dirty="0" smtClean="0">
                <a:latin typeface="+mj-lt"/>
              </a:rPr>
              <a:t>How Much Information, 2003;www2.sims.berkeley.edu/research/projects/ how-much-info/)</a:t>
            </a:r>
          </a:p>
          <a:p>
            <a:endParaRPr lang="en-US" sz="2000" dirty="0" smtClean="0"/>
          </a:p>
          <a:p>
            <a:r>
              <a:rPr lang="en-US" sz="2400" dirty="0" smtClean="0">
                <a:latin typeface="+mj-lt"/>
              </a:rPr>
              <a:t>“By the time today’s kindergartners graduate from high school, the amount of knowledge in the world will have doubled four times. The Class of 2000 will be exposed to more information in one year than their grandparents encountered in their entire lives. They will have to assimilate more inventions and more information than have appeared in the last 150 years.” </a:t>
            </a:r>
          </a:p>
          <a:p>
            <a:pPr lvl="1"/>
            <a:r>
              <a:rPr lang="en-US" sz="1200" dirty="0" smtClean="0">
                <a:latin typeface="+mj-lt"/>
              </a:rPr>
              <a:t>(Marvin </a:t>
            </a:r>
            <a:r>
              <a:rPr lang="en-US" sz="1200" dirty="0" err="1" smtClean="0">
                <a:latin typeface="+mj-lt"/>
              </a:rPr>
              <a:t>Cetron</a:t>
            </a:r>
            <a:r>
              <a:rPr lang="en-US" sz="1200" dirty="0" smtClean="0">
                <a:latin typeface="+mj-lt"/>
              </a:rPr>
              <a:t> and Owen Davies, </a:t>
            </a:r>
            <a:r>
              <a:rPr lang="en-US" sz="1200" i="1" dirty="0" smtClean="0">
                <a:latin typeface="+mj-lt"/>
              </a:rPr>
              <a:t>American Renaissance, New York, St. Martin’s Press, 1989, p. 65)</a:t>
            </a:r>
          </a:p>
          <a:p>
            <a:endParaRPr lang="en-US" sz="1250" dirty="0"/>
          </a:p>
        </p:txBody>
      </p:sp>
      <p:sp>
        <p:nvSpPr>
          <p:cNvPr id="4" name="Slide Number Placeholder 3"/>
          <p:cNvSpPr>
            <a:spLocks noGrp="1"/>
          </p:cNvSpPr>
          <p:nvPr>
            <p:ph type="sldNum" sz="quarter" idx="12"/>
          </p:nvPr>
        </p:nvSpPr>
        <p:spPr/>
        <p:txBody>
          <a:bodyPr/>
          <a:lstStyle/>
          <a:p>
            <a:fld id="{F0657333-7672-42E5-A43E-E2B2EEB36093}"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305800" cy="5913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657333-7672-42E5-A43E-E2B2EEB36093}" type="slidenum">
              <a:rPr lang="en-US" smtClean="0"/>
              <a:pPr/>
              <a:t>5</a:t>
            </a:fld>
            <a:endParaRPr lang="en-US"/>
          </a:p>
        </p:txBody>
      </p:sp>
      <p:pic>
        <p:nvPicPr>
          <p:cNvPr id="1028" name="Picture 4"/>
          <p:cNvPicPr>
            <a:picLocks noChangeAspect="1" noChangeArrowheads="1"/>
          </p:cNvPicPr>
          <p:nvPr/>
        </p:nvPicPr>
        <p:blipFill>
          <a:blip r:embed="rId2" cstate="print"/>
          <a:srcRect/>
          <a:stretch>
            <a:fillRect/>
          </a:stretch>
        </p:blipFill>
        <p:spPr bwMode="auto">
          <a:xfrm>
            <a:off x="152400" y="1066800"/>
            <a:ext cx="8839200" cy="568672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305800" cy="5913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657333-7672-42E5-A43E-E2B2EEB36093}" type="slidenum">
              <a:rPr lang="en-US" smtClean="0"/>
              <a:pPr/>
              <a:t>6</a:t>
            </a:fld>
            <a:endParaRPr lang="en-US"/>
          </a:p>
        </p:txBody>
      </p:sp>
      <p:pic>
        <p:nvPicPr>
          <p:cNvPr id="1028" name="Picture 4"/>
          <p:cNvPicPr>
            <a:picLocks noChangeAspect="1" noChangeArrowheads="1"/>
          </p:cNvPicPr>
          <p:nvPr/>
        </p:nvPicPr>
        <p:blipFill>
          <a:blip r:embed="rId2" cstate="print"/>
          <a:srcRect/>
          <a:stretch>
            <a:fillRect/>
          </a:stretch>
        </p:blipFill>
        <p:spPr bwMode="auto">
          <a:xfrm>
            <a:off x="152400" y="1066800"/>
            <a:ext cx="8839200" cy="5686721"/>
          </a:xfrm>
          <a:prstGeom prst="rect">
            <a:avLst/>
          </a:prstGeom>
          <a:noFill/>
          <a:ln w="9525">
            <a:noFill/>
            <a:miter lim="800000"/>
            <a:headEnd/>
            <a:tailEnd/>
          </a:ln>
        </p:spPr>
      </p:pic>
      <p:sp>
        <p:nvSpPr>
          <p:cNvPr id="5" name="Rectangle 4"/>
          <p:cNvSpPr/>
          <p:nvPr/>
        </p:nvSpPr>
        <p:spPr>
          <a:xfrm>
            <a:off x="381000" y="1295400"/>
            <a:ext cx="990600" cy="144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Number of Emails sent Every Second</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305800" cy="5913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657333-7672-42E5-A43E-E2B2EEB36093}" type="slidenum">
              <a:rPr lang="en-US" smtClean="0"/>
              <a:pPr/>
              <a:t>7</a:t>
            </a:fld>
            <a:endParaRPr lang="en-US"/>
          </a:p>
        </p:txBody>
      </p:sp>
      <p:pic>
        <p:nvPicPr>
          <p:cNvPr id="1028" name="Picture 4"/>
          <p:cNvPicPr>
            <a:picLocks noChangeAspect="1" noChangeArrowheads="1"/>
          </p:cNvPicPr>
          <p:nvPr/>
        </p:nvPicPr>
        <p:blipFill>
          <a:blip r:embed="rId2" cstate="print"/>
          <a:srcRect/>
          <a:stretch>
            <a:fillRect/>
          </a:stretch>
        </p:blipFill>
        <p:spPr bwMode="auto">
          <a:xfrm>
            <a:off x="152400" y="1066800"/>
            <a:ext cx="8839200" cy="5686721"/>
          </a:xfrm>
          <a:prstGeom prst="rect">
            <a:avLst/>
          </a:prstGeom>
          <a:noFill/>
          <a:ln w="9525">
            <a:noFill/>
            <a:miter lim="800000"/>
            <a:headEnd/>
            <a:tailEnd/>
          </a:ln>
        </p:spPr>
      </p:pic>
      <p:sp>
        <p:nvSpPr>
          <p:cNvPr id="5" name="Rectangle 4"/>
          <p:cNvSpPr/>
          <p:nvPr/>
        </p:nvSpPr>
        <p:spPr>
          <a:xfrm>
            <a:off x="1066800" y="1295400"/>
            <a:ext cx="1295400" cy="144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Data Consumed by Households Each Day</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305800" cy="5913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657333-7672-42E5-A43E-E2B2EEB36093}" type="slidenum">
              <a:rPr lang="en-US" smtClean="0"/>
              <a:pPr/>
              <a:t>8</a:t>
            </a:fld>
            <a:endParaRPr lang="en-US"/>
          </a:p>
        </p:txBody>
      </p:sp>
      <p:pic>
        <p:nvPicPr>
          <p:cNvPr id="1028" name="Picture 4"/>
          <p:cNvPicPr>
            <a:picLocks noChangeAspect="1" noChangeArrowheads="1"/>
          </p:cNvPicPr>
          <p:nvPr/>
        </p:nvPicPr>
        <p:blipFill>
          <a:blip r:embed="rId2" cstate="print"/>
          <a:srcRect/>
          <a:stretch>
            <a:fillRect/>
          </a:stretch>
        </p:blipFill>
        <p:spPr bwMode="auto">
          <a:xfrm>
            <a:off x="152400" y="1066800"/>
            <a:ext cx="8839200" cy="5686721"/>
          </a:xfrm>
          <a:prstGeom prst="rect">
            <a:avLst/>
          </a:prstGeom>
          <a:noFill/>
          <a:ln w="9525">
            <a:noFill/>
            <a:miter lim="800000"/>
            <a:headEnd/>
            <a:tailEnd/>
          </a:ln>
        </p:spPr>
      </p:pic>
      <p:sp>
        <p:nvSpPr>
          <p:cNvPr id="5" name="Rectangle 4"/>
          <p:cNvSpPr/>
          <p:nvPr/>
        </p:nvSpPr>
        <p:spPr>
          <a:xfrm>
            <a:off x="1905000" y="1295400"/>
            <a:ext cx="1066800" cy="144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Video Uploaded to YouTube Every Minute</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305800" cy="591312"/>
          </a:xfrm>
        </p:spPr>
        <p:txBody>
          <a:bodyPr>
            <a:noAutofit/>
          </a:bodyPr>
          <a:lstStyle/>
          <a:p>
            <a:r>
              <a:rPr lang="en-US" sz="3600" dirty="0" smtClean="0">
                <a:latin typeface="Arial" pitchFamily="34" charset="0"/>
                <a:cs typeface="Arial" pitchFamily="34" charset="0"/>
              </a:rPr>
              <a:t>The causes of the information explosion</a:t>
            </a:r>
            <a:endParaRPr lang="en-US" sz="32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F0657333-7672-42E5-A43E-E2B2EEB36093}" type="slidenum">
              <a:rPr lang="en-US" smtClean="0"/>
              <a:pPr/>
              <a:t>9</a:t>
            </a:fld>
            <a:endParaRPr lang="en-US"/>
          </a:p>
        </p:txBody>
      </p:sp>
      <p:pic>
        <p:nvPicPr>
          <p:cNvPr id="1028" name="Picture 4"/>
          <p:cNvPicPr>
            <a:picLocks noChangeAspect="1" noChangeArrowheads="1"/>
          </p:cNvPicPr>
          <p:nvPr/>
        </p:nvPicPr>
        <p:blipFill>
          <a:blip r:embed="rId2" cstate="print"/>
          <a:srcRect/>
          <a:stretch>
            <a:fillRect/>
          </a:stretch>
        </p:blipFill>
        <p:spPr bwMode="auto">
          <a:xfrm>
            <a:off x="152400" y="1066800"/>
            <a:ext cx="8839200" cy="5686721"/>
          </a:xfrm>
          <a:prstGeom prst="rect">
            <a:avLst/>
          </a:prstGeom>
          <a:noFill/>
          <a:ln w="9525">
            <a:noFill/>
            <a:miter lim="800000"/>
            <a:headEnd/>
            <a:tailEnd/>
          </a:ln>
        </p:spPr>
      </p:pic>
      <p:sp>
        <p:nvSpPr>
          <p:cNvPr id="5" name="Rectangle 4"/>
          <p:cNvSpPr/>
          <p:nvPr/>
        </p:nvSpPr>
        <p:spPr>
          <a:xfrm>
            <a:off x="2743200" y="1295400"/>
            <a:ext cx="1066800" cy="1447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Data Per Day Processed By Google</a:t>
            </a:r>
            <a:endParaRPr lang="en-US" sz="1600"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1561</TotalTime>
  <Words>2377</Words>
  <Application>Microsoft Office PowerPoint</Application>
  <PresentationFormat>On-screen Show (4:3)</PresentationFormat>
  <Paragraphs>788</Paragraphs>
  <Slides>36</Slides>
  <Notes>1</Notes>
  <HiddenSlides>0</HiddenSlides>
  <MMClips>1</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More Data! More Headaches!</vt:lpstr>
      <vt:lpstr>Slide 2</vt:lpstr>
      <vt:lpstr>Agenda </vt:lpstr>
      <vt:lpstr>The causes of the information explosion</vt:lpstr>
      <vt:lpstr>The causes of the information explosion</vt:lpstr>
      <vt:lpstr>The causes of the information explosion</vt:lpstr>
      <vt:lpstr>The causes of the information explosion</vt:lpstr>
      <vt:lpstr>The causes of the information explosion</vt:lpstr>
      <vt:lpstr>The causes of the information explosion</vt:lpstr>
      <vt:lpstr>The causes of the information explosion</vt:lpstr>
      <vt:lpstr>The causes of the information explosion</vt:lpstr>
      <vt:lpstr>The causes of the information explosion</vt:lpstr>
      <vt:lpstr>The causes of the information explosion</vt:lpstr>
      <vt:lpstr>The causes of the information explosion</vt:lpstr>
      <vt:lpstr>The implications of this same information explosion</vt:lpstr>
      <vt:lpstr>The implications of this same information explosion</vt:lpstr>
      <vt:lpstr>Some techniques to handle this information explosion</vt:lpstr>
      <vt:lpstr>Some techniques to handle this information explosion</vt:lpstr>
      <vt:lpstr>Some techniques to handle this information explosion</vt:lpstr>
      <vt:lpstr>Some techniques to handle this information explosion</vt:lpstr>
      <vt:lpstr>Some techniques to handle this information explosion</vt:lpstr>
      <vt:lpstr>Some techniques to handle this information explosion</vt:lpstr>
      <vt:lpstr>Some techniques to handle this information explosion</vt:lpstr>
      <vt:lpstr>Some techniques to handle this information explosion</vt:lpstr>
      <vt:lpstr>Some techniques to handle this information explosion</vt:lpstr>
      <vt:lpstr>Some techniques to handle this information explosion</vt:lpstr>
      <vt:lpstr>What is available in the marketplace to manage, protect, and archive information?</vt:lpstr>
      <vt:lpstr>What is available in the marketplace to manage, protect, and archive information?</vt:lpstr>
      <vt:lpstr>What is available in the marketplace to manage, protect, and archive information?</vt:lpstr>
      <vt:lpstr>What is available in the marketplace to manage, protect, and archive information?</vt:lpstr>
      <vt:lpstr>What is available in the marketplace to manage, protect, and archive information?</vt:lpstr>
      <vt:lpstr>Backup Software: Free Software</vt:lpstr>
      <vt:lpstr>Backup Software: Proprietary Software</vt:lpstr>
      <vt:lpstr>Backup Software: Cloud Computing</vt:lpstr>
      <vt:lpstr>What is coming in the Future?</vt:lpstr>
      <vt:lpstr>Summary </vt:lpstr>
    </vt:vector>
  </TitlesOfParts>
  <Company>IBM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Data More Backup and Recovery Headaches!</dc:title>
  <dc:creator>IBM_USER</dc:creator>
  <cp:lastModifiedBy>IBM_USER</cp:lastModifiedBy>
  <cp:revision>151</cp:revision>
  <dcterms:created xsi:type="dcterms:W3CDTF">2010-11-10T22:09:50Z</dcterms:created>
  <dcterms:modified xsi:type="dcterms:W3CDTF">2010-11-17T23:01:09Z</dcterms:modified>
</cp:coreProperties>
</file>