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5" d="100"/>
          <a:sy n="85"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AAAA1-9F87-AF49-AD63-F9A8D5653B42}" type="datetimeFigureOut">
              <a:rPr lang="en-US" smtClean="0"/>
              <a:t>3/30/19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8428A-ADFD-5D40-8B8F-4C39BDCEDEF0}" type="slidenum">
              <a:rPr lang="en-US" smtClean="0"/>
              <a:t>‹#›</a:t>
            </a:fld>
            <a:endParaRPr lang="en-US"/>
          </a:p>
        </p:txBody>
      </p:sp>
    </p:spTree>
    <p:extLst>
      <p:ext uri="{BB962C8B-B14F-4D97-AF65-F5344CB8AC3E}">
        <p14:creationId xmlns:p14="http://schemas.microsoft.com/office/powerpoint/2010/main" val="2958137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At</a:t>
            </a:r>
            <a:r>
              <a:rPr lang="en-US" baseline="0" dirty="0" smtClean="0"/>
              <a:t> the time of the test the thermal void coefficient of reactivity was positive. This by itself was not sufficient to cause the accident.  Design provisions and procedures existed to cope with this condition.</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2</a:t>
            </a:fld>
            <a:endParaRPr lang="en-US"/>
          </a:p>
        </p:txBody>
      </p:sp>
    </p:spTree>
    <p:extLst>
      <p:ext uri="{BB962C8B-B14F-4D97-AF65-F5344CB8AC3E}">
        <p14:creationId xmlns:p14="http://schemas.microsoft.com/office/powerpoint/2010/main" val="102758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 were issues with some</a:t>
            </a:r>
            <a:r>
              <a:rPr lang="en-US" baseline="0" dirty="0" smtClean="0"/>
              <a:t> </a:t>
            </a:r>
            <a:r>
              <a:rPr lang="en-US" dirty="0" smtClean="0"/>
              <a:t>procedures</a:t>
            </a:r>
            <a:r>
              <a:rPr lang="en-US" baseline="0" dirty="0" smtClean="0"/>
              <a:t> and training for operations at low power. The operators were not aware of the hazards associated with low power operation and low power to flow ratios. The test was originally planned to be run at at a power level where these wouldn’t matter, but neither the test procedure nor the operating procedures prohibited performing the test at low power.</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3</a:t>
            </a:fld>
            <a:endParaRPr lang="en-US"/>
          </a:p>
        </p:txBody>
      </p:sp>
    </p:spTree>
    <p:extLst>
      <p:ext uri="{BB962C8B-B14F-4D97-AF65-F5344CB8AC3E}">
        <p14:creationId xmlns:p14="http://schemas.microsoft.com/office/powerpoint/2010/main" val="36080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10 hour delay at</a:t>
            </a:r>
            <a:r>
              <a:rPr lang="en-US" baseline="0" dirty="0" smtClean="0"/>
              <a:t> 50% power for test setup followed by an additional 9 hour delay ordered by the load dispatcher allowed a large build up of Xe-135 which inserted significant negative reactivity into the core. Thus when power dropped to near 1% as the operators tried to reduce power to 22% there was not enough reactivity in the core to bring power back up to the intended test level. </a:t>
            </a:r>
          </a:p>
          <a:p>
            <a:r>
              <a:rPr lang="en-US" baseline="0" dirty="0" smtClean="0"/>
              <a:t>The best that the operators could do was withdraw nearly all control rods to bring power up to about 6%. This had two important effects. First, at low power the reactor coolant temperature was lower than planned, so there were fewer voids in the coolant thus more new voids (and more reactivity) could be produced if there was a sudden increase in coolant temperature. Second, with few control elements in the core the control elements provided insufficient negative reactivity to counter the reactivity increase that would be caused by sudden creation of voids.   </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4</a:t>
            </a:fld>
            <a:endParaRPr lang="en-US"/>
          </a:p>
        </p:txBody>
      </p:sp>
    </p:spTree>
    <p:extLst>
      <p:ext uri="{BB962C8B-B14F-4D97-AF65-F5344CB8AC3E}">
        <p14:creationId xmlns:p14="http://schemas.microsoft.com/office/powerpoint/2010/main" val="370979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operators did</a:t>
            </a:r>
            <a:r>
              <a:rPr lang="en-US" baseline="0" dirty="0" smtClean="0"/>
              <a:t> not consider the consequences of rapid void generation in the coolant and ignored the rules that required them to shut down the plant when the operating reactivity margin was low. They didn’t understand that ORM limits had a safety purpose. </a:t>
            </a:r>
            <a:r>
              <a:rPr lang="en-US" dirty="0" smtClean="0"/>
              <a:t>Starting</a:t>
            </a:r>
            <a:r>
              <a:rPr lang="en-US" baseline="0" dirty="0" smtClean="0"/>
              <a:t> the test under these conditions caused a reactivity transient that probably would have grown large enough to destroy the core, but perhaps the damage would have been contained in the reactor tank or the reactor building.</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5</a:t>
            </a:fld>
            <a:endParaRPr lang="en-US"/>
          </a:p>
        </p:txBody>
      </p:sp>
    </p:spTree>
    <p:extLst>
      <p:ext uri="{BB962C8B-B14F-4D97-AF65-F5344CB8AC3E}">
        <p14:creationId xmlns:p14="http://schemas.microsoft.com/office/powerpoint/2010/main" val="274015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operators initiated a scram when they saw power increasing.</a:t>
            </a:r>
            <a:r>
              <a:rPr lang="en-US" baseline="0" dirty="0" smtClean="0"/>
              <a:t>  They expected that this would stop the transient, but considering that it would take the control rods</a:t>
            </a:r>
            <a:r>
              <a:rPr lang="en-US" i="1" baseline="0" dirty="0" smtClean="0"/>
              <a:t> 7 </a:t>
            </a:r>
            <a:r>
              <a:rPr lang="en-US" baseline="0" dirty="0" smtClean="0"/>
              <a:t>seconds to drop 90% in their action may have been too late to save the core.  But there was something else that the operators didn’t know.</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6</a:t>
            </a:fld>
            <a:endParaRPr lang="en-US"/>
          </a:p>
        </p:txBody>
      </p:sp>
    </p:spTree>
    <p:extLst>
      <p:ext uri="{BB962C8B-B14F-4D97-AF65-F5344CB8AC3E}">
        <p14:creationId xmlns:p14="http://schemas.microsoft.com/office/powerpoint/2010/main" val="230587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area of the core just below the graphite displacers was highly reactive, so when the control elements started to insert the graphite displacers moving into the highly reactive area caused a significantly increase in reactor power.  </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7</a:t>
            </a:fld>
            <a:endParaRPr lang="en-US"/>
          </a:p>
        </p:txBody>
      </p:sp>
    </p:spTree>
    <p:extLst>
      <p:ext uri="{BB962C8B-B14F-4D97-AF65-F5344CB8AC3E}">
        <p14:creationId xmlns:p14="http://schemas.microsoft.com/office/powerpoint/2010/main" val="143216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This sequence of events was only possible because of decisions made long before the accident. Thorough safety analysis was not performed for low power operation – or if it was the results were not adequately communicated to the procedure writers, the trainers, and the operators</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8</a:t>
            </a:fld>
            <a:endParaRPr lang="en-US"/>
          </a:p>
        </p:txBody>
      </p:sp>
    </p:spTree>
    <p:extLst>
      <p:ext uri="{BB962C8B-B14F-4D97-AF65-F5344CB8AC3E}">
        <p14:creationId xmlns:p14="http://schemas.microsoft.com/office/powerpoint/2010/main" val="250203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 make maters worse</a:t>
            </a:r>
            <a:r>
              <a:rPr lang="en-US" baseline="0" dirty="0" smtClean="0"/>
              <a:t> review of the test procedure did not include nuclear safety experts: the test was considered as only an electrical test.  This view could be another consequence of the inadequate safety analysis.</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9</a:t>
            </a:fld>
            <a:endParaRPr lang="en-US"/>
          </a:p>
        </p:txBody>
      </p:sp>
    </p:spTree>
    <p:extLst>
      <p:ext uri="{BB962C8B-B14F-4D97-AF65-F5344CB8AC3E}">
        <p14:creationId xmlns:p14="http://schemas.microsoft.com/office/powerpoint/2010/main" val="151700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Furthermore the Unit</a:t>
            </a:r>
            <a:r>
              <a:rPr lang="en-US" baseline="0" dirty="0" smtClean="0"/>
              <a:t> 4 operators were unaware of the</a:t>
            </a:r>
            <a:r>
              <a:rPr lang="en-US" dirty="0" smtClean="0"/>
              <a:t> possibility</a:t>
            </a:r>
            <a:r>
              <a:rPr lang="en-US" baseline="0" dirty="0" smtClean="0"/>
              <a:t> of a “positive scram” even though this had been observed during operation at other RBMK reactors, including Chernobyl Unit 1.</a:t>
            </a:r>
            <a:endParaRPr lang="en-US" dirty="0"/>
          </a:p>
        </p:txBody>
      </p:sp>
      <p:sp>
        <p:nvSpPr>
          <p:cNvPr id="4" name="Slide Number Placeholder 3"/>
          <p:cNvSpPr>
            <a:spLocks noGrp="1"/>
          </p:cNvSpPr>
          <p:nvPr>
            <p:ph type="sldNum" sz="quarter" idx="10"/>
          </p:nvPr>
        </p:nvSpPr>
        <p:spPr/>
        <p:txBody>
          <a:bodyPr/>
          <a:lstStyle/>
          <a:p>
            <a:fld id="{45057ED8-92D8-8246-A086-036249BB498F}" type="slidenum">
              <a:rPr lang="en-US" smtClean="0"/>
              <a:t>10</a:t>
            </a:fld>
            <a:endParaRPr lang="en-US"/>
          </a:p>
        </p:txBody>
      </p:sp>
    </p:spTree>
    <p:extLst>
      <p:ext uri="{BB962C8B-B14F-4D97-AF65-F5344CB8AC3E}">
        <p14:creationId xmlns:p14="http://schemas.microsoft.com/office/powerpoint/2010/main" val="212262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DB6D6-1557-4D4D-8611-2FF05F8CE5C2}"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353830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DB6D6-1557-4D4D-8611-2FF05F8CE5C2}"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282368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DB6D6-1557-4D4D-8611-2FF05F8CE5C2}"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83704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DB6D6-1557-4D4D-8611-2FF05F8CE5C2}"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415997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DB6D6-1557-4D4D-8611-2FF05F8CE5C2}"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162544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DB6D6-1557-4D4D-8611-2FF05F8CE5C2}" type="datetimeFigureOut">
              <a:rPr lang="en-US" smtClean="0"/>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111204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DB6D6-1557-4D4D-8611-2FF05F8CE5C2}" type="datetimeFigureOut">
              <a:rPr lang="en-US" smtClean="0"/>
              <a:t>3/30/19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113418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DB6D6-1557-4D4D-8611-2FF05F8CE5C2}" type="datetimeFigureOut">
              <a:rPr lang="en-US" smtClean="0"/>
              <a:t>3/30/19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208594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DB6D6-1557-4D4D-8611-2FF05F8CE5C2}" type="datetimeFigureOut">
              <a:rPr lang="en-US" smtClean="0"/>
              <a:t>3/30/19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289414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DB6D6-1557-4D4D-8611-2FF05F8CE5C2}" type="datetimeFigureOut">
              <a:rPr lang="en-US" smtClean="0"/>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113517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DB6D6-1557-4D4D-8611-2FF05F8CE5C2}" type="datetimeFigureOut">
              <a:rPr lang="en-US" smtClean="0"/>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7DFF7-A936-574B-9B41-52FF487EB185}" type="slidenum">
              <a:rPr lang="en-US" smtClean="0"/>
              <a:t>‹#›</a:t>
            </a:fld>
            <a:endParaRPr lang="en-US"/>
          </a:p>
        </p:txBody>
      </p:sp>
    </p:spTree>
    <p:extLst>
      <p:ext uri="{BB962C8B-B14F-4D97-AF65-F5344CB8AC3E}">
        <p14:creationId xmlns:p14="http://schemas.microsoft.com/office/powerpoint/2010/main" val="27652562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DB6D6-1557-4D4D-8611-2FF05F8CE5C2}" type="datetimeFigureOut">
              <a:rPr lang="en-US" smtClean="0"/>
              <a:t>3/30/19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7DFF7-A936-574B-9B41-52FF487EB185}" type="slidenum">
              <a:rPr lang="en-US" smtClean="0"/>
              <a:t>‹#›</a:t>
            </a:fld>
            <a:endParaRPr lang="en-US"/>
          </a:p>
        </p:txBody>
      </p:sp>
    </p:spTree>
    <p:extLst>
      <p:ext uri="{BB962C8B-B14F-4D97-AF65-F5344CB8AC3E}">
        <p14:creationId xmlns:p14="http://schemas.microsoft.com/office/powerpoint/2010/main" val="191065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Recap of Chernobyl accident causes</a:t>
            </a:r>
            <a:endParaRPr lang="en-US" dirty="0"/>
          </a:p>
        </p:txBody>
      </p:sp>
      <p:sp>
        <p:nvSpPr>
          <p:cNvPr id="3" name="Subtitle 2"/>
          <p:cNvSpPr>
            <a:spLocks noGrp="1"/>
          </p:cNvSpPr>
          <p:nvPr>
            <p:ph type="subTitle" idx="1"/>
          </p:nvPr>
        </p:nvSpPr>
        <p:spPr/>
        <p:txBody>
          <a:bodyPr/>
          <a:lstStyle/>
          <a:p>
            <a:r>
              <a:rPr lang="en-US" dirty="0" smtClean="0"/>
              <a:t>Gary Johnson</a:t>
            </a:r>
          </a:p>
          <a:p>
            <a:r>
              <a:rPr lang="en-US" dirty="0" smtClean="0"/>
              <a:t>2019 03 30</a:t>
            </a:r>
            <a:endParaRPr lang="en-US" dirty="0"/>
          </a:p>
        </p:txBody>
      </p:sp>
    </p:spTree>
    <p:extLst>
      <p:ext uri="{BB962C8B-B14F-4D97-AF65-F5344CB8AC3E}">
        <p14:creationId xmlns:p14="http://schemas.microsoft.com/office/powerpoint/2010/main" val="407054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Operating experience from other plants was not communicated</a:t>
            </a:r>
            <a:endParaRPr lang="en-US" dirty="0"/>
          </a:p>
        </p:txBody>
      </p:sp>
      <p:sp>
        <p:nvSpPr>
          <p:cNvPr id="3" name="Slide Number Placeholder 2"/>
          <p:cNvSpPr>
            <a:spLocks noGrp="1"/>
          </p:cNvSpPr>
          <p:nvPr>
            <p:ph type="sldNum" sz="quarter" idx="12"/>
          </p:nvPr>
        </p:nvSpPr>
        <p:spPr/>
        <p:txBody>
          <a:bodyPr/>
          <a:lstStyle/>
          <a:p>
            <a:fld id="{0F1240FA-C34A-0E4F-9C91-3B87A70B3E32}" type="slidenum">
              <a:rPr lang="en-US" smtClean="0"/>
              <a:t>10</a:t>
            </a:fld>
            <a:endParaRPr lang="en-US"/>
          </a:p>
        </p:txBody>
      </p:sp>
      <p:pic>
        <p:nvPicPr>
          <p:cNvPr id="5" name="Picture 4"/>
          <p:cNvPicPr>
            <a:picLocks/>
          </p:cNvPicPr>
          <p:nvPr/>
        </p:nvPicPr>
        <p:blipFill>
          <a:blip r:embed="rId3"/>
          <a:stretch>
            <a:fillRect/>
          </a:stretch>
        </p:blipFill>
        <p:spPr>
          <a:xfrm>
            <a:off x="0" y="1008000"/>
            <a:ext cx="9144000" cy="5827200"/>
          </a:xfrm>
          <a:prstGeom prst="rect">
            <a:avLst/>
          </a:prstGeom>
        </p:spPr>
      </p:pic>
    </p:spTree>
    <p:extLst>
      <p:ext uri="{BB962C8B-B14F-4D97-AF65-F5344CB8AC3E}">
        <p14:creationId xmlns:p14="http://schemas.microsoft.com/office/powerpoint/2010/main" val="350653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8229600" cy="1143000"/>
          </a:xfrm>
        </p:spPr>
        <p:txBody>
          <a:bodyPr>
            <a:normAutofit fontScale="90000"/>
          </a:bodyPr>
          <a:lstStyle/>
          <a:p>
            <a:r>
              <a:rPr lang="en-US" dirty="0" smtClean="0"/>
              <a:t>The reactor had a high positive void coefficient at the time of the event</a:t>
            </a:r>
            <a:endParaRPr lang="en-US" dirty="0"/>
          </a:p>
        </p:txBody>
      </p:sp>
      <p:sp>
        <p:nvSpPr>
          <p:cNvPr id="4" name="Slide Number Placeholder 3"/>
          <p:cNvSpPr>
            <a:spLocks noGrp="1"/>
          </p:cNvSpPr>
          <p:nvPr>
            <p:ph type="sldNum" sz="quarter" idx="12"/>
          </p:nvPr>
        </p:nvSpPr>
        <p:spPr/>
        <p:txBody>
          <a:bodyPr/>
          <a:lstStyle/>
          <a:p>
            <a:fld id="{0F1240FA-C34A-0E4F-9C91-3B87A70B3E32}" type="slidenum">
              <a:rPr lang="en-US" smtClean="0"/>
              <a:t>2</a:t>
            </a:fld>
            <a:endParaRPr lang="en-US"/>
          </a:p>
        </p:txBody>
      </p:sp>
      <p:pic>
        <p:nvPicPr>
          <p:cNvPr id="7" name="Picture 6"/>
          <p:cNvPicPr>
            <a:picLocks noChangeAspect="1"/>
          </p:cNvPicPr>
          <p:nvPr/>
        </p:nvPicPr>
        <p:blipFill>
          <a:blip r:embed="rId3"/>
          <a:stretch>
            <a:fillRect/>
          </a:stretch>
        </p:blipFill>
        <p:spPr>
          <a:xfrm>
            <a:off x="0" y="544024"/>
            <a:ext cx="9144000" cy="5826125"/>
          </a:xfrm>
          <a:prstGeom prst="rect">
            <a:avLst/>
          </a:prstGeom>
        </p:spPr>
      </p:pic>
      <p:pic>
        <p:nvPicPr>
          <p:cNvPr id="9" name="Picture 8"/>
          <p:cNvPicPr>
            <a:picLocks/>
          </p:cNvPicPr>
          <p:nvPr/>
        </p:nvPicPr>
        <p:blipFill>
          <a:blip r:embed="rId4"/>
          <a:stretch>
            <a:fillRect/>
          </a:stretch>
        </p:blipFill>
        <p:spPr>
          <a:xfrm>
            <a:off x="0" y="1008000"/>
            <a:ext cx="9144000" cy="5827200"/>
          </a:xfrm>
          <a:prstGeom prst="rect">
            <a:avLst/>
          </a:prstGeom>
        </p:spPr>
      </p:pic>
    </p:spTree>
    <p:extLst>
      <p:ext uri="{BB962C8B-B14F-4D97-AF65-F5344CB8AC3E}">
        <p14:creationId xmlns:p14="http://schemas.microsoft.com/office/powerpoint/2010/main" val="395475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 procedures and training did not adequately address low power op’s</a:t>
            </a:r>
            <a:endParaRPr lang="en-US" dirty="0"/>
          </a:p>
        </p:txBody>
      </p:sp>
      <p:sp>
        <p:nvSpPr>
          <p:cNvPr id="4" name="Slide Number Placeholder 3"/>
          <p:cNvSpPr>
            <a:spLocks noGrp="1"/>
          </p:cNvSpPr>
          <p:nvPr>
            <p:ph type="sldNum" sz="quarter" idx="12"/>
          </p:nvPr>
        </p:nvSpPr>
        <p:spPr/>
        <p:txBody>
          <a:bodyPr/>
          <a:lstStyle/>
          <a:p>
            <a:fld id="{0F1240FA-C34A-0E4F-9C91-3B87A70B3E32}" type="slidenum">
              <a:rPr lang="en-US" smtClean="0"/>
              <a:t>3</a:t>
            </a:fld>
            <a:endParaRPr lang="en-US"/>
          </a:p>
        </p:txBody>
      </p:sp>
      <p:pic>
        <p:nvPicPr>
          <p:cNvPr id="3" name="Picture 2"/>
          <p:cNvPicPr>
            <a:picLocks/>
          </p:cNvPicPr>
          <p:nvPr/>
        </p:nvPicPr>
        <p:blipFill>
          <a:blip r:embed="rId3"/>
          <a:stretch>
            <a:fillRect/>
          </a:stretch>
        </p:blipFill>
        <p:spPr>
          <a:xfrm>
            <a:off x="533400" y="1008000"/>
            <a:ext cx="9144000" cy="5827200"/>
          </a:xfrm>
          <a:prstGeom prst="rect">
            <a:avLst/>
          </a:prstGeom>
        </p:spPr>
      </p:pic>
    </p:spTree>
    <p:extLst>
      <p:ext uri="{BB962C8B-B14F-4D97-AF65-F5344CB8AC3E}">
        <p14:creationId xmlns:p14="http://schemas.microsoft.com/office/powerpoint/2010/main" val="125366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9 hour delay at 50% power changed the situation </a:t>
            </a:r>
            <a:endParaRPr lang="en-US" dirty="0"/>
          </a:p>
        </p:txBody>
      </p:sp>
      <p:sp>
        <p:nvSpPr>
          <p:cNvPr id="3" name="Slide Number Placeholder 2"/>
          <p:cNvSpPr>
            <a:spLocks noGrp="1"/>
          </p:cNvSpPr>
          <p:nvPr>
            <p:ph type="sldNum" sz="quarter" idx="12"/>
          </p:nvPr>
        </p:nvSpPr>
        <p:spPr/>
        <p:txBody>
          <a:bodyPr/>
          <a:lstStyle/>
          <a:p>
            <a:fld id="{0F1240FA-C34A-0E4F-9C91-3B87A70B3E32}" type="slidenum">
              <a:rPr lang="en-US" smtClean="0"/>
              <a:t>4</a:t>
            </a:fld>
            <a:endParaRPr lang="en-US"/>
          </a:p>
        </p:txBody>
      </p:sp>
      <p:pic>
        <p:nvPicPr>
          <p:cNvPr id="4" name="Picture 3"/>
          <p:cNvPicPr>
            <a:picLocks/>
          </p:cNvPicPr>
          <p:nvPr/>
        </p:nvPicPr>
        <p:blipFill>
          <a:blip r:embed="rId3"/>
          <a:stretch>
            <a:fillRect/>
          </a:stretch>
        </p:blipFill>
        <p:spPr>
          <a:xfrm>
            <a:off x="0" y="1008000"/>
            <a:ext cx="9144000" cy="5827200"/>
          </a:xfrm>
          <a:prstGeom prst="rect">
            <a:avLst/>
          </a:prstGeom>
        </p:spPr>
      </p:pic>
    </p:spTree>
    <p:extLst>
      <p:ext uri="{BB962C8B-B14F-4D97-AF65-F5344CB8AC3E}">
        <p14:creationId xmlns:p14="http://schemas.microsoft.com/office/powerpoint/2010/main" val="28799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the test caused a reactivity transient</a:t>
            </a:r>
            <a:endParaRPr lang="en-US" dirty="0"/>
          </a:p>
        </p:txBody>
      </p:sp>
      <p:sp>
        <p:nvSpPr>
          <p:cNvPr id="3" name="Slide Number Placeholder 2"/>
          <p:cNvSpPr>
            <a:spLocks noGrp="1"/>
          </p:cNvSpPr>
          <p:nvPr>
            <p:ph type="sldNum" sz="quarter" idx="12"/>
          </p:nvPr>
        </p:nvSpPr>
        <p:spPr/>
        <p:txBody>
          <a:bodyPr/>
          <a:lstStyle/>
          <a:p>
            <a:fld id="{0F1240FA-C34A-0E4F-9C91-3B87A70B3E32}" type="slidenum">
              <a:rPr lang="en-US" smtClean="0"/>
              <a:t>5</a:t>
            </a:fld>
            <a:endParaRPr lang="en-US"/>
          </a:p>
        </p:txBody>
      </p:sp>
      <p:pic>
        <p:nvPicPr>
          <p:cNvPr id="5" name="Picture 4"/>
          <p:cNvPicPr>
            <a:picLocks/>
          </p:cNvPicPr>
          <p:nvPr/>
        </p:nvPicPr>
        <p:blipFill>
          <a:blip r:embed="rId3"/>
          <a:stretch>
            <a:fillRect/>
          </a:stretch>
        </p:blipFill>
        <p:spPr>
          <a:xfrm>
            <a:off x="0" y="1008000"/>
            <a:ext cx="9108000" cy="5827200"/>
          </a:xfrm>
          <a:prstGeom prst="rect">
            <a:avLst/>
          </a:prstGeom>
        </p:spPr>
      </p:pic>
    </p:spTree>
    <p:extLst>
      <p:ext uri="{BB962C8B-B14F-4D97-AF65-F5344CB8AC3E}">
        <p14:creationId xmlns:p14="http://schemas.microsoft.com/office/powerpoint/2010/main" val="400924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hen the operators saw power increase they scrammed the reactor </a:t>
            </a:r>
            <a:endParaRPr lang="en-US" dirty="0"/>
          </a:p>
        </p:txBody>
      </p:sp>
      <p:sp>
        <p:nvSpPr>
          <p:cNvPr id="3" name="Slide Number Placeholder 2"/>
          <p:cNvSpPr>
            <a:spLocks noGrp="1"/>
          </p:cNvSpPr>
          <p:nvPr>
            <p:ph type="sldNum" sz="quarter" idx="12"/>
          </p:nvPr>
        </p:nvSpPr>
        <p:spPr/>
        <p:txBody>
          <a:bodyPr/>
          <a:lstStyle/>
          <a:p>
            <a:fld id="{0F1240FA-C34A-0E4F-9C91-3B87A70B3E32}" type="slidenum">
              <a:rPr lang="en-US" smtClean="0"/>
              <a:t>6</a:t>
            </a:fld>
            <a:endParaRPr lang="en-US"/>
          </a:p>
        </p:txBody>
      </p:sp>
      <p:pic>
        <p:nvPicPr>
          <p:cNvPr id="5" name="Picture 4"/>
          <p:cNvPicPr>
            <a:picLocks/>
          </p:cNvPicPr>
          <p:nvPr/>
        </p:nvPicPr>
        <p:blipFill>
          <a:blip r:embed="rId3"/>
          <a:stretch>
            <a:fillRect/>
          </a:stretch>
        </p:blipFill>
        <p:spPr>
          <a:xfrm>
            <a:off x="0" y="1008000"/>
            <a:ext cx="9144000" cy="5827200"/>
          </a:xfrm>
          <a:prstGeom prst="rect">
            <a:avLst/>
          </a:prstGeom>
        </p:spPr>
      </p:pic>
    </p:spTree>
    <p:extLst>
      <p:ext uri="{BB962C8B-B14F-4D97-AF65-F5344CB8AC3E}">
        <p14:creationId xmlns:p14="http://schemas.microsoft.com/office/powerpoint/2010/main" val="11763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scram initially inserted more reactivity</a:t>
            </a:r>
            <a:endParaRPr lang="en-US" dirty="0"/>
          </a:p>
        </p:txBody>
      </p:sp>
      <p:sp>
        <p:nvSpPr>
          <p:cNvPr id="3" name="Slide Number Placeholder 2"/>
          <p:cNvSpPr>
            <a:spLocks noGrp="1"/>
          </p:cNvSpPr>
          <p:nvPr>
            <p:ph type="sldNum" sz="quarter" idx="12"/>
          </p:nvPr>
        </p:nvSpPr>
        <p:spPr/>
        <p:txBody>
          <a:bodyPr/>
          <a:lstStyle/>
          <a:p>
            <a:fld id="{0F1240FA-C34A-0E4F-9C91-3B87A70B3E32}" type="slidenum">
              <a:rPr lang="en-US" smtClean="0"/>
              <a:t>7</a:t>
            </a:fld>
            <a:endParaRPr lang="en-US"/>
          </a:p>
        </p:txBody>
      </p:sp>
      <p:pic>
        <p:nvPicPr>
          <p:cNvPr id="4" name="Picture 3"/>
          <p:cNvPicPr>
            <a:picLocks/>
          </p:cNvPicPr>
          <p:nvPr/>
        </p:nvPicPr>
        <p:blipFill>
          <a:blip r:embed="rId3"/>
          <a:stretch>
            <a:fillRect/>
          </a:stretch>
        </p:blipFill>
        <p:spPr>
          <a:xfrm>
            <a:off x="0" y="1008000"/>
            <a:ext cx="9144000" cy="5827200"/>
          </a:xfrm>
          <a:prstGeom prst="rect">
            <a:avLst/>
          </a:prstGeom>
        </p:spPr>
      </p:pic>
    </p:spTree>
    <p:extLst>
      <p:ext uri="{BB962C8B-B14F-4D97-AF65-F5344CB8AC3E}">
        <p14:creationId xmlns:p14="http://schemas.microsoft.com/office/powerpoint/2010/main" val="417771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safety analysis was inadequate or not communicated</a:t>
            </a:r>
            <a:endParaRPr lang="en-US" dirty="0"/>
          </a:p>
        </p:txBody>
      </p:sp>
      <p:sp>
        <p:nvSpPr>
          <p:cNvPr id="3" name="Slide Number Placeholder 2"/>
          <p:cNvSpPr>
            <a:spLocks noGrp="1"/>
          </p:cNvSpPr>
          <p:nvPr>
            <p:ph type="sldNum" sz="quarter" idx="12"/>
          </p:nvPr>
        </p:nvSpPr>
        <p:spPr/>
        <p:txBody>
          <a:bodyPr/>
          <a:lstStyle/>
          <a:p>
            <a:fld id="{0F1240FA-C34A-0E4F-9C91-3B87A70B3E32}" type="slidenum">
              <a:rPr lang="en-US" smtClean="0"/>
              <a:t>8</a:t>
            </a:fld>
            <a:endParaRPr lang="en-US"/>
          </a:p>
        </p:txBody>
      </p:sp>
      <p:pic>
        <p:nvPicPr>
          <p:cNvPr id="4" name="Picture 3"/>
          <p:cNvPicPr>
            <a:picLocks/>
          </p:cNvPicPr>
          <p:nvPr/>
        </p:nvPicPr>
        <p:blipFill>
          <a:blip r:embed="rId3"/>
          <a:stretch>
            <a:fillRect/>
          </a:stretch>
        </p:blipFill>
        <p:spPr>
          <a:xfrm>
            <a:off x="0" y="1008000"/>
            <a:ext cx="9144000" cy="5827200"/>
          </a:xfrm>
          <a:prstGeom prst="rect">
            <a:avLst/>
          </a:prstGeom>
        </p:spPr>
      </p:pic>
    </p:spTree>
    <p:extLst>
      <p:ext uri="{BB962C8B-B14F-4D97-AF65-F5344CB8AC3E}">
        <p14:creationId xmlns:p14="http://schemas.microsoft.com/office/powerpoint/2010/main" val="236886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test was not reviewed from a nuclear safety perspective</a:t>
            </a:r>
            <a:endParaRPr lang="en-US" dirty="0"/>
          </a:p>
        </p:txBody>
      </p:sp>
      <p:sp>
        <p:nvSpPr>
          <p:cNvPr id="3" name="Slide Number Placeholder 2"/>
          <p:cNvSpPr>
            <a:spLocks noGrp="1"/>
          </p:cNvSpPr>
          <p:nvPr>
            <p:ph type="sldNum" sz="quarter" idx="12"/>
          </p:nvPr>
        </p:nvSpPr>
        <p:spPr/>
        <p:txBody>
          <a:bodyPr/>
          <a:lstStyle/>
          <a:p>
            <a:fld id="{0F1240FA-C34A-0E4F-9C91-3B87A70B3E32}" type="slidenum">
              <a:rPr lang="en-US" smtClean="0"/>
              <a:t>9</a:t>
            </a:fld>
            <a:endParaRPr lang="en-US"/>
          </a:p>
        </p:txBody>
      </p:sp>
      <p:pic>
        <p:nvPicPr>
          <p:cNvPr id="4" name="Picture 3"/>
          <p:cNvPicPr>
            <a:picLocks/>
          </p:cNvPicPr>
          <p:nvPr/>
        </p:nvPicPr>
        <p:blipFill>
          <a:blip r:embed="rId3"/>
          <a:stretch>
            <a:fillRect/>
          </a:stretch>
        </p:blipFill>
        <p:spPr>
          <a:xfrm>
            <a:off x="0" y="1008000"/>
            <a:ext cx="9144000" cy="5827200"/>
          </a:xfrm>
          <a:prstGeom prst="rect">
            <a:avLst/>
          </a:prstGeom>
        </p:spPr>
      </p:pic>
    </p:spTree>
    <p:extLst>
      <p:ext uri="{BB962C8B-B14F-4D97-AF65-F5344CB8AC3E}">
        <p14:creationId xmlns:p14="http://schemas.microsoft.com/office/powerpoint/2010/main" val="196617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702</Words>
  <Application>Microsoft Macintosh PowerPoint</Application>
  <PresentationFormat>On-screen Show (4:3)</PresentationFormat>
  <Paragraphs>40</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Recap of Chernobyl accident causes</vt:lpstr>
      <vt:lpstr>The reactor had a high positive void coefficient at the time of the event</vt:lpstr>
      <vt:lpstr>Plant procedures and training did not adequately address low power op’s</vt:lpstr>
      <vt:lpstr>The 9 hour delay at 50% power changed the situation </vt:lpstr>
      <vt:lpstr>Starting the test caused a reactivity transient</vt:lpstr>
      <vt:lpstr>When the operators saw power increase they scrammed the reactor </vt:lpstr>
      <vt:lpstr>The scram initially inserted more reactivity</vt:lpstr>
      <vt:lpstr>The safety analysis was inadequate or not communicated</vt:lpstr>
      <vt:lpstr>The test was not reviewed from a nuclear safety perspective</vt:lpstr>
      <vt:lpstr>Operating experience from other plants was not communicated</vt:lpstr>
    </vt:vector>
  </TitlesOfParts>
  <Company>Computer dependability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of Chernobyl accident causes</dc:title>
  <dc:creator>Gary Johnson</dc:creator>
  <cp:lastModifiedBy>Gary Johnson</cp:lastModifiedBy>
  <cp:revision>2</cp:revision>
  <dcterms:created xsi:type="dcterms:W3CDTF">2019-03-30T20:58:47Z</dcterms:created>
  <dcterms:modified xsi:type="dcterms:W3CDTF">2019-03-30T21:01:53Z</dcterms:modified>
</cp:coreProperties>
</file>