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265" r:id="rId2"/>
    <p:sldId id="266" r:id="rId3"/>
    <p:sldId id="267" r:id="rId4"/>
    <p:sldId id="268" r:id="rId5"/>
    <p:sldId id="291" r:id="rId6"/>
    <p:sldId id="269" r:id="rId7"/>
    <p:sldId id="278" r:id="rId8"/>
    <p:sldId id="292" r:id="rId9"/>
    <p:sldId id="272" r:id="rId10"/>
    <p:sldId id="273" r:id="rId11"/>
    <p:sldId id="293" r:id="rId12"/>
    <p:sldId id="294" r:id="rId13"/>
    <p:sldId id="274" r:id="rId14"/>
    <p:sldId id="275" r:id="rId15"/>
    <p:sldId id="279" r:id="rId16"/>
    <p:sldId id="280" r:id="rId17"/>
    <p:sldId id="281" r:id="rId18"/>
    <p:sldId id="285" r:id="rId19"/>
    <p:sldId id="286" r:id="rId20"/>
    <p:sldId id="282" r:id="rId21"/>
    <p:sldId id="287" r:id="rId22"/>
    <p:sldId id="284" r:id="rId23"/>
    <p:sldId id="283" r:id="rId24"/>
    <p:sldId id="288" r:id="rId25"/>
    <p:sldId id="289" r:id="rId26"/>
    <p:sldId id="276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4570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4CF83B-C165-D343-A441-E3D7C97F67BE}">
          <p14:sldIdLst>
            <p14:sldId id="265"/>
            <p14:sldId id="266"/>
            <p14:sldId id="267"/>
            <p14:sldId id="268"/>
            <p14:sldId id="291"/>
            <p14:sldId id="269"/>
          </p14:sldIdLst>
        </p14:section>
        <p14:section name="Text" id="{16D28870-B995-6844-852A-80083CB0614C}">
          <p14:sldIdLst>
            <p14:sldId id="278"/>
            <p14:sldId id="292"/>
            <p14:sldId id="272"/>
            <p14:sldId id="273"/>
            <p14:sldId id="293"/>
            <p14:sldId id="294"/>
            <p14:sldId id="274"/>
            <p14:sldId id="275"/>
            <p14:sldId id="279"/>
            <p14:sldId id="280"/>
            <p14:sldId id="281"/>
            <p14:sldId id="285"/>
            <p14:sldId id="286"/>
            <p14:sldId id="282"/>
            <p14:sldId id="287"/>
            <p14:sldId id="284"/>
            <p14:sldId id="283"/>
            <p14:sldId id="288"/>
            <p14:sldId id="289"/>
            <p14:sldId id="276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6004" autoAdjust="0"/>
    <p:restoredTop sz="99663" autoAdjust="0"/>
  </p:normalViewPr>
  <p:slideViewPr>
    <p:cSldViewPr snapToGrid="0" snapToObjects="1" showGuides="1">
      <p:cViewPr>
        <p:scale>
          <a:sx n="125" d="100"/>
          <a:sy n="125" d="100"/>
        </p:scale>
        <p:origin x="-4840" y="-1280"/>
      </p:cViewPr>
      <p:guideLst>
        <p:guide orient="horz" pos="1496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9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C007-2B7C-AF49-A270-852E7E6C203D}" type="datetimeFigureOut">
              <a:rPr lang="en-US" smtClean="0">
                <a:latin typeface="Arial"/>
              </a:rPr>
              <a:t>7/9/14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978B5-6CF7-B44F-A149-82291958E7C8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261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FFCE8DC-7D0F-8545-B083-8734604F71C4}" type="datetimeFigureOut">
              <a:rPr lang="en-US" smtClean="0"/>
              <a:pPr/>
              <a:t>7/9/14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5793AFA-D1E6-894F-86A0-25E41543C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38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21412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1pPr>
    <a:lvl2pPr marL="321412" algn="l" defTabSz="321412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2pPr>
    <a:lvl3pPr marL="642823" algn="l" defTabSz="321412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3pPr>
    <a:lvl4pPr marL="964235" algn="l" defTabSz="321412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4pPr>
    <a:lvl5pPr marL="1285646" algn="l" defTabSz="321412" rtl="0" eaLnBrk="1" latinLnBrk="0" hangingPunct="1"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1607058" algn="l" defTabSz="32141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70" algn="l" defTabSz="32141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81" algn="l" defTabSz="32141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93" algn="l" defTabSz="32141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37846" y="5027435"/>
            <a:ext cx="3200958" cy="367743"/>
          </a:xfr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4374C7"/>
                </a:solidFill>
                <a:latin typeface="Mark Offc Medium"/>
                <a:cs typeface="Mark Offc Medium"/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 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37901" y="5381653"/>
            <a:ext cx="3334529" cy="352608"/>
          </a:xfrm>
        </p:spPr>
        <p:txBody>
          <a:bodyPr>
            <a:noAutofit/>
          </a:bodyPr>
          <a:lstStyle>
            <a:lvl1pPr>
              <a:defRPr sz="2000">
                <a:latin typeface="Mark Offc Medium"/>
                <a:cs typeface="Mark Offc Medium"/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40121" y="5837994"/>
            <a:ext cx="2704673" cy="36939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Mark Offc"/>
                <a:cs typeface="Mark Offc"/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8634" y="264216"/>
            <a:ext cx="8494748" cy="117111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009" y="2626073"/>
            <a:ext cx="5065983" cy="16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80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17" tIns="45709" rIns="91417" bIns="45709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59" y="1350264"/>
            <a:ext cx="8229600" cy="4758319"/>
          </a:xfrm>
        </p:spPr>
        <p:txBody>
          <a:bodyPr>
            <a:normAutofit/>
          </a:bodyPr>
          <a:lstStyle>
            <a:lvl1pPr marL="285750" indent="-285750">
              <a:buSzPct val="85000"/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36"/>
          <p:cNvSpPr>
            <a:spLocks/>
          </p:cNvSpPr>
          <p:nvPr/>
        </p:nvSpPr>
        <p:spPr bwMode="auto">
          <a:xfrm>
            <a:off x="669808" y="6462990"/>
            <a:ext cx="1214586" cy="9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" dirty="0">
                <a:solidFill>
                  <a:srgbClr val="4D4D4D"/>
                </a:solidFill>
                <a:latin typeface="Mark Offc" charset="0"/>
                <a:ea typeface="ＭＳ Ｐゴシック" charset="0"/>
                <a:cs typeface="ＭＳ Ｐゴシック" charset="0"/>
                <a:sym typeface="Mark Book" charset="0"/>
              </a:rPr>
              <a:t>Proprietary and Confidential</a:t>
            </a: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 rot="10800000" flipH="1">
            <a:off x="669808" y="6436210"/>
            <a:ext cx="7796569" cy="0"/>
          </a:xfrm>
          <a:prstGeom prst="line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510027" y="6330412"/>
            <a:ext cx="2133600" cy="365125"/>
          </a:xfrm>
        </p:spPr>
        <p:txBody>
          <a:bodyPr/>
          <a:lstStyle>
            <a:lvl1pPr algn="ctr">
              <a:defRPr sz="600">
                <a:solidFill>
                  <a:srgbClr val="4D4D4D"/>
                </a:solidFill>
                <a:latin typeface="Mark Offc"/>
                <a:cs typeface="Mark Offc"/>
              </a:defRPr>
            </a:lvl1pPr>
          </a:lstStyle>
          <a:p>
            <a:fld id="{852EDB64-3F04-B34A-9DF9-A24F83DA5C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36"/>
          <p:cNvSpPr>
            <a:spLocks/>
          </p:cNvSpPr>
          <p:nvPr userDrawn="1"/>
        </p:nvSpPr>
        <p:spPr bwMode="auto">
          <a:xfrm>
            <a:off x="669808" y="6462990"/>
            <a:ext cx="1214586" cy="9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" dirty="0">
                <a:solidFill>
                  <a:srgbClr val="4D4D4D"/>
                </a:solidFill>
                <a:latin typeface="Mark Offc" charset="0"/>
                <a:ea typeface="ＭＳ Ｐゴシック" charset="0"/>
                <a:cs typeface="ＭＳ Ｐゴシック" charset="0"/>
                <a:sym typeface="Mark Book" charset="0"/>
              </a:rPr>
              <a:t>Proprietary and Confidential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 rot="10800000" flipH="1">
            <a:off x="669808" y="6436210"/>
            <a:ext cx="7796569" cy="0"/>
          </a:xfrm>
          <a:prstGeom prst="line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073" y="378880"/>
            <a:ext cx="8229600" cy="528023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659" y="1357418"/>
            <a:ext cx="8229600" cy="4241096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52EDB64-3F04-B34A-9DF9-A24F83DA5C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10800000" flipH="1">
            <a:off x="669808" y="937312"/>
            <a:ext cx="7796569" cy="0"/>
          </a:xfrm>
          <a:prstGeom prst="line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94" y="467222"/>
            <a:ext cx="336132" cy="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hf hdr="0" ftr="0" dt="0"/>
  <p:txStyles>
    <p:titleStyle>
      <a:lvl1pPr algn="l" defTabSz="457088" rtl="0" eaLnBrk="1" latinLnBrk="0" hangingPunct="1">
        <a:spcBef>
          <a:spcPct val="0"/>
        </a:spcBef>
        <a:buNone/>
        <a:defRPr sz="1700" b="0" i="0" kern="1200">
          <a:solidFill>
            <a:schemeClr val="bg1"/>
          </a:solidFill>
          <a:latin typeface="Mark Offc Medium"/>
          <a:ea typeface="+mj-ea"/>
          <a:cs typeface="Mark Offc Medium"/>
        </a:defRPr>
      </a:lvl1pPr>
    </p:titleStyle>
    <p:bodyStyle>
      <a:lvl1pPr marL="0" indent="0" algn="l" defTabSz="457088" rtl="0" eaLnBrk="1" latinLnBrk="0" hangingPunct="1">
        <a:spcBef>
          <a:spcPct val="20000"/>
        </a:spcBef>
        <a:buFont typeface="Arial"/>
        <a:buNone/>
        <a:defRPr sz="1400" kern="1200">
          <a:solidFill>
            <a:srgbClr val="4374C7"/>
          </a:solidFill>
          <a:latin typeface="Mark Offc"/>
          <a:ea typeface="+mn-ea"/>
          <a:cs typeface="Mark Offc"/>
        </a:defRPr>
      </a:lvl1pPr>
      <a:lvl2pPr marL="121646" indent="-121646" algn="l" defTabSz="457088" rtl="0" eaLnBrk="1" latinLnBrk="0" hangingPunct="1">
        <a:spcBef>
          <a:spcPct val="20000"/>
        </a:spcBef>
        <a:buClr>
          <a:srgbClr val="75BBC0"/>
        </a:buClr>
        <a:buSzPct val="150000"/>
        <a:buFont typeface="Arial"/>
        <a:buChar char="•"/>
        <a:defRPr sz="1300" kern="1200">
          <a:solidFill>
            <a:srgbClr val="546879"/>
          </a:solidFill>
          <a:latin typeface="Mark Offc"/>
          <a:ea typeface="+mn-ea"/>
          <a:cs typeface="Mark Offc"/>
        </a:defRPr>
      </a:lvl2pPr>
      <a:lvl3pPr marL="363820" indent="-99325" algn="l" defTabSz="457088" rtl="0" eaLnBrk="1" latinLnBrk="0" hangingPunct="1">
        <a:spcBef>
          <a:spcPct val="20000"/>
        </a:spcBef>
        <a:buFont typeface="Arial"/>
        <a:buChar char="•"/>
        <a:defRPr sz="1300" kern="1200">
          <a:solidFill>
            <a:srgbClr val="546879"/>
          </a:solidFill>
          <a:latin typeface="Mark Offc"/>
          <a:ea typeface="+mn-ea"/>
          <a:cs typeface="Mark Offc"/>
        </a:defRPr>
      </a:lvl3pPr>
      <a:lvl4pPr marL="564702" indent="-121646" algn="l" defTabSz="457088" rtl="0" eaLnBrk="1" latinLnBrk="0" hangingPunct="1">
        <a:spcBef>
          <a:spcPct val="20000"/>
        </a:spcBef>
        <a:buFont typeface="Arial"/>
        <a:buChar char="–"/>
        <a:defRPr sz="1300" kern="1200">
          <a:solidFill>
            <a:srgbClr val="546879"/>
          </a:solidFill>
          <a:latin typeface="Mark Offc"/>
          <a:ea typeface="+mn-ea"/>
          <a:cs typeface="Mark Offc"/>
        </a:defRPr>
      </a:lvl4pPr>
      <a:lvl5pPr marL="806877" indent="-227667" algn="l" defTabSz="457088" rtl="0" eaLnBrk="1" latinLnBrk="0" hangingPunct="1">
        <a:spcBef>
          <a:spcPct val="20000"/>
        </a:spcBef>
        <a:buFont typeface="Arial"/>
        <a:buChar char="»"/>
        <a:defRPr sz="1300" kern="1200">
          <a:solidFill>
            <a:srgbClr val="546879"/>
          </a:solidFill>
          <a:latin typeface="Mark Offc"/>
          <a:ea typeface="+mn-ea"/>
          <a:cs typeface="Mark Offc"/>
        </a:defRPr>
      </a:lvl5pPr>
      <a:lvl6pPr marL="2513981" indent="-228544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9" indent="-228544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6" indent="-228544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3" indent="-228544" algn="l" defTabSz="45708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0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5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9" algn="l" defTabSz="457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40121" y="4527164"/>
            <a:ext cx="3200958" cy="36774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Signal Processing and Early</a:t>
            </a:r>
          </a:p>
          <a:p>
            <a:r>
              <a:rPr lang="en-US" sz="6400" dirty="0" smtClean="0"/>
              <a:t>Stage Venture Capital</a:t>
            </a:r>
          </a:p>
          <a:p>
            <a:endParaRPr lang="en-US" sz="6400" dirty="0" smtClean="0"/>
          </a:p>
          <a:p>
            <a:r>
              <a:rPr lang="en-US" sz="6400" dirty="0" smtClean="0"/>
              <a:t>Steve Goldberg</a:t>
            </a:r>
          </a:p>
          <a:p>
            <a:r>
              <a:rPr lang="en-US" sz="6400" dirty="0" smtClean="0"/>
              <a:t>Partner, Venrock</a:t>
            </a:r>
          </a:p>
          <a:p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July 9,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660" y="6330204"/>
            <a:ext cx="2133340" cy="364882"/>
          </a:xfrm>
        </p:spPr>
        <p:txBody>
          <a:bodyPr/>
          <a:lstStyle/>
          <a:p>
            <a:fld id="{852EDB64-3F04-B34A-9DF9-A24F83DA5C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pic>
        <p:nvPicPr>
          <p:cNvPr id="5" name="Content Placeholder 4" descr="nest_thermostat_insteon-800x4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6" b="-50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sma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r="-5211"/>
          <a:stretch>
            <a:fillRect/>
          </a:stretch>
        </p:blipFill>
        <p:spPr>
          <a:xfrm>
            <a:off x="264122" y="1168400"/>
            <a:ext cx="8544137" cy="4940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4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zens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r="937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2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pic>
        <p:nvPicPr>
          <p:cNvPr id="5" name="Content Placeholder 4" descr="530435de1d8bd9256f000145_Artemis_pWave_technoloty_s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b="114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5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Devices</a:t>
            </a:r>
            <a:endParaRPr lang="en-US" dirty="0"/>
          </a:p>
        </p:txBody>
      </p:sp>
      <p:pic>
        <p:nvPicPr>
          <p:cNvPr id="5" name="Content Placeholder 4" descr="refleXion_anim_0000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b="774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0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Driving Cars</a:t>
            </a:r>
            <a:endParaRPr lang="en-US" dirty="0"/>
          </a:p>
        </p:txBody>
      </p:sp>
      <p:pic>
        <p:nvPicPr>
          <p:cNvPr id="5" name="Content Placeholder 4" descr="Google Self-Driving Prototype.jpg.CROP.promo-medium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b="9490"/>
          <a:stretch>
            <a:fillRect/>
          </a:stretch>
        </p:blipFill>
        <p:spPr>
          <a:xfrm>
            <a:off x="436419" y="1350264"/>
            <a:ext cx="8229600" cy="47583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</a:t>
            </a:r>
            <a:endParaRPr lang="en-US" dirty="0"/>
          </a:p>
        </p:txBody>
      </p:sp>
      <p:pic>
        <p:nvPicPr>
          <p:cNvPr id="5" name="Content Placeholder 4" descr="cubesats-launch-space-station-planet-lab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 b="18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UAV’s</a:t>
            </a:r>
            <a:endParaRPr lang="en-US" dirty="0"/>
          </a:p>
        </p:txBody>
      </p:sp>
      <p:pic>
        <p:nvPicPr>
          <p:cNvPr id="5" name="Content Placeholder 4" descr="CycloneCloseu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b="114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Recognition</a:t>
            </a:r>
            <a:endParaRPr lang="en-US" dirty="0"/>
          </a:p>
        </p:txBody>
      </p:sp>
      <p:pic>
        <p:nvPicPr>
          <p:cNvPr id="5" name="Content Placeholder 4" descr="google-plus-reconocimiento-faci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b="11458"/>
          <a:stretch>
            <a:fillRect/>
          </a:stretch>
        </p:blipFill>
        <p:spPr>
          <a:xfrm>
            <a:off x="313114" y="1107811"/>
            <a:ext cx="8517340" cy="49246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1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 descr="image recogn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3" b="104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400" dirty="0" smtClean="0"/>
              <a:t>Historical Perspective: VC and Science</a:t>
            </a:r>
          </a:p>
          <a:p>
            <a:endParaRPr lang="en-US" sz="2400" dirty="0" smtClean="0"/>
          </a:p>
          <a:p>
            <a:r>
              <a:rPr lang="en-US" sz="2400" dirty="0" smtClean="0"/>
              <a:t>Current State of Affairs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Encouraging Sectors/Markets</a:t>
            </a:r>
          </a:p>
          <a:p>
            <a:endParaRPr lang="en-US" sz="2400" dirty="0" smtClean="0"/>
          </a:p>
          <a:p>
            <a:r>
              <a:rPr lang="en-US" sz="2400" dirty="0" smtClean="0"/>
              <a:t>Tips for the Future</a:t>
            </a:r>
          </a:p>
          <a:p>
            <a:endParaRPr lang="en-US" sz="2400" dirty="0" smtClean="0"/>
          </a:p>
          <a:p>
            <a:r>
              <a:rPr lang="en-US" sz="2400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6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5" name="Content Placeholder 4" descr="3D-Technolog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4" r="-6874"/>
          <a:stretch>
            <a:fillRect/>
          </a:stretch>
        </p:blipFill>
        <p:spPr>
          <a:xfrm>
            <a:off x="309151" y="1174749"/>
            <a:ext cx="8310973" cy="54124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4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Sensing</a:t>
            </a:r>
            <a:endParaRPr lang="en-US" dirty="0"/>
          </a:p>
        </p:txBody>
      </p:sp>
      <p:pic>
        <p:nvPicPr>
          <p:cNvPr id="5" name="Content Placeholder 4" descr="ht_myo_gesture_control_armband_ll_130226_wbl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132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56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 descr="ome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7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6580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Reality</a:t>
            </a:r>
            <a:endParaRPr lang="en-US" dirty="0"/>
          </a:p>
        </p:txBody>
      </p:sp>
      <p:pic>
        <p:nvPicPr>
          <p:cNvPr id="5" name="Content Placeholder 4" descr="dezeen_ikea-launch_augmented-reality_2014_ss2_p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r="135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4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Speech Recognition</a:t>
            </a:r>
            <a:endParaRPr lang="en-US" dirty="0"/>
          </a:p>
        </p:txBody>
      </p:sp>
      <p:pic>
        <p:nvPicPr>
          <p:cNvPr id="5" name="Content Placeholder 4" descr="speec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b="11458"/>
          <a:stretch>
            <a:fillRect/>
          </a:stretch>
        </p:blipFill>
        <p:spPr>
          <a:xfrm>
            <a:off x="370841" y="1061627"/>
            <a:ext cx="8427489" cy="4872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81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18" y="419874"/>
            <a:ext cx="8229600" cy="528023"/>
          </a:xfrm>
        </p:spPr>
        <p:txBody>
          <a:bodyPr/>
          <a:lstStyle/>
          <a:p>
            <a:r>
              <a:rPr lang="en-US" dirty="0" smtClean="0"/>
              <a:t>Precise Positioning</a:t>
            </a:r>
            <a:endParaRPr lang="en-US" dirty="0"/>
          </a:p>
        </p:txBody>
      </p:sp>
      <p:pic>
        <p:nvPicPr>
          <p:cNvPr id="5" name="Content Placeholder 4" descr="insideapp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372"/>
          <a:stretch>
            <a:fillRect/>
          </a:stretch>
        </p:blipFill>
        <p:spPr>
          <a:xfrm>
            <a:off x="292049" y="1235364"/>
            <a:ext cx="8549924" cy="49435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6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73" y="1439395"/>
            <a:ext cx="8229600" cy="475831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Of course…follow your passion…but…keep the following in mind….</a:t>
            </a:r>
          </a:p>
          <a:p>
            <a:endParaRPr lang="en-US" sz="2000" dirty="0"/>
          </a:p>
          <a:p>
            <a:r>
              <a:rPr lang="en-US" sz="2000" dirty="0" smtClean="0"/>
              <a:t>Investors follow the money…..</a:t>
            </a:r>
          </a:p>
          <a:p>
            <a:endParaRPr lang="en-US" sz="2000" dirty="0"/>
          </a:p>
          <a:p>
            <a:r>
              <a:rPr lang="en-US" sz="2000" dirty="0" smtClean="0"/>
              <a:t>Many markets are cyclical…be patient</a:t>
            </a:r>
          </a:p>
          <a:p>
            <a:endParaRPr lang="en-US" sz="2000" dirty="0"/>
          </a:p>
          <a:p>
            <a:r>
              <a:rPr lang="en-US" sz="2000" dirty="0" smtClean="0"/>
              <a:t>Look for enabling technology that was not possible a year ago….</a:t>
            </a:r>
          </a:p>
          <a:p>
            <a:endParaRPr lang="en-US" sz="2000" dirty="0"/>
          </a:p>
          <a:p>
            <a:r>
              <a:rPr lang="en-US" sz="2000" dirty="0" smtClean="0"/>
              <a:t>Look for achievable “entry points” into complex markets/products</a:t>
            </a:r>
          </a:p>
          <a:p>
            <a:endParaRPr lang="en-US" sz="2000" dirty="0"/>
          </a:p>
          <a:p>
            <a:r>
              <a:rPr lang="en-US" sz="2000" dirty="0"/>
              <a:t>Venture activity heavily focused on solutions, not components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659" y="3105174"/>
            <a:ext cx="8229600" cy="647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en-US" sz="2800" dirty="0" err="1"/>
              <a:t>s</a:t>
            </a:r>
            <a:r>
              <a:rPr lang="en-US" sz="2800" dirty="0" err="1" smtClean="0"/>
              <a:t>teve@venrock.com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 Capital and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Long run up during 80’s and 90’s, before the Internet, where technology infrastructure was being designed and built; networking, cellular, optics, telecom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Significant government funding from NSF, NIH, DOD, DOE, etc. during same period; fostered science-based development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Value creation turned to software-based, market-based risk companies after the Internet bubble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On science oriented projects, “If you build it, will they come?” became the concern of the day after the Internet bubble burst in 2000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Post 2000, Limited Partners to VC funds (LP’s) saw quicker liquidity and larger returns with “tech-lite” consumer software and low CAPEX companies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9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8" y="1361809"/>
            <a:ext cx="8229600" cy="4758319"/>
          </a:xfrm>
        </p:spPr>
        <p:txBody>
          <a:bodyPr>
            <a:noAutofit/>
          </a:bodyPr>
          <a:lstStyle/>
          <a:p>
            <a:r>
              <a:rPr lang="en-US" sz="2000" dirty="0" smtClean="0"/>
              <a:t>Actually, quite a good market for entrepreneurs!</a:t>
            </a:r>
          </a:p>
          <a:p>
            <a:endParaRPr lang="en-US" sz="2000" dirty="0" smtClean="0"/>
          </a:p>
          <a:p>
            <a:r>
              <a:rPr lang="en-US" sz="2000" dirty="0"/>
              <a:t>Respectable IPO </a:t>
            </a:r>
            <a:r>
              <a:rPr lang="en-US" sz="2000" dirty="0" smtClean="0"/>
              <a:t>activity</a:t>
            </a:r>
          </a:p>
          <a:p>
            <a:endParaRPr lang="en-US" sz="2000" dirty="0" smtClean="0"/>
          </a:p>
          <a:p>
            <a:r>
              <a:rPr lang="en-US" sz="2000" dirty="0" smtClean="0"/>
              <a:t>Lots </a:t>
            </a:r>
            <a:r>
              <a:rPr lang="en-US" sz="2000" dirty="0"/>
              <a:t>of money (somewhat due to Fed stance, low inflation, and low interest rates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/>
              <a:t>Significant M&amp;A activity; lots of cash in the hands of acquiring </a:t>
            </a:r>
            <a:r>
              <a:rPr lang="en-US" sz="2000" dirty="0" smtClean="0"/>
              <a:t>companies</a:t>
            </a:r>
          </a:p>
          <a:p>
            <a:endParaRPr lang="en-US" sz="2000" dirty="0"/>
          </a:p>
          <a:p>
            <a:r>
              <a:rPr lang="en-US" sz="2000" dirty="0"/>
              <a:t>Lots of new strategic </a:t>
            </a:r>
            <a:r>
              <a:rPr lang="en-US" sz="2000" dirty="0" smtClean="0"/>
              <a:t>VC’s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Affairs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04" y="1348400"/>
            <a:ext cx="8229600" cy="4758319"/>
          </a:xfrm>
        </p:spPr>
        <p:txBody>
          <a:bodyPr/>
          <a:lstStyle/>
          <a:p>
            <a:r>
              <a:rPr lang="en-US" sz="2000" dirty="0"/>
              <a:t>Many traditional markets have reached maturity (consolidation, low margins, low growth); </a:t>
            </a:r>
            <a:r>
              <a:rPr lang="en-US" sz="2000" dirty="0" smtClean="0"/>
              <a:t>e.g. semiconductors</a:t>
            </a:r>
            <a:r>
              <a:rPr lang="en-US" sz="2000" dirty="0"/>
              <a:t>, cellular infrastructure, </a:t>
            </a:r>
            <a:r>
              <a:rPr lang="en-US" sz="2000" dirty="0" smtClean="0"/>
              <a:t>hardware</a:t>
            </a:r>
            <a:r>
              <a:rPr lang="en-US" sz="2000" dirty="0"/>
              <a:t>-based </a:t>
            </a:r>
            <a:r>
              <a:rPr lang="en-US" sz="2000" dirty="0" smtClean="0"/>
              <a:t>networking, low-tech manufacturing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Some </a:t>
            </a:r>
            <a:r>
              <a:rPr lang="en-US" sz="2000" dirty="0"/>
              <a:t>sector rotation into a number of </a:t>
            </a:r>
            <a:r>
              <a:rPr lang="en-US" sz="2000" dirty="0" smtClean="0"/>
              <a:t>traditionally, non-VC markets; e.g. space, </a:t>
            </a:r>
            <a:r>
              <a:rPr lang="en-US" sz="2000" dirty="0"/>
              <a:t>robots, </a:t>
            </a:r>
            <a:r>
              <a:rPr lang="en-US" sz="2000" dirty="0" smtClean="0"/>
              <a:t>UAV’s, speech recognition, vision, high-tech manufacturing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High quality (early-stage) companies…..lots of them</a:t>
            </a:r>
            <a:r>
              <a:rPr lang="en-US" sz="2000" dirty="0" smtClean="0"/>
              <a:t>!</a:t>
            </a:r>
          </a:p>
          <a:p>
            <a:endParaRPr lang="en-US" sz="2000" dirty="0"/>
          </a:p>
          <a:p>
            <a:r>
              <a:rPr lang="en-US" sz="2000" dirty="0" smtClean="0"/>
              <a:t>Venture activity heavily focused on solutions, not components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73" y="240334"/>
            <a:ext cx="8229600" cy="528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Encouraging Technology (Markets) 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……at least for us science folks!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139" y="1787144"/>
            <a:ext cx="8229600" cy="4758319"/>
          </a:xfrm>
        </p:spPr>
        <p:txBody>
          <a:bodyPr/>
          <a:lstStyle/>
          <a:p>
            <a:r>
              <a:rPr lang="en-US" sz="2000" dirty="0" smtClean="0"/>
              <a:t>Robotics (manufacturing)</a:t>
            </a:r>
          </a:p>
          <a:p>
            <a:r>
              <a:rPr lang="en-US" sz="2000" dirty="0" smtClean="0"/>
              <a:t>Big Data (marketing)</a:t>
            </a:r>
          </a:p>
          <a:p>
            <a:r>
              <a:rPr lang="en-US" sz="2000" dirty="0" smtClean="0"/>
              <a:t>Internet of Things (control)</a:t>
            </a:r>
          </a:p>
          <a:p>
            <a:r>
              <a:rPr lang="en-US" sz="2000" dirty="0" smtClean="0"/>
              <a:t>Wireless (communications)</a:t>
            </a:r>
          </a:p>
          <a:p>
            <a:r>
              <a:rPr lang="en-US" sz="2000" dirty="0" smtClean="0"/>
              <a:t>Medical Devices (healthcare)</a:t>
            </a:r>
          </a:p>
          <a:p>
            <a:r>
              <a:rPr lang="en-US" sz="2000" dirty="0" smtClean="0"/>
              <a:t>Self Driving Cars (transportation)</a:t>
            </a:r>
          </a:p>
          <a:p>
            <a:r>
              <a:rPr lang="en-US" sz="2000" dirty="0" smtClean="0"/>
              <a:t>Satellites (imaging, com’s, weather)</a:t>
            </a:r>
          </a:p>
          <a:p>
            <a:r>
              <a:rPr lang="en-US" sz="2000" dirty="0" smtClean="0"/>
              <a:t>UAV’s (imaging, com’s, delivery)</a:t>
            </a:r>
          </a:p>
          <a:p>
            <a:r>
              <a:rPr lang="en-US" sz="2000" dirty="0" smtClean="0"/>
              <a:t>Image Recognition (advertising, control)</a:t>
            </a:r>
          </a:p>
          <a:p>
            <a:r>
              <a:rPr lang="en-US" sz="2000" dirty="0" smtClean="0"/>
              <a:t>Augmented Reality (marketing, education)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7364" y="1189258"/>
            <a:ext cx="175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Including……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160" y="5868747"/>
            <a:ext cx="683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remember…..don’t confuse technology with markets</a:t>
            </a:r>
          </a:p>
        </p:txBody>
      </p:sp>
    </p:spTree>
    <p:extLst>
      <p:ext uri="{BB962C8B-B14F-4D97-AF65-F5344CB8AC3E}">
        <p14:creationId xmlns:p14="http://schemas.microsoft.com/office/powerpoint/2010/main" val="381357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Robotics</a:t>
            </a:r>
            <a:endParaRPr lang="en-US" dirty="0"/>
          </a:p>
        </p:txBody>
      </p:sp>
      <p:pic>
        <p:nvPicPr>
          <p:cNvPr id="5" name="Content Placeholder 4" descr="19duqcurknoee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1318"/>
          <a:stretch>
            <a:fillRect/>
          </a:stretch>
        </p:blipFill>
        <p:spPr>
          <a:xfrm>
            <a:off x="666434" y="1253267"/>
            <a:ext cx="7916330" cy="45771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3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kiva-systems-robotic-ware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 b="486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DB64-3F04-B34A-9DF9-A24F83DA5C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Content Placeholder 11" descr="newstyleofi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7" b="-7337"/>
          <a:stretch>
            <a:fillRect/>
          </a:stretch>
        </p:blipFill>
        <p:spPr>
          <a:xfrm>
            <a:off x="200225" y="1131456"/>
            <a:ext cx="8701320" cy="5031066"/>
          </a:xfrm>
        </p:spPr>
      </p:pic>
    </p:spTree>
    <p:extLst>
      <p:ext uri="{BB962C8B-B14F-4D97-AF65-F5344CB8AC3E}">
        <p14:creationId xmlns:p14="http://schemas.microsoft.com/office/powerpoint/2010/main" val="36216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rgbClr val="FFFFFF"/>
      </a:dk1>
      <a:lt1>
        <a:srgbClr val="546879"/>
      </a:lt1>
      <a:dk2>
        <a:srgbClr val="7F7F7F"/>
      </a:dk2>
      <a:lt2>
        <a:srgbClr val="4474C8"/>
      </a:lt2>
      <a:accent1>
        <a:srgbClr val="17375E"/>
      </a:accent1>
      <a:accent2>
        <a:srgbClr val="24A7BD"/>
      </a:accent2>
      <a:accent3>
        <a:srgbClr val="2153A8"/>
      </a:accent3>
      <a:accent4>
        <a:srgbClr val="9ED3D7"/>
      </a:accent4>
      <a:accent5>
        <a:srgbClr val="72BFC5"/>
      </a:accent5>
      <a:accent6>
        <a:srgbClr val="4474C8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544</Words>
  <Application>Microsoft Macintosh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Theme</vt:lpstr>
      <vt:lpstr>PowerPoint Presentation</vt:lpstr>
      <vt:lpstr>Agenda</vt:lpstr>
      <vt:lpstr>Venture Capital and Science</vt:lpstr>
      <vt:lpstr>Current State of Affairs</vt:lpstr>
      <vt:lpstr>Current State of Affairs (con’t)</vt:lpstr>
      <vt:lpstr>Encouraging Technology (Markets)    ……at least for us science folks!</vt:lpstr>
      <vt:lpstr>Robotics</vt:lpstr>
      <vt:lpstr>Robotics (con’t)</vt:lpstr>
      <vt:lpstr>Big Data</vt:lpstr>
      <vt:lpstr>Internet of Things</vt:lpstr>
      <vt:lpstr>Internet of Things (con’t)</vt:lpstr>
      <vt:lpstr>Internet of Things (con’t)</vt:lpstr>
      <vt:lpstr>Wireless</vt:lpstr>
      <vt:lpstr>Medical Devices</vt:lpstr>
      <vt:lpstr>Self Driving Cars</vt:lpstr>
      <vt:lpstr>Satellites</vt:lpstr>
      <vt:lpstr>UAV’s</vt:lpstr>
      <vt:lpstr>Facial Recognition</vt:lpstr>
      <vt:lpstr>Image Search</vt:lpstr>
      <vt:lpstr>Video</vt:lpstr>
      <vt:lpstr>Position Sensing</vt:lpstr>
      <vt:lpstr>Gesture Technology</vt:lpstr>
      <vt:lpstr>Augmented Reality</vt:lpstr>
      <vt:lpstr>Human Speech Recognition</vt:lpstr>
      <vt:lpstr>Precise Positioning</vt:lpstr>
      <vt:lpstr>Tips for the Future</vt:lpstr>
      <vt:lpstr>Questions/Contact Info</vt:lpstr>
    </vt:vector>
  </TitlesOfParts>
  <Company>Venrock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Wei</dc:creator>
  <cp:lastModifiedBy>Steve Goldberg</cp:lastModifiedBy>
  <cp:revision>56</cp:revision>
  <dcterms:created xsi:type="dcterms:W3CDTF">2014-04-04T18:12:16Z</dcterms:created>
  <dcterms:modified xsi:type="dcterms:W3CDTF">2014-07-10T00:49:43Z</dcterms:modified>
</cp:coreProperties>
</file>