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67" r:id="rId3"/>
    <p:sldId id="299" r:id="rId4"/>
    <p:sldId id="301" r:id="rId5"/>
    <p:sldId id="268" r:id="rId6"/>
    <p:sldId id="277" r:id="rId7"/>
    <p:sldId id="282" r:id="rId8"/>
    <p:sldId id="271" r:id="rId9"/>
  </p:sldIdLst>
  <p:sldSz cx="12192000" cy="6858000"/>
  <p:notesSz cx="9947275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市川明彦" userId="3c4d4a2b3e3adf74" providerId="LiveId" clId="{F957DDF6-29CC-493A-94E8-4EDBD3DD8609}"/>
    <pc:docChg chg="undo custSel modSld">
      <pc:chgData name="市川明彦" userId="3c4d4a2b3e3adf74" providerId="LiveId" clId="{F957DDF6-29CC-493A-94E8-4EDBD3DD8609}" dt="2018-03-02T06:01:26.027" v="16"/>
      <pc:docMkLst>
        <pc:docMk/>
      </pc:docMkLst>
      <pc:sldChg chg="addSp modSp modAnim">
        <pc:chgData name="市川明彦" userId="3c4d4a2b3e3adf74" providerId="LiveId" clId="{F957DDF6-29CC-493A-94E8-4EDBD3DD8609}" dt="2018-03-02T06:01:26.027" v="16"/>
        <pc:sldMkLst>
          <pc:docMk/>
          <pc:sldMk cId="3369600345" sldId="277"/>
        </pc:sldMkLst>
        <pc:spChg chg="mod">
          <ac:chgData name="市川明彦" userId="3c4d4a2b3e3adf74" providerId="LiveId" clId="{F957DDF6-29CC-493A-94E8-4EDBD3DD8609}" dt="2018-03-02T06:00:40.669" v="8" actId="1076"/>
          <ac:spMkLst>
            <pc:docMk/>
            <pc:sldMk cId="3369600345" sldId="277"/>
            <ac:spMk id="11" creationId="{00000000-0000-0000-0000-000000000000}"/>
          </ac:spMkLst>
        </pc:spChg>
        <pc:spChg chg="add mod">
          <ac:chgData name="市川明彦" userId="3c4d4a2b3e3adf74" providerId="LiveId" clId="{F957DDF6-29CC-493A-94E8-4EDBD3DD8609}" dt="2018-03-02T06:01:17.831" v="14" actId="164"/>
          <ac:spMkLst>
            <pc:docMk/>
            <pc:sldMk cId="3369600345" sldId="277"/>
            <ac:spMk id="40" creationId="{6BFD3CD2-380F-4C0F-BCEC-2ED9374928A2}"/>
          </ac:spMkLst>
        </pc:spChg>
        <pc:grpChg chg="add mod">
          <ac:chgData name="市川明彦" userId="3c4d4a2b3e3adf74" providerId="LiveId" clId="{F957DDF6-29CC-493A-94E8-4EDBD3DD8609}" dt="2018-03-02T06:01:17.831" v="14" actId="164"/>
          <ac:grpSpMkLst>
            <pc:docMk/>
            <pc:sldMk cId="3369600345" sldId="277"/>
            <ac:grpSpMk id="41" creationId="{D9621F63-64F5-4214-9B67-AF1CC56AC6B9}"/>
          </ac:grpSpMkLst>
        </pc:grpChg>
        <pc:cxnChg chg="add mod">
          <ac:chgData name="市川明彦" userId="3c4d4a2b3e3adf74" providerId="LiveId" clId="{F957DDF6-29CC-493A-94E8-4EDBD3DD8609}" dt="2018-03-02T06:01:17.831" v="14" actId="164"/>
          <ac:cxnSpMkLst>
            <pc:docMk/>
            <pc:sldMk cId="3369600345" sldId="277"/>
            <ac:cxnSpMk id="38" creationId="{67134DF3-8319-4B6E-994A-8E0E1266293B}"/>
          </ac:cxnSpMkLst>
        </pc:cxnChg>
      </pc:sldChg>
      <pc:sldChg chg="modSp">
        <pc:chgData name="市川明彦" userId="3c4d4a2b3e3adf74" providerId="LiveId" clId="{F957DDF6-29CC-493A-94E8-4EDBD3DD8609}" dt="2018-03-02T06:00:02.348" v="2" actId="27636"/>
        <pc:sldMkLst>
          <pc:docMk/>
          <pc:sldMk cId="3796785969" sldId="290"/>
        </pc:sldMkLst>
        <pc:spChg chg="mod">
          <ac:chgData name="市川明彦" userId="3c4d4a2b3e3adf74" providerId="LiveId" clId="{F957DDF6-29CC-493A-94E8-4EDBD3DD8609}" dt="2018-03-02T06:00:02.348" v="2" actId="27636"/>
          <ac:spMkLst>
            <pc:docMk/>
            <pc:sldMk cId="3796785969" sldId="29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57318-F590-424B-8FAE-2AC262682565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33156-3007-4D09-995F-2190EF969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84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0C35E-7664-42B4-B96D-A9E78A650685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42FB-856D-4723-AB1A-46060ACE1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2547A2-C157-4821-89B2-DAD3742380CB}" type="slidenum">
              <a:rPr lang="en-US" altLang="ja-JP"/>
              <a:pPr eaLnBrk="1" hangingPunct="1"/>
              <a:t>3</a:t>
            </a:fld>
            <a:endParaRPr lang="en-US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6827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06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77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37527"/>
            <a:ext cx="103632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26914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57555"/>
            <a:ext cx="1942592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57555"/>
            <a:ext cx="2592832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57555"/>
            <a:ext cx="3153664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57555"/>
            <a:ext cx="2609088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57555"/>
            <a:ext cx="1999488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0"/>
            <a:ext cx="12255333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12192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427" y="5797548"/>
            <a:ext cx="1611333" cy="6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1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14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1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01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78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1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5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2160-75BA-469E-A0CE-0D9A1ADFB67E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1B6C-402C-4B3D-91D2-D938AD928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fukuda@nifty.com" TargetMode="External"/><Relationship Id="rId2" Type="http://schemas.openxmlformats.org/officeDocument/2006/relationships/hyperlink" Target="mailto:t.fukuda@ieee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D.Sc.@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ein.nagoya-u.ac.jp/personal/fuku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49" y="5080603"/>
            <a:ext cx="10363200" cy="1099213"/>
          </a:xfrm>
        </p:spPr>
        <p:txBody>
          <a:bodyPr>
            <a:normAutofit fontScale="90000"/>
          </a:bodyPr>
          <a:lstStyle/>
          <a:p>
            <a:r>
              <a:rPr lang="en-US" altLang="ja-JP" spc="100" dirty="0">
                <a:ea typeface="Avenir Next" charset="0"/>
                <a:cs typeface="Avenir Next" charset="0"/>
              </a:rPr>
              <a:t>Toshio FUKUDA, IEEE Life Fellow</a:t>
            </a:r>
            <a:br>
              <a:rPr lang="en-US" altLang="ja-JP" spc="100" dirty="0">
                <a:ea typeface="Avenir Next" charset="0"/>
                <a:cs typeface="Avenir Next" charset="0"/>
              </a:rPr>
            </a:br>
            <a:r>
              <a:rPr lang="en-US" altLang="ja-JP" spc="100" dirty="0">
                <a:ea typeface="Avenir Next" charset="0"/>
                <a:cs typeface="Avenir Next" charset="0"/>
              </a:rPr>
              <a:t>Candidate for 2019 IEEE President-Elect</a:t>
            </a:r>
            <a:br>
              <a:rPr lang="en-US" altLang="ja-JP" spc="100" dirty="0">
                <a:ea typeface="Avenir Next" charset="0"/>
                <a:cs typeface="Avenir Next" charset="0"/>
              </a:rPr>
            </a:br>
            <a:r>
              <a:rPr lang="en-US" altLang="ja-JP" spc="100" dirty="0">
                <a:ea typeface="Avenir Next" charset="0"/>
                <a:cs typeface="Avenir Next" charset="0"/>
              </a:rPr>
              <a:t/>
            </a:r>
            <a:br>
              <a:rPr lang="en-US" altLang="ja-JP" spc="100" dirty="0">
                <a:ea typeface="Avenir Next" charset="0"/>
                <a:cs typeface="Avenir Next" charset="0"/>
              </a:rPr>
            </a:br>
            <a:r>
              <a:rPr lang="en-US" altLang="ja-JP" sz="2800" spc="100" dirty="0">
                <a:ea typeface="Avenir Next" charset="0"/>
                <a:cs typeface="Avenir Next" charset="0"/>
                <a:hlinkClick r:id="rId2"/>
              </a:rPr>
              <a:t>t.fukuda@ieee.org</a:t>
            </a:r>
            <a:r>
              <a:rPr lang="en-US" altLang="ja-JP" sz="2800" spc="100" dirty="0">
                <a:ea typeface="Avenir Next" charset="0"/>
                <a:cs typeface="Avenir Next" charset="0"/>
              </a:rPr>
              <a:t/>
            </a:r>
            <a:br>
              <a:rPr lang="en-US" altLang="ja-JP" sz="2800" spc="100" dirty="0">
                <a:ea typeface="Avenir Next" charset="0"/>
                <a:cs typeface="Avenir Next" charset="0"/>
              </a:rPr>
            </a:br>
            <a:r>
              <a:rPr lang="en-US" altLang="ja-JP" sz="2800" spc="100" dirty="0" smtClean="0">
                <a:ea typeface="Avenir Next" charset="0"/>
                <a:cs typeface="Avenir Next" charset="0"/>
                <a:hlinkClick r:id="rId3"/>
              </a:rPr>
              <a:t>tofukuda@nifty.com</a:t>
            </a:r>
            <a:r>
              <a:rPr lang="en-US" altLang="ja-JP" sz="2800" spc="100" dirty="0" smtClean="0">
                <a:ea typeface="Avenir Next" charset="0"/>
                <a:cs typeface="Avenir Next" charset="0"/>
              </a:rPr>
              <a:t/>
            </a:r>
            <a:br>
              <a:rPr lang="en-US" altLang="ja-JP" sz="2800" spc="100" dirty="0" smtClean="0">
                <a:ea typeface="Avenir Next" charset="0"/>
                <a:cs typeface="Avenir Next" charset="0"/>
              </a:rPr>
            </a:br>
            <a:r>
              <a:rPr lang="en-US" altLang="ja-JP" sz="2800" spc="100" dirty="0" smtClean="0">
                <a:ea typeface="Avenir Next" charset="0"/>
                <a:cs typeface="Avenir Next" charset="0"/>
              </a:rPr>
              <a:t>&lt;http://www.mein.nagoya-u.ac.jp/personal/fukuda&gt;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080603"/>
            <a:ext cx="10363200" cy="127574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6721" y="365125"/>
            <a:ext cx="6874330" cy="1325563"/>
          </a:xfrm>
        </p:spPr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</a:rPr>
              <a:t>Who am I?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529" y="2087586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</a:pPr>
            <a:r>
              <a:rPr lang="en-US" altLang="ja-JP" dirty="0"/>
              <a:t>Background: Born/ raised in Toyama, Japan</a:t>
            </a:r>
          </a:p>
          <a:p>
            <a:pPr>
              <a:buClr>
                <a:srgbClr val="C00000"/>
              </a:buClr>
            </a:pPr>
            <a:r>
              <a:rPr lang="en-US" altLang="ja-JP" dirty="0"/>
              <a:t>ME@ </a:t>
            </a:r>
            <a:r>
              <a:rPr lang="en-US" altLang="ja-JP" dirty="0" err="1"/>
              <a:t>Waseda</a:t>
            </a:r>
            <a:r>
              <a:rPr lang="en-US" altLang="ja-JP" dirty="0"/>
              <a:t>, Tokyo, </a:t>
            </a:r>
            <a:r>
              <a:rPr lang="en-US" altLang="ja-JP" dirty="0" err="1"/>
              <a:t>MS@Yale</a:t>
            </a:r>
            <a:r>
              <a:rPr lang="en-US" altLang="ja-JP" dirty="0"/>
              <a:t>, New Haven, </a:t>
            </a:r>
            <a:r>
              <a:rPr lang="en-US" altLang="ja-JP" dirty="0" err="1">
                <a:hlinkClick r:id="rId2"/>
              </a:rPr>
              <a:t>D.Sc.@University</a:t>
            </a:r>
            <a:r>
              <a:rPr lang="en-US" altLang="ja-JP" dirty="0"/>
              <a:t> of Tokyo, Tokyo, JAPAN</a:t>
            </a:r>
          </a:p>
          <a:p>
            <a:pPr>
              <a:buClr>
                <a:srgbClr val="C00000"/>
              </a:buClr>
            </a:pPr>
            <a:r>
              <a:rPr lang="en-US" altLang="ja-JP" dirty="0"/>
              <a:t>Post </a:t>
            </a:r>
            <a:r>
              <a:rPr lang="en-US" altLang="ja-JP" dirty="0" err="1"/>
              <a:t>Doc@Univ</a:t>
            </a:r>
            <a:r>
              <a:rPr lang="en-US" altLang="ja-JP" dirty="0"/>
              <a:t>. Stuttgart, Germany</a:t>
            </a:r>
          </a:p>
          <a:p>
            <a:pPr>
              <a:buClr>
                <a:srgbClr val="C00000"/>
              </a:buClr>
            </a:pPr>
            <a:r>
              <a:rPr lang="en-US" altLang="ja-JP" dirty="0"/>
              <a:t>Research </a:t>
            </a:r>
            <a:r>
              <a:rPr lang="en-US" altLang="ja-JP" dirty="0" err="1"/>
              <a:t>Scientist@National</a:t>
            </a:r>
            <a:r>
              <a:rPr lang="en-US" altLang="ja-JP" dirty="0"/>
              <a:t> Mechanical Engineering, Tsukuba, Japan</a:t>
            </a:r>
          </a:p>
          <a:p>
            <a:pPr>
              <a:buClr>
                <a:srgbClr val="C00000"/>
              </a:buClr>
            </a:pPr>
            <a:r>
              <a:rPr lang="en-US" altLang="ja-JP" dirty="0"/>
              <a:t>Professor @Science University of Tokyo, Nagoya University, </a:t>
            </a:r>
            <a:r>
              <a:rPr lang="en-US" altLang="ja-JP" dirty="0" err="1"/>
              <a:t>Meijo</a:t>
            </a:r>
            <a:r>
              <a:rPr lang="en-US" altLang="ja-JP" dirty="0"/>
              <a:t> University, Japan, Beijing Institute of Technology, China</a:t>
            </a:r>
          </a:p>
          <a:p>
            <a:pPr>
              <a:buClr>
                <a:srgbClr val="C00000"/>
              </a:buClr>
            </a:pPr>
            <a:r>
              <a:rPr lang="en-US" altLang="ja-JP" dirty="0"/>
              <a:t>Interests:  Intelligent Robotics, Micro and Nano Robotics</a:t>
            </a:r>
          </a:p>
          <a:p>
            <a:pPr>
              <a:buClr>
                <a:srgbClr val="C00000"/>
              </a:buClr>
            </a:pPr>
            <a:r>
              <a:rPr lang="en-US" altLang="ja-JP" dirty="0" err="1"/>
              <a:t>Academics+ind</a:t>
            </a:r>
            <a:r>
              <a:rPr lang="en-US" altLang="ja-JP" dirty="0"/>
              <a:t>. broad exposure: Toyota, Honda, Canon, Mitsubishi, </a:t>
            </a:r>
            <a:r>
              <a:rPr lang="en-US" altLang="ja-JP" dirty="0" err="1" smtClean="0"/>
              <a:t>Yanmar</a:t>
            </a:r>
            <a:r>
              <a:rPr lang="en-US" altLang="ja-JP" dirty="0" smtClean="0"/>
              <a:t>, etc.</a:t>
            </a:r>
            <a:endParaRPr lang="en-US" altLang="ja-JP" dirty="0"/>
          </a:p>
          <a:p>
            <a:pPr>
              <a:buClr>
                <a:srgbClr val="C00000"/>
              </a:buClr>
            </a:pPr>
            <a:r>
              <a:rPr lang="en-US" altLang="ja-JP" dirty="0"/>
              <a:t>Career recognitions: IEEE LF, Japan Council of Science, Academy of </a:t>
            </a:r>
            <a:r>
              <a:rPr lang="en-US" altLang="ja-JP" dirty="0" smtClean="0"/>
              <a:t>Engineering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Japan, Foreign Member of Chinese Academy of Science </a:t>
            </a:r>
          </a:p>
          <a:p>
            <a:pPr>
              <a:buClr>
                <a:srgbClr val="C00000"/>
              </a:buClr>
            </a:pPr>
            <a:r>
              <a:rPr lang="en-US" altLang="ja-JP" dirty="0" smtClean="0"/>
              <a:t>IEEE</a:t>
            </a:r>
            <a:r>
              <a:rPr lang="en-US" altLang="ja-JP" dirty="0"/>
              <a:t>: President RAS, Founding President NTC, </a:t>
            </a:r>
            <a:r>
              <a:rPr lang="en-US" altLang="ja-JP" dirty="0" err="1"/>
              <a:t>EiC</a:t>
            </a:r>
            <a:r>
              <a:rPr lang="en-US" altLang="ja-JP" dirty="0"/>
              <a:t> Trans. Mechatronics, Founding Chair IROS, Nanotechnology, ARSO, </a:t>
            </a:r>
            <a:r>
              <a:rPr lang="en-US" altLang="ja-JP" dirty="0" smtClean="0"/>
              <a:t>SII,</a:t>
            </a:r>
            <a:r>
              <a:rPr lang="ja-JP" altLang="en-US" dirty="0"/>
              <a:t> </a:t>
            </a:r>
            <a:r>
              <a:rPr lang="en-US" altLang="ja-JP" dirty="0" smtClean="0"/>
              <a:t>CBS, ISR, IEEE </a:t>
            </a:r>
            <a:r>
              <a:rPr lang="en-US" altLang="ja-JP" dirty="0"/>
              <a:t>Boards (Director(2001-02, 2017-18, Division X and Region 10(2013-14)), PSPB, Standard, Award committee for Medal on Environment and  Safety Technology</a:t>
            </a:r>
            <a:endParaRPr kumimoji="1" lang="ja-JP" altLang="en-US" dirty="0"/>
          </a:p>
        </p:txBody>
      </p:sp>
      <p:pic>
        <p:nvPicPr>
          <p:cNvPr id="4" name="Picture 2" descr="Image result for ieee logo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86" y="-27011"/>
            <a:ext cx="2808514" cy="21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2"/>
            <a:ext cx="1306287" cy="1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712788"/>
            <a:ext cx="8936038" cy="63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 flipV="1">
            <a:off x="1524000" y="404814"/>
            <a:ext cx="32766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527800" y="4827588"/>
            <a:ext cx="4103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>
                <a:latin typeface="Times New Roman" panose="02020603050405020304" pitchFamily="18" charset="0"/>
              </a:rPr>
              <a:t>Challenging the Frontier of the Surgical Simulation since</a:t>
            </a:r>
            <a:r>
              <a:rPr lang="ja-JP" altLang="en-US" sz="3200">
                <a:latin typeface="Times New Roman" panose="02020603050405020304" pitchFamily="18" charset="0"/>
              </a:rPr>
              <a:t>　</a:t>
            </a:r>
            <a:r>
              <a:rPr lang="en-US" altLang="ja-JP" sz="3200"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127125" y="620713"/>
            <a:ext cx="593498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5400" dirty="0" smtClean="0">
                <a:latin typeface="Times New Roman" panose="02020603050405020304" pitchFamily="18" charset="0"/>
              </a:rPr>
              <a:t>Industry Commercialization:  </a:t>
            </a:r>
            <a:r>
              <a:rPr lang="en-US" altLang="ja-JP" sz="5400" dirty="0">
                <a:latin typeface="Times New Roman" panose="02020603050405020304" pitchFamily="18" charset="0"/>
              </a:rPr>
              <a:t>EVE </a:t>
            </a:r>
          </a:p>
        </p:txBody>
      </p:sp>
      <p:pic>
        <p:nvPicPr>
          <p:cNvPr id="18438" name="Picture 12" descr="Nagoya 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58776"/>
            <a:ext cx="841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6" y="215901"/>
            <a:ext cx="6826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5448300" y="1"/>
            <a:ext cx="4895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Times New Roman" panose="02020603050405020304" pitchFamily="18" charset="0"/>
              </a:rPr>
              <a:t>Nagoya University</a:t>
            </a:r>
          </a:p>
          <a:p>
            <a:pPr algn="ctr" eaLnBrk="1" hangingPunct="1"/>
            <a:r>
              <a:rPr lang="en-US" altLang="ja-JP" sz="2400">
                <a:latin typeface="Times New Roman" panose="02020603050405020304" pitchFamily="18" charset="0"/>
              </a:rPr>
              <a:t>Micro-Nano Systems Department</a:t>
            </a:r>
          </a:p>
          <a:p>
            <a:pPr algn="ctr" eaLnBrk="1" hangingPunct="1"/>
            <a:r>
              <a:rPr lang="en-US" altLang="ja-JP" sz="2400">
                <a:latin typeface="Times New Roman" panose="02020603050405020304" pitchFamily="18" charset="0"/>
              </a:rPr>
              <a:t>Fukuda Laboratory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486" y="6327321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FAIN-Biomedical Inc. founded in 2005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2"/>
            <a:ext cx="1084212" cy="15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4212" y="365125"/>
            <a:ext cx="8299274" cy="1325563"/>
          </a:xfrm>
        </p:spPr>
        <p:txBody>
          <a:bodyPr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What I Want to Do in IEEE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2"/>
            <a:ext cx="1084212" cy="1527653"/>
          </a:xfrm>
          <a:prstGeom prst="rect">
            <a:avLst/>
          </a:prstGeom>
        </p:spPr>
      </p:pic>
      <p:pic>
        <p:nvPicPr>
          <p:cNvPr id="6" name="Picture 2" descr="Image result for ieee logo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86" y="-27011"/>
            <a:ext cx="2808514" cy="21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5674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/>
              <a:t>Improve </a:t>
            </a:r>
            <a:r>
              <a:rPr lang="en-US" altLang="ja-JP" sz="3600" dirty="0"/>
              <a:t>F</a:t>
            </a:r>
            <a:r>
              <a:rPr kumimoji="1" lang="en-US" altLang="ja-JP" sz="3600" dirty="0" smtClean="0"/>
              <a:t>inancial </a:t>
            </a:r>
            <a:r>
              <a:rPr lang="en-US" altLang="ja-JP" sz="3600" dirty="0"/>
              <a:t>T</a:t>
            </a:r>
            <a:r>
              <a:rPr kumimoji="1" lang="en-US" altLang="ja-JP" sz="3600" dirty="0" smtClean="0"/>
              <a:t>ransparency,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Revise Membership </a:t>
            </a:r>
            <a:r>
              <a:rPr lang="en-US" altLang="ja-JP" sz="3600" dirty="0"/>
              <a:t>F</a:t>
            </a:r>
            <a:r>
              <a:rPr lang="en-US" altLang="ja-JP" sz="3600" dirty="0" smtClean="0"/>
              <a:t>ee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/>
              <a:t>Join at least one Technical Society,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Introduce Corporate Membership for Industry, and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/>
              <a:t>Create IEEE-University making use of the MOOC.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814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</a:rPr>
              <a:t>What Vision and Aspiration for IEEE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</a:pPr>
            <a:r>
              <a:rPr lang="en-US" altLang="ja-JP" sz="3500" dirty="0"/>
              <a:t>Membership: stuck at 420K, S/C at 300K, possibly decreasing</a:t>
            </a:r>
          </a:p>
          <a:p>
            <a:pPr lvl="1">
              <a:buClr>
                <a:srgbClr val="C00000"/>
              </a:buClr>
            </a:pPr>
            <a:r>
              <a:rPr lang="en-US" altLang="ja-JP" sz="3500" dirty="0"/>
              <a:t>Globalization, membership increase, what does it take to double or reach the 1M mark?</a:t>
            </a:r>
          </a:p>
          <a:p>
            <a:pPr lvl="2">
              <a:buClr>
                <a:srgbClr val="C00000"/>
              </a:buClr>
            </a:pPr>
            <a:r>
              <a:rPr lang="en-US" altLang="ja-JP" sz="2800" dirty="0"/>
              <a:t>Understand value proposition to different segments: YPs, diverse gender and regions and countries, professional interests</a:t>
            </a:r>
          </a:p>
          <a:p>
            <a:pPr lvl="2">
              <a:buClr>
                <a:srgbClr val="C00000"/>
              </a:buClr>
            </a:pPr>
            <a:r>
              <a:rPr lang="en-US" altLang="ja-JP" sz="2800" dirty="0"/>
              <a:t>Go beyond academics journals and conf. to new type events (YP, </a:t>
            </a:r>
            <a:r>
              <a:rPr lang="en-US" altLang="ja-JP" sz="2800" dirty="0" err="1"/>
              <a:t>WiE</a:t>
            </a:r>
            <a:r>
              <a:rPr lang="en-US" altLang="ja-JP" sz="2800" dirty="0"/>
              <a:t> , Entrepreneur), professional growth, education (students), career progression, industry/practitioner segments</a:t>
            </a:r>
          </a:p>
          <a:p>
            <a:pPr lvl="2">
              <a:buClr>
                <a:srgbClr val="C00000"/>
              </a:buClr>
            </a:pPr>
            <a:r>
              <a:rPr lang="en-US" altLang="ja-JP" sz="2800" dirty="0"/>
              <a:t>New revenue structure and businesses model that appeal to members and community at large</a:t>
            </a:r>
          </a:p>
          <a:p>
            <a:pPr>
              <a:buClr>
                <a:srgbClr val="C00000"/>
              </a:buClr>
            </a:pPr>
            <a:r>
              <a:rPr lang="en-US" altLang="ja-JP" sz="3500" dirty="0"/>
              <a:t>Healthy Balance of IEEE Operation Budget:, financial transparency, increase net revenue to member activities</a:t>
            </a:r>
          </a:p>
          <a:p>
            <a:endParaRPr kumimoji="1" lang="ja-JP" altLang="en-US" dirty="0"/>
          </a:p>
        </p:txBody>
      </p:sp>
      <p:pic>
        <p:nvPicPr>
          <p:cNvPr id="4" name="Picture 2" descr="Image result for ieee logo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2" y="-27011"/>
            <a:ext cx="2394857" cy="18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2797575" y="136484"/>
            <a:ext cx="6466408" cy="64664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54508" y="3100573"/>
            <a:ext cx="1290141" cy="538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Due</a:t>
            </a:r>
            <a:endParaRPr lang="ja-JP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円弧 14"/>
          <p:cNvSpPr/>
          <p:nvPr/>
        </p:nvSpPr>
        <p:spPr>
          <a:xfrm>
            <a:off x="4791192" y="955426"/>
            <a:ext cx="3667625" cy="4330183"/>
          </a:xfrm>
          <a:prstGeom prst="arc">
            <a:avLst>
              <a:gd name="adj1" fmla="val 16523536"/>
              <a:gd name="adj2" fmla="val 21135716"/>
            </a:avLst>
          </a:prstGeom>
          <a:ln w="762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40563" y="2512590"/>
            <a:ext cx="1726188" cy="12318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</a:p>
          <a:p>
            <a:pPr algn="ctr"/>
            <a:r>
              <a:rPr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PSPB</a:t>
            </a:r>
            <a:endParaRPr lang="ja-JP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円弧 17"/>
          <p:cNvSpPr/>
          <p:nvPr/>
        </p:nvSpPr>
        <p:spPr>
          <a:xfrm rot="5400000">
            <a:off x="4406525" y="1279727"/>
            <a:ext cx="3693417" cy="4330184"/>
          </a:xfrm>
          <a:prstGeom prst="arc">
            <a:avLst>
              <a:gd name="adj1" fmla="val 16523536"/>
              <a:gd name="adj2" fmla="val 21135716"/>
            </a:avLst>
          </a:prstGeom>
          <a:ln w="762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40822" y="4880061"/>
            <a:ext cx="1279075" cy="7816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弧 19"/>
          <p:cNvSpPr/>
          <p:nvPr/>
        </p:nvSpPr>
        <p:spPr>
          <a:xfrm flipH="1" flipV="1">
            <a:off x="3924378" y="961345"/>
            <a:ext cx="3667625" cy="4330183"/>
          </a:xfrm>
          <a:prstGeom prst="arc">
            <a:avLst>
              <a:gd name="adj1" fmla="val 16523536"/>
              <a:gd name="adj2" fmla="val 21135716"/>
            </a:avLst>
          </a:prstGeom>
          <a:ln w="762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62650" y="2670579"/>
            <a:ext cx="1333569" cy="1048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MGA</a:t>
            </a:r>
          </a:p>
          <a:p>
            <a:pPr algn="ctr"/>
            <a:r>
              <a:rPr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EAB</a:t>
            </a:r>
            <a:endParaRPr lang="ja-JP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円弧 20"/>
          <p:cNvSpPr/>
          <p:nvPr/>
        </p:nvSpPr>
        <p:spPr>
          <a:xfrm rot="5400000" flipH="1" flipV="1">
            <a:off x="3842079" y="1016222"/>
            <a:ext cx="4168219" cy="4046627"/>
          </a:xfrm>
          <a:prstGeom prst="arc">
            <a:avLst>
              <a:gd name="adj1" fmla="val 16523536"/>
              <a:gd name="adj2" fmla="val 21135716"/>
            </a:avLst>
          </a:prstGeom>
          <a:ln w="762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547909" y="574704"/>
            <a:ext cx="1279075" cy="7816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endParaRPr lang="ja-JP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円弧 24"/>
          <p:cNvSpPr/>
          <p:nvPr/>
        </p:nvSpPr>
        <p:spPr>
          <a:xfrm flipH="1" flipV="1">
            <a:off x="3699064" y="842733"/>
            <a:ext cx="4250436" cy="5352004"/>
          </a:xfrm>
          <a:prstGeom prst="arc">
            <a:avLst>
              <a:gd name="adj1" fmla="val 16554904"/>
              <a:gd name="adj2" fmla="val 21447529"/>
            </a:avLst>
          </a:prstGeom>
          <a:ln w="76200"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円弧 25"/>
          <p:cNvSpPr/>
          <p:nvPr/>
        </p:nvSpPr>
        <p:spPr>
          <a:xfrm flipV="1">
            <a:off x="4463038" y="896176"/>
            <a:ext cx="4250436" cy="5352004"/>
          </a:xfrm>
          <a:prstGeom prst="arc">
            <a:avLst>
              <a:gd name="adj1" fmla="val 16554904"/>
              <a:gd name="adj2" fmla="val 21447529"/>
            </a:avLst>
          </a:prstGeom>
          <a:ln w="76200"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円弧 26"/>
          <p:cNvSpPr/>
          <p:nvPr/>
        </p:nvSpPr>
        <p:spPr>
          <a:xfrm rot="5400000">
            <a:off x="4150428" y="1545990"/>
            <a:ext cx="5043728" cy="3862598"/>
          </a:xfrm>
          <a:prstGeom prst="arc">
            <a:avLst>
              <a:gd name="adj1" fmla="val 16554904"/>
              <a:gd name="adj2" fmla="val 21447529"/>
            </a:avLst>
          </a:prstGeom>
          <a:ln w="76200"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554508" y="5723645"/>
            <a:ext cx="1279075" cy="7816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Member</a:t>
            </a:r>
            <a:endParaRPr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/>
          <p:cNvCxnSpPr>
            <a:stCxn id="8" idx="0"/>
          </p:cNvCxnSpPr>
          <p:nvPr/>
        </p:nvCxnSpPr>
        <p:spPr>
          <a:xfrm flipH="1" flipV="1">
            <a:off x="6173274" y="3644721"/>
            <a:ext cx="14172" cy="124029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5" idx="0"/>
            <a:endCxn id="6" idx="2"/>
          </p:cNvCxnSpPr>
          <p:nvPr/>
        </p:nvCxnSpPr>
        <p:spPr>
          <a:xfrm flipH="1" flipV="1">
            <a:off x="6187446" y="1356394"/>
            <a:ext cx="12132" cy="174417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ローチャート: 処理 11"/>
          <p:cNvSpPr/>
          <p:nvPr/>
        </p:nvSpPr>
        <p:spPr>
          <a:xfrm>
            <a:off x="8303657" y="1590620"/>
            <a:ext cx="104209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77-78 </a:t>
            </a:r>
            <a:r>
              <a:rPr lang="en-US" altLang="ja-JP" dirty="0"/>
              <a:t>%</a:t>
            </a:r>
            <a:endParaRPr lang="ja-JP" altLang="en-US" dirty="0"/>
          </a:p>
        </p:txBody>
      </p:sp>
      <p:sp>
        <p:nvSpPr>
          <p:cNvPr id="14" name="フローチャート: 処理 13"/>
          <p:cNvSpPr/>
          <p:nvPr/>
        </p:nvSpPr>
        <p:spPr>
          <a:xfrm>
            <a:off x="6313035" y="2057931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14%</a:t>
            </a:r>
            <a:endParaRPr lang="ja-JP" altLang="en-US" dirty="0"/>
          </a:p>
        </p:txBody>
      </p:sp>
      <p:sp>
        <p:nvSpPr>
          <p:cNvPr id="16" name="フローチャート: 処理 15"/>
          <p:cNvSpPr/>
          <p:nvPr/>
        </p:nvSpPr>
        <p:spPr>
          <a:xfrm>
            <a:off x="7146197" y="4466847"/>
            <a:ext cx="604746" cy="26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17" name="フローチャート: 処理 16"/>
          <p:cNvSpPr/>
          <p:nvPr/>
        </p:nvSpPr>
        <p:spPr>
          <a:xfrm>
            <a:off x="7133029" y="5310118"/>
            <a:ext cx="617914" cy="3082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endParaRPr lang="ja-JP" altLang="en-US" dirty="0"/>
          </a:p>
        </p:txBody>
      </p:sp>
      <p:sp>
        <p:nvSpPr>
          <p:cNvPr id="19" name="フローチャート: 処理 18"/>
          <p:cNvSpPr/>
          <p:nvPr/>
        </p:nvSpPr>
        <p:spPr>
          <a:xfrm>
            <a:off x="3537013" y="988557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2-4 %</a:t>
            </a:r>
            <a:endParaRPr lang="ja-JP" altLang="en-US" dirty="0"/>
          </a:p>
        </p:txBody>
      </p:sp>
      <p:sp>
        <p:nvSpPr>
          <p:cNvPr id="22" name="フローチャート: 処理 21"/>
          <p:cNvSpPr/>
          <p:nvPr/>
        </p:nvSpPr>
        <p:spPr>
          <a:xfrm>
            <a:off x="7673463" y="623533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SA</a:t>
            </a:r>
          </a:p>
          <a:p>
            <a:pPr algn="ctr"/>
            <a:r>
              <a:rPr lang="en-US" altLang="ja-JP" dirty="0" smtClean="0"/>
              <a:t>8%</a:t>
            </a:r>
            <a:endParaRPr lang="ja-JP" altLang="en-US" dirty="0"/>
          </a:p>
        </p:txBody>
      </p:sp>
      <p:sp>
        <p:nvSpPr>
          <p:cNvPr id="28" name="左矢印 27"/>
          <p:cNvSpPr/>
          <p:nvPr/>
        </p:nvSpPr>
        <p:spPr>
          <a:xfrm>
            <a:off x="6951881" y="761658"/>
            <a:ext cx="732311" cy="2251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フローチャート: 処理 28"/>
          <p:cNvSpPr/>
          <p:nvPr/>
        </p:nvSpPr>
        <p:spPr>
          <a:xfrm>
            <a:off x="3537013" y="5045529"/>
            <a:ext cx="518086" cy="305593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?</a:t>
            </a:r>
            <a:endParaRPr lang="ja-JP" altLang="en-US" dirty="0"/>
          </a:p>
        </p:txBody>
      </p:sp>
      <p:pic>
        <p:nvPicPr>
          <p:cNvPr id="30" name="Picture 2" descr="Image result for ieee logo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58" y="-27010"/>
            <a:ext cx="2573241" cy="19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43824" y="325569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Home, Value and Connection in IEEE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952464" y="6194737"/>
            <a:ext cx="1181987" cy="4442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endParaRPr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260132" y="6117082"/>
            <a:ext cx="1086442" cy="479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726945" y="6522643"/>
            <a:ext cx="700156" cy="300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endParaRPr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372814" y="6531429"/>
            <a:ext cx="648472" cy="300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</a:t>
            </a:r>
            <a:endParaRPr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227727" y="6527289"/>
            <a:ext cx="563336" cy="318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ja-JP" alt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534618" y="3785319"/>
            <a:ext cx="337489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699802" y="2925620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Financial Flow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106965" y="6128268"/>
            <a:ext cx="1086442" cy="479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</a:t>
            </a:r>
            <a:endParaRPr lang="ja-JP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3295" y="2864065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Opportunities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9621F63-64F5-4214-9B67-AF1CC56AC6B9}"/>
              </a:ext>
            </a:extLst>
          </p:cNvPr>
          <p:cNvGrpSpPr/>
          <p:nvPr/>
        </p:nvGrpSpPr>
        <p:grpSpPr>
          <a:xfrm>
            <a:off x="6545074" y="3319082"/>
            <a:ext cx="1046929" cy="859738"/>
            <a:chOff x="6545074" y="3319082"/>
            <a:chExt cx="1046929" cy="859738"/>
          </a:xfrm>
        </p:grpSpPr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67134DF3-8319-4B6E-994A-8E0E1266293B}"/>
                </a:ext>
              </a:extLst>
            </p:cNvPr>
            <p:cNvCxnSpPr>
              <a:cxnSpLocks/>
            </p:cNvCxnSpPr>
            <p:nvPr/>
          </p:nvCxnSpPr>
          <p:spPr>
            <a:xfrm>
              <a:off x="6833583" y="3638802"/>
              <a:ext cx="758420" cy="52143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円弧 39">
              <a:extLst>
                <a:ext uri="{FF2B5EF4-FFF2-40B4-BE49-F238E27FC236}">
                  <a16:creationId xmlns:a16="http://schemas.microsoft.com/office/drawing/2014/main" id="{6BFD3CD2-380F-4C0F-BCEC-2ED9374928A2}"/>
                </a:ext>
              </a:extLst>
            </p:cNvPr>
            <p:cNvSpPr/>
            <p:nvPr/>
          </p:nvSpPr>
          <p:spPr>
            <a:xfrm>
              <a:off x="6545074" y="3319082"/>
              <a:ext cx="859738" cy="859738"/>
            </a:xfrm>
            <a:prstGeom prst="arc">
              <a:avLst>
                <a:gd name="adj1" fmla="val 5311305"/>
                <a:gd name="adj2" fmla="val 0"/>
              </a:avLst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</a:rPr>
              <a:t>Possible Strategy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IEEE Due Fee : US$165 too expensive. Need to reduce the entry fee: Zero, US$10, US$30, US$72, US$98, but not more than US$100. </a:t>
            </a:r>
            <a:endParaRPr kumimoji="1" lang="en-US" altLang="ja-JP" dirty="0" smtClean="0"/>
          </a:p>
          <a:p>
            <a:r>
              <a:rPr lang="en-US" altLang="ja-JP" dirty="0" smtClean="0"/>
              <a:t>TAB </a:t>
            </a:r>
            <a:r>
              <a:rPr lang="en-US" altLang="ja-JP" dirty="0"/>
              <a:t>societies membership: 75% ( with overlapping)</a:t>
            </a:r>
            <a:endParaRPr kumimoji="1" lang="en-US" altLang="ja-JP" dirty="0"/>
          </a:p>
          <a:p>
            <a:r>
              <a:rPr lang="en-US" altLang="ja-JP" dirty="0"/>
              <a:t>IEEE: Technology innovation driven organization</a:t>
            </a:r>
            <a:endParaRPr kumimoji="1" lang="en-US" altLang="ja-JP" dirty="0"/>
          </a:p>
          <a:p>
            <a:r>
              <a:rPr lang="en-US" altLang="ja-JP" dirty="0"/>
              <a:t>No entry point of the access from MGA to Non-member</a:t>
            </a:r>
          </a:p>
          <a:p>
            <a:r>
              <a:rPr lang="en-US" altLang="ja-JP" dirty="0"/>
              <a:t>TAB societies and councils have the access to the non-members through IEEE conferences and publications.</a:t>
            </a:r>
          </a:p>
          <a:p>
            <a:r>
              <a:rPr lang="en-US" altLang="ja-JP" dirty="0"/>
              <a:t> Make use of the entry point as opportunity to IEEE to TAB meetings/conferences and publications to MGA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Introduce Corporate membership for Industry.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7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</a:rPr>
              <a:t>What Type of Leader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83871"/>
            <a:ext cx="10515600" cy="5274129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</a:pPr>
            <a:r>
              <a:rPr lang="en-US" altLang="ja-JP" sz="3500" dirty="0"/>
              <a:t>As Director, both TAB and MGA oversighting Activities: </a:t>
            </a:r>
          </a:p>
          <a:p>
            <a:pPr lvl="1">
              <a:buClr>
                <a:srgbClr val="C00000"/>
              </a:buClr>
            </a:pPr>
            <a:r>
              <a:rPr lang="en-US" altLang="ja-JP" sz="2800" dirty="0"/>
              <a:t>Joint MGA-TAB on membership looking at value proposition and types of membership to expand, retain, attract new members, Industry Promotion </a:t>
            </a:r>
          </a:p>
          <a:p>
            <a:pPr lvl="1">
              <a:buClr>
                <a:srgbClr val="C00000"/>
              </a:buClr>
            </a:pPr>
            <a:r>
              <a:rPr lang="en-US" altLang="ja-JP" sz="2800" dirty="0"/>
              <a:t>TAB-PSPB: Find new fields and leverage technology for publication and R&amp;D</a:t>
            </a:r>
          </a:p>
          <a:p>
            <a:pPr lvl="1">
              <a:buClr>
                <a:srgbClr val="C00000"/>
              </a:buClr>
            </a:pPr>
            <a:r>
              <a:rPr lang="en-US" altLang="ja-JP" sz="2800" dirty="0"/>
              <a:t>Joint TAB-Standards: IEEE Leadership in social implications of technology</a:t>
            </a:r>
          </a:p>
          <a:p>
            <a:pPr lvl="1">
              <a:buClr>
                <a:srgbClr val="C00000"/>
              </a:buClr>
            </a:pPr>
            <a:r>
              <a:rPr lang="en-US" altLang="ja-JP" sz="2800" dirty="0"/>
              <a:t>Revenue/financial Structure updates and changes</a:t>
            </a:r>
          </a:p>
          <a:p>
            <a:pPr lvl="1">
              <a:buClr>
                <a:srgbClr val="C00000"/>
              </a:buClr>
            </a:pPr>
            <a:r>
              <a:rPr lang="en-US" altLang="ja-JP" sz="2800" dirty="0"/>
              <a:t>Make best practice from staffs to members, and vice versa.</a:t>
            </a:r>
          </a:p>
          <a:p>
            <a:pPr>
              <a:buClr>
                <a:srgbClr val="C00000"/>
              </a:buClr>
            </a:pPr>
            <a:r>
              <a:rPr lang="en-US" altLang="ja-JP" sz="3900" dirty="0"/>
              <a:t> Listen, identify problems and focus organization in  solution </a:t>
            </a:r>
          </a:p>
          <a:p>
            <a:pPr>
              <a:buClr>
                <a:srgbClr val="C00000"/>
              </a:buClr>
            </a:pPr>
            <a:r>
              <a:rPr lang="en-US" altLang="ja-JP" sz="3500" dirty="0"/>
              <a:t>Team player and doer</a:t>
            </a:r>
          </a:p>
          <a:p>
            <a:pPr>
              <a:buClr>
                <a:srgbClr val="C00000"/>
              </a:buClr>
            </a:pPr>
            <a:r>
              <a:rPr lang="en-US" altLang="ja-JP" sz="3500" dirty="0"/>
              <a:t>Good </a:t>
            </a:r>
            <a:r>
              <a:rPr lang="en-US" altLang="ja-JP" sz="3500" dirty="0" smtClean="0"/>
              <a:t>role </a:t>
            </a:r>
            <a:r>
              <a:rPr lang="en-US" altLang="ja-JP" sz="3500" dirty="0"/>
              <a:t>model for Globalization</a:t>
            </a:r>
          </a:p>
          <a:p>
            <a:pPr>
              <a:buClr>
                <a:srgbClr val="C00000"/>
              </a:buClr>
            </a:pPr>
            <a:r>
              <a:rPr lang="en-US" altLang="ja-JP" sz="3500" dirty="0"/>
              <a:t>Thank you for listening</a:t>
            </a:r>
            <a:r>
              <a:rPr lang="en-US" altLang="ja-JP" sz="3500" dirty="0" smtClean="0"/>
              <a:t>.</a:t>
            </a:r>
          </a:p>
          <a:p>
            <a:pPr>
              <a:buClr>
                <a:srgbClr val="C00000"/>
              </a:buClr>
            </a:pPr>
            <a:endParaRPr lang="en-US" altLang="ja-JP" sz="3500" dirty="0"/>
          </a:p>
          <a:p>
            <a:r>
              <a:rPr lang="en-US" altLang="ja-JP" spc="100" dirty="0" smtClean="0">
                <a:ea typeface="Avenir Next" charset="0"/>
                <a:cs typeface="Avenir Next" charset="0"/>
                <a:hlinkClick r:id="rId2"/>
              </a:rPr>
              <a:t>&lt;http</a:t>
            </a:r>
            <a:r>
              <a:rPr lang="en-US" altLang="ja-JP" spc="100" dirty="0">
                <a:ea typeface="Avenir Next" charset="0"/>
                <a:cs typeface="Avenir Next" charset="0"/>
                <a:hlinkClick r:id="rId2"/>
              </a:rPr>
              <a:t>://</a:t>
            </a:r>
            <a:r>
              <a:rPr lang="en-US" altLang="ja-JP" spc="100" dirty="0" smtClean="0">
                <a:ea typeface="Avenir Next" charset="0"/>
                <a:cs typeface="Avenir Next" charset="0"/>
                <a:hlinkClick r:id="rId2"/>
              </a:rPr>
              <a:t>www.mein.nagoya-u.ac.jp/personal/fukuda</a:t>
            </a:r>
            <a:r>
              <a:rPr lang="en-US" altLang="ja-JP" dirty="0" smtClean="0"/>
              <a:t>&gt;</a:t>
            </a:r>
          </a:p>
          <a:p>
            <a:endParaRPr lang="en-US" altLang="ja-JP" spc="100" dirty="0" smtClean="0">
              <a:ea typeface="Avenir Next" charset="0"/>
              <a:cs typeface="Avenir Next" charset="0"/>
            </a:endParaRPr>
          </a:p>
        </p:txBody>
      </p:sp>
      <p:pic>
        <p:nvPicPr>
          <p:cNvPr id="4" name="Picture 2" descr="Image result for ieee logo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28" y="-27011"/>
            <a:ext cx="2281372" cy="171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6805</TotalTime>
  <Words>533</Words>
  <Application>Microsoft Office PowerPoint</Application>
  <PresentationFormat>ワイド画面</PresentationFormat>
  <Paragraphs>78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Avenir Next</vt:lpstr>
      <vt:lpstr>ＭＳ Ｐゴシック</vt:lpstr>
      <vt:lpstr>游ゴシック</vt:lpstr>
      <vt:lpstr>游ゴシック Light</vt:lpstr>
      <vt:lpstr>Arial</vt:lpstr>
      <vt:lpstr>Calibri</vt:lpstr>
      <vt:lpstr>Times New Roman</vt:lpstr>
      <vt:lpstr>Office テーマ</vt:lpstr>
      <vt:lpstr>Toshio FUKUDA, IEEE Life Fellow Candidate for 2019 IEEE President-Elect  t.fukuda@ieee.org tofukuda@nifty.com &lt;http://www.mein.nagoya-u.ac.jp/personal/fukuda&gt;</vt:lpstr>
      <vt:lpstr>Who am I?</vt:lpstr>
      <vt:lpstr>PowerPoint プレゼンテーション</vt:lpstr>
      <vt:lpstr>What I Want to Do in IEEE </vt:lpstr>
      <vt:lpstr>What Vision and Aspiration for IEEE</vt:lpstr>
      <vt:lpstr>PowerPoint プレゼンテーション</vt:lpstr>
      <vt:lpstr>Possible Strategy</vt:lpstr>
      <vt:lpstr>What Type of Leader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Toshio FUKUDA</dc:title>
  <dc:creator>Owner</dc:creator>
  <cp:lastModifiedBy>Owner</cp:lastModifiedBy>
  <cp:revision>69</cp:revision>
  <cp:lastPrinted>2018-04-14T08:38:29Z</cp:lastPrinted>
  <dcterms:created xsi:type="dcterms:W3CDTF">2017-11-09T16:36:49Z</dcterms:created>
  <dcterms:modified xsi:type="dcterms:W3CDTF">2018-04-19T06:33:23Z</dcterms:modified>
</cp:coreProperties>
</file>