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0" r:id="rId5"/>
    <p:sldId id="347" r:id="rId6"/>
    <p:sldId id="346" r:id="rId7"/>
    <p:sldId id="351" r:id="rId8"/>
    <p:sldId id="311" r:id="rId9"/>
    <p:sldId id="353" r:id="rId10"/>
    <p:sldId id="352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15F0B"/>
    <a:srgbClr val="FF00FF"/>
    <a:srgbClr val="965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76" autoAdjust="0"/>
    <p:restoredTop sz="84623" autoAdjust="0"/>
  </p:normalViewPr>
  <p:slideViewPr>
    <p:cSldViewPr showGuides="1">
      <p:cViewPr varScale="1">
        <p:scale>
          <a:sx n="66" d="100"/>
          <a:sy n="66" d="100"/>
        </p:scale>
        <p:origin x="48" y="2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E6184-1BE7-4C82-BFF2-A3520B77532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857962A-159E-4F59-9C21-91FB8A98F901}" type="pres">
      <dgm:prSet presAssocID="{2B3E6184-1BE7-4C82-BFF2-A3520B77532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A5E0627-2477-4224-944E-EE40EF0CAD76}" type="presOf" srcId="{2B3E6184-1BE7-4C82-BFF2-A3520B77532A}" destId="{3857962A-159E-4F59-9C21-91FB8A98F901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6750E-B964-4C7C-9DEF-41F2FC278989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8440F91-D8E3-4C06-98C5-D80E9EA9276E}">
      <dgm:prSet phldrT="[Text]"/>
      <dgm:spPr>
        <a:solidFill>
          <a:schemeClr val="accent6">
            <a:hueOff val="0"/>
            <a:satOff val="0"/>
            <a:lumOff val="0"/>
          </a:schemeClr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n-US" dirty="0" smtClean="0"/>
            <a:t>Lead in Innovative Technologies</a:t>
          </a:r>
          <a:endParaRPr lang="en-US" dirty="0"/>
        </a:p>
      </dgm:t>
    </dgm:pt>
    <dgm:pt modelId="{7BE781CF-B3AC-4A8D-A141-D5AC7578F19C}" type="parTrans" cxnId="{DCBD44FC-424F-48A4-9023-77EEFA642C81}">
      <dgm:prSet/>
      <dgm:spPr/>
      <dgm:t>
        <a:bodyPr/>
        <a:lstStyle/>
        <a:p>
          <a:endParaRPr lang="en-US"/>
        </a:p>
      </dgm:t>
    </dgm:pt>
    <dgm:pt modelId="{BD55B9DF-2DD9-4B93-B0FC-9DE8643F0593}" type="sibTrans" cxnId="{DCBD44FC-424F-48A4-9023-77EEFA642C81}">
      <dgm:prSet/>
      <dgm:spPr/>
      <dgm:t>
        <a:bodyPr/>
        <a:lstStyle/>
        <a:p>
          <a:endParaRPr lang="en-US"/>
        </a:p>
      </dgm:t>
    </dgm:pt>
    <dgm:pt modelId="{6A3B095F-FC09-4212-ADC8-048C2DBC2BB4}">
      <dgm:prSet phldrT="[Text]"/>
      <dgm:spPr>
        <a:solidFill>
          <a:schemeClr val="accent6">
            <a:hueOff val="0"/>
            <a:satOff val="0"/>
            <a:lumOff val="0"/>
          </a:schemeClr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n-US" dirty="0" smtClean="0"/>
            <a:t>AI/</a:t>
          </a:r>
          <a:r>
            <a:rPr lang="pl-PL" dirty="0" smtClean="0"/>
            <a:t>Cloud/</a:t>
          </a:r>
          <a:r>
            <a:rPr lang="en-US" dirty="0" smtClean="0"/>
            <a:t>Computing/Communications</a:t>
          </a:r>
          <a:endParaRPr lang="en-US" dirty="0"/>
        </a:p>
      </dgm:t>
    </dgm:pt>
    <dgm:pt modelId="{79FEF9D2-13B9-49B4-8B60-CEE7A4482881}" type="parTrans" cxnId="{0B3C6BFC-8C38-4BF8-8F5A-CD8DB5ECB230}">
      <dgm:prSet/>
      <dgm:spPr/>
      <dgm:t>
        <a:bodyPr/>
        <a:lstStyle/>
        <a:p>
          <a:endParaRPr lang="en-US"/>
        </a:p>
      </dgm:t>
    </dgm:pt>
    <dgm:pt modelId="{3A8BE9F2-E98D-42C9-A093-22EC924F7E8D}" type="sibTrans" cxnId="{0B3C6BFC-8C38-4BF8-8F5A-CD8DB5ECB230}">
      <dgm:prSet/>
      <dgm:spPr/>
      <dgm:t>
        <a:bodyPr/>
        <a:lstStyle/>
        <a:p>
          <a:endParaRPr lang="en-US"/>
        </a:p>
      </dgm:t>
    </dgm:pt>
    <dgm:pt modelId="{74DBE0F5-B1EB-4E83-AE23-4DE6E0B72152}">
      <dgm:prSet phldrT="[Text]"/>
      <dgm:spPr>
        <a:solidFill>
          <a:schemeClr val="accent6">
            <a:hueOff val="0"/>
            <a:satOff val="0"/>
            <a:lumOff val="0"/>
          </a:schemeClr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n-US" dirty="0" smtClean="0"/>
            <a:t>Seamless Intelligence</a:t>
          </a:r>
          <a:endParaRPr lang="en-US" dirty="0"/>
        </a:p>
      </dgm:t>
    </dgm:pt>
    <dgm:pt modelId="{2FB4033D-77A9-4C92-80AD-AE1E2164C837}" type="parTrans" cxnId="{01818662-DEBF-4A92-B21D-142300014A3E}">
      <dgm:prSet/>
      <dgm:spPr/>
      <dgm:t>
        <a:bodyPr/>
        <a:lstStyle/>
        <a:p>
          <a:endParaRPr lang="en-US"/>
        </a:p>
      </dgm:t>
    </dgm:pt>
    <dgm:pt modelId="{AFD3D3CA-D524-45DF-BC78-3E5829437DD5}" type="sibTrans" cxnId="{01818662-DEBF-4A92-B21D-142300014A3E}">
      <dgm:prSet/>
      <dgm:spPr/>
      <dgm:t>
        <a:bodyPr/>
        <a:lstStyle/>
        <a:p>
          <a:endParaRPr lang="en-US"/>
        </a:p>
      </dgm:t>
    </dgm:pt>
    <dgm:pt modelId="{4F7411C0-12CC-408B-B79A-8A462AD1F149}">
      <dgm:prSet phldrT="[Text]"/>
      <dgm:spPr>
        <a:solidFill>
          <a:schemeClr val="accent6">
            <a:hueOff val="0"/>
            <a:satOff val="0"/>
            <a:lumOff val="0"/>
          </a:schemeClr>
        </a:solidFill>
        <a:effectLst>
          <a:outerShdw blurRad="50800" dist="50800" dir="5400000" algn="ctr" rotWithShape="0">
            <a:srgbClr val="000000">
              <a:alpha val="22000"/>
            </a:srgbClr>
          </a:outerShdw>
        </a:effectLst>
      </dgm:spPr>
      <dgm:t>
        <a:bodyPr/>
        <a:lstStyle/>
        <a:p>
          <a:r>
            <a:rPr lang="en-US" dirty="0" smtClean="0"/>
            <a:t>Exercise Public Voice</a:t>
          </a:r>
          <a:endParaRPr lang="en-US" dirty="0"/>
        </a:p>
      </dgm:t>
    </dgm:pt>
    <dgm:pt modelId="{FD115A55-09AE-49D9-8AD3-264063F12991}" type="parTrans" cxnId="{24E3BEC0-8136-4617-B57B-AC8F08538490}">
      <dgm:prSet/>
      <dgm:spPr/>
      <dgm:t>
        <a:bodyPr/>
        <a:lstStyle/>
        <a:p>
          <a:endParaRPr lang="en-US"/>
        </a:p>
      </dgm:t>
    </dgm:pt>
    <dgm:pt modelId="{0C91F7CB-5D65-42B7-9B83-DE24E441EF28}" type="sibTrans" cxnId="{24E3BEC0-8136-4617-B57B-AC8F08538490}">
      <dgm:prSet/>
      <dgm:spPr/>
      <dgm:t>
        <a:bodyPr/>
        <a:lstStyle/>
        <a:p>
          <a:endParaRPr lang="en-US"/>
        </a:p>
      </dgm:t>
    </dgm:pt>
    <dgm:pt modelId="{9C05E3B8-4D87-40A0-8C67-44D76A477868}">
      <dgm:prSet phldrT="[Text]"/>
      <dgm:spPr>
        <a:solidFill>
          <a:schemeClr val="accent6">
            <a:hueOff val="0"/>
            <a:satOff val="0"/>
            <a:lumOff val="0"/>
          </a:schemeClr>
        </a:solidFill>
        <a:effectLst>
          <a:outerShdw blurRad="50800" dist="50800" dir="5400000" algn="ctr" rotWithShape="0">
            <a:srgbClr val="000000">
              <a:alpha val="22000"/>
            </a:srgbClr>
          </a:outerShdw>
        </a:effectLst>
      </dgm:spPr>
      <dgm:t>
        <a:bodyPr/>
        <a:lstStyle/>
        <a:p>
          <a:r>
            <a:rPr lang="en-US" dirty="0" smtClean="0"/>
            <a:t>Governments and global business</a:t>
          </a:r>
          <a:endParaRPr lang="en-US" dirty="0"/>
        </a:p>
      </dgm:t>
    </dgm:pt>
    <dgm:pt modelId="{1F07CE24-BA31-49D4-87A3-74453BB46396}" type="parTrans" cxnId="{91F8B571-D073-4408-8761-FAE93DFD915F}">
      <dgm:prSet/>
      <dgm:spPr/>
      <dgm:t>
        <a:bodyPr/>
        <a:lstStyle/>
        <a:p>
          <a:endParaRPr lang="en-US"/>
        </a:p>
      </dgm:t>
    </dgm:pt>
    <dgm:pt modelId="{ABC835F0-4A47-4733-9B0D-6A0FE267D03F}" type="sibTrans" cxnId="{91F8B571-D073-4408-8761-FAE93DFD915F}">
      <dgm:prSet/>
      <dgm:spPr/>
      <dgm:t>
        <a:bodyPr/>
        <a:lstStyle/>
        <a:p>
          <a:endParaRPr lang="en-US"/>
        </a:p>
      </dgm:t>
    </dgm:pt>
    <dgm:pt modelId="{EBA6771E-45CE-4E6C-AEF8-ABADC4673030}">
      <dgm:prSet phldrT="[Text]"/>
      <dgm:spPr>
        <a:solidFill>
          <a:schemeClr val="accent6">
            <a:hueOff val="0"/>
            <a:satOff val="0"/>
            <a:lumOff val="0"/>
          </a:schemeClr>
        </a:solidFill>
        <a:effectLst>
          <a:outerShdw blurRad="50800" dist="50800" dir="5400000" algn="ctr" rotWithShape="0">
            <a:srgbClr val="000000">
              <a:alpha val="22000"/>
            </a:srgbClr>
          </a:outerShdw>
        </a:effectLst>
      </dgm:spPr>
      <dgm:t>
        <a:bodyPr/>
        <a:lstStyle/>
        <a:p>
          <a:r>
            <a:rPr lang="en-US" dirty="0" smtClean="0"/>
            <a:t>Public discourse, image of the profession</a:t>
          </a:r>
          <a:endParaRPr lang="en-US" dirty="0"/>
        </a:p>
      </dgm:t>
    </dgm:pt>
    <dgm:pt modelId="{A401B892-8C2C-4A24-AB18-AEE73C9235EA}" type="parTrans" cxnId="{E5FEE57C-637D-467C-9FD5-1E85BF560918}">
      <dgm:prSet/>
      <dgm:spPr/>
      <dgm:t>
        <a:bodyPr/>
        <a:lstStyle/>
        <a:p>
          <a:endParaRPr lang="en-US"/>
        </a:p>
      </dgm:t>
    </dgm:pt>
    <dgm:pt modelId="{26C88B2A-97D6-49D5-8AEA-EB7CF9A37F03}" type="sibTrans" cxnId="{E5FEE57C-637D-467C-9FD5-1E85BF560918}">
      <dgm:prSet/>
      <dgm:spPr/>
      <dgm:t>
        <a:bodyPr/>
        <a:lstStyle/>
        <a:p>
          <a:endParaRPr lang="en-US"/>
        </a:p>
      </dgm:t>
    </dgm:pt>
    <dgm:pt modelId="{65623C2B-C1DD-4AC8-B00E-069A29EAF04B}">
      <dgm:prSet phldrT="[Text]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Business-critical vs. other deliberations/decisions </a:t>
          </a:r>
          <a:endParaRPr lang="en-US" dirty="0"/>
        </a:p>
      </dgm:t>
    </dgm:pt>
    <dgm:pt modelId="{5F60FE21-0981-4AC2-B086-8D7DE85A3270}" type="parTrans" cxnId="{A6400445-5F55-4028-B4C3-FE063756FB16}">
      <dgm:prSet/>
      <dgm:spPr/>
      <dgm:t>
        <a:bodyPr/>
        <a:lstStyle/>
        <a:p>
          <a:endParaRPr lang="en-US"/>
        </a:p>
      </dgm:t>
    </dgm:pt>
    <dgm:pt modelId="{C1FFDAD2-8A43-4BCF-8CCE-F9A4870B2DC6}" type="sibTrans" cxnId="{A6400445-5F55-4028-B4C3-FE063756FB16}">
      <dgm:prSet/>
      <dgm:spPr/>
      <dgm:t>
        <a:bodyPr/>
        <a:lstStyle/>
        <a:p>
          <a:endParaRPr lang="en-US"/>
        </a:p>
      </dgm:t>
    </dgm:pt>
    <dgm:pt modelId="{60F03D3B-834D-4D8F-A2AC-9EE1265398B7}">
      <dgm:prSet phldrT="[Text]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Accounting: product lines, corporate expenses, investing</a:t>
          </a:r>
          <a:endParaRPr lang="en-US" dirty="0"/>
        </a:p>
      </dgm:t>
    </dgm:pt>
    <dgm:pt modelId="{D2EBE49F-C6BA-4050-B1F9-AB4E0992CFFF}" type="parTrans" cxnId="{B45A4F59-3BFA-40F8-9949-D15FC4176A07}">
      <dgm:prSet/>
      <dgm:spPr/>
      <dgm:t>
        <a:bodyPr/>
        <a:lstStyle/>
        <a:p>
          <a:endParaRPr lang="en-US"/>
        </a:p>
      </dgm:t>
    </dgm:pt>
    <dgm:pt modelId="{643CCAC5-95F5-4895-9DD2-86D5DEED4278}" type="sibTrans" cxnId="{B45A4F59-3BFA-40F8-9949-D15FC4176A07}">
      <dgm:prSet/>
      <dgm:spPr/>
      <dgm:t>
        <a:bodyPr/>
        <a:lstStyle/>
        <a:p>
          <a:endParaRPr lang="en-US"/>
        </a:p>
      </dgm:t>
    </dgm:pt>
    <dgm:pt modelId="{C77D74CD-E2D7-463F-BD4D-40AF16A8949B}">
      <dgm:prSet phldrT="[Text]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Strive for Transparency and Clarity</a:t>
          </a:r>
          <a:endParaRPr lang="en-US" dirty="0"/>
        </a:p>
      </dgm:t>
    </dgm:pt>
    <dgm:pt modelId="{AF2F9D7A-3DCD-4875-960B-73A9FB4A4778}" type="parTrans" cxnId="{6C676813-A637-4541-B37B-902F4907D173}">
      <dgm:prSet/>
      <dgm:spPr/>
      <dgm:t>
        <a:bodyPr/>
        <a:lstStyle/>
        <a:p>
          <a:endParaRPr lang="en-US"/>
        </a:p>
      </dgm:t>
    </dgm:pt>
    <dgm:pt modelId="{2CE91267-8218-43E0-846A-C66D3098200E}" type="sibTrans" cxnId="{6C676813-A637-4541-B37B-902F4907D173}">
      <dgm:prSet/>
      <dgm:spPr/>
      <dgm:t>
        <a:bodyPr/>
        <a:lstStyle/>
        <a:p>
          <a:endParaRPr lang="en-US"/>
        </a:p>
      </dgm:t>
    </dgm:pt>
    <dgm:pt modelId="{19F3C7E3-7F88-470B-A8F5-846EE60FE4C5}" type="pres">
      <dgm:prSet presAssocID="{71D6750E-B964-4C7C-9DEF-41F2FC2789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48118-92EB-4B68-B41C-7C4436FC583F}" type="pres">
      <dgm:prSet presAssocID="{68440F91-D8E3-4C06-98C5-D80E9EA9276E}" presName="comp" presStyleCnt="0"/>
      <dgm:spPr/>
    </dgm:pt>
    <dgm:pt modelId="{F2EC6535-BC3C-45A3-8730-7933739843A3}" type="pres">
      <dgm:prSet presAssocID="{68440F91-D8E3-4C06-98C5-D80E9EA9276E}" presName="box" presStyleLbl="node1" presStyleIdx="0" presStyleCnt="3" custLinFactNeighborX="-4807" custLinFactNeighborY="-50529"/>
      <dgm:spPr/>
      <dgm:t>
        <a:bodyPr/>
        <a:lstStyle/>
        <a:p>
          <a:endParaRPr lang="en-US"/>
        </a:p>
      </dgm:t>
    </dgm:pt>
    <dgm:pt modelId="{ABAA38F6-A5DA-45F6-9195-F58EBE385556}" type="pres">
      <dgm:prSet presAssocID="{68440F91-D8E3-4C06-98C5-D80E9EA9276E}" presName="img" presStyleLbl="fgImgPlace1" presStyleIdx="0" presStyleCnt="3" custScaleX="103215" custLinFactNeighborX="1257" custLinFactNeighborY="32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E8BEF5E6-B8DF-41D0-94D0-C676427ACC44}" type="pres">
      <dgm:prSet presAssocID="{68440F91-D8E3-4C06-98C5-D80E9EA927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61D2-E3B3-4310-8D1D-73B5D2FACC6A}" type="pres">
      <dgm:prSet presAssocID="{BD55B9DF-2DD9-4B93-B0FC-9DE8643F0593}" presName="spacer" presStyleCnt="0"/>
      <dgm:spPr/>
    </dgm:pt>
    <dgm:pt modelId="{3F394A98-DE22-448F-A98D-2AF4C6A7652D}" type="pres">
      <dgm:prSet presAssocID="{4F7411C0-12CC-408B-B79A-8A462AD1F149}" presName="comp" presStyleCnt="0"/>
      <dgm:spPr/>
    </dgm:pt>
    <dgm:pt modelId="{8EFADCF9-A175-4D67-A062-080CC16FA24D}" type="pres">
      <dgm:prSet presAssocID="{4F7411C0-12CC-408B-B79A-8A462AD1F149}" presName="box" presStyleLbl="node1" presStyleIdx="1" presStyleCnt="3"/>
      <dgm:spPr/>
      <dgm:t>
        <a:bodyPr/>
        <a:lstStyle/>
        <a:p>
          <a:endParaRPr lang="en-US"/>
        </a:p>
      </dgm:t>
    </dgm:pt>
    <dgm:pt modelId="{076041D8-1C31-4701-973E-9D18FD4BFC17}" type="pres">
      <dgm:prSet presAssocID="{4F7411C0-12CC-408B-B79A-8A462AD1F149}" presName="img" presStyleLbl="fgImgPlace1" presStyleIdx="1" presStyleCnt="3" custScaleX="103333" custScaleY="99999" custLinFactNeighborX="364" custLinFactNeighborY="26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effectLst>
          <a:outerShdw dist="50800" sx="1000" sy="1000" algn="ctr" rotWithShape="0">
            <a:srgbClr val="000000">
              <a:alpha val="98000"/>
            </a:srgbClr>
          </a:outerShdw>
        </a:effectLst>
      </dgm:spPr>
      <dgm:t>
        <a:bodyPr/>
        <a:lstStyle/>
        <a:p>
          <a:endParaRPr lang="en-US"/>
        </a:p>
      </dgm:t>
    </dgm:pt>
    <dgm:pt modelId="{A5ED8C42-D899-4D64-A356-DE4076AA0454}" type="pres">
      <dgm:prSet presAssocID="{4F7411C0-12CC-408B-B79A-8A462AD1F14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B5F96-C9B7-43A5-BE9C-ED7B571ACBB9}" type="pres">
      <dgm:prSet presAssocID="{0C91F7CB-5D65-42B7-9B83-DE24E441EF28}" presName="spacer" presStyleCnt="0"/>
      <dgm:spPr/>
    </dgm:pt>
    <dgm:pt modelId="{BEF994F1-F6E6-4075-A19F-FAAF0C634677}" type="pres">
      <dgm:prSet presAssocID="{C77D74CD-E2D7-463F-BD4D-40AF16A8949B}" presName="comp" presStyleCnt="0"/>
      <dgm:spPr/>
    </dgm:pt>
    <dgm:pt modelId="{4188F03E-D562-47C9-BF87-04B0D18B5602}" type="pres">
      <dgm:prSet presAssocID="{C77D74CD-E2D7-463F-BD4D-40AF16A8949B}" presName="box" presStyleLbl="node1" presStyleIdx="2" presStyleCnt="3"/>
      <dgm:spPr/>
      <dgm:t>
        <a:bodyPr/>
        <a:lstStyle/>
        <a:p>
          <a:endParaRPr lang="en-US"/>
        </a:p>
      </dgm:t>
    </dgm:pt>
    <dgm:pt modelId="{D49F2C19-854E-41A7-BAB2-728A0DCD9397}" type="pres">
      <dgm:prSet presAssocID="{C77D74CD-E2D7-463F-BD4D-40AF16A8949B}" presName="img" presStyleLbl="fgImgPlace1" presStyleIdx="2" presStyleCnt="3" custScaleX="1033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B75B897A-4272-4C42-AC21-1CA5FC47DB9B}" type="pres">
      <dgm:prSet presAssocID="{C77D74CD-E2D7-463F-BD4D-40AF16A8949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B3179-77C9-45BF-9F67-80A8C711CD92}" type="presOf" srcId="{4F7411C0-12CC-408B-B79A-8A462AD1F149}" destId="{8EFADCF9-A175-4D67-A062-080CC16FA24D}" srcOrd="0" destOrd="0" presId="urn:microsoft.com/office/officeart/2005/8/layout/vList4"/>
    <dgm:cxn modelId="{A788F188-5714-40AF-8794-59033E741089}" type="presOf" srcId="{71D6750E-B964-4C7C-9DEF-41F2FC278989}" destId="{19F3C7E3-7F88-470B-A8F5-846EE60FE4C5}" srcOrd="0" destOrd="0" presId="urn:microsoft.com/office/officeart/2005/8/layout/vList4"/>
    <dgm:cxn modelId="{E627C31F-5E6D-487C-ABFE-2488E88D3239}" type="presOf" srcId="{68440F91-D8E3-4C06-98C5-D80E9EA9276E}" destId="{E8BEF5E6-B8DF-41D0-94D0-C676427ACC44}" srcOrd="1" destOrd="0" presId="urn:microsoft.com/office/officeart/2005/8/layout/vList4"/>
    <dgm:cxn modelId="{FA2DEDF6-7283-4F1B-9266-A2FC6FF4A9C2}" type="presOf" srcId="{6A3B095F-FC09-4212-ADC8-048C2DBC2BB4}" destId="{F2EC6535-BC3C-45A3-8730-7933739843A3}" srcOrd="0" destOrd="1" presId="urn:microsoft.com/office/officeart/2005/8/layout/vList4"/>
    <dgm:cxn modelId="{91F8B571-D073-4408-8761-FAE93DFD915F}" srcId="{4F7411C0-12CC-408B-B79A-8A462AD1F149}" destId="{9C05E3B8-4D87-40A0-8C67-44D76A477868}" srcOrd="0" destOrd="0" parTransId="{1F07CE24-BA31-49D4-87A3-74453BB46396}" sibTransId="{ABC835F0-4A47-4733-9B0D-6A0FE267D03F}"/>
    <dgm:cxn modelId="{474FF94C-07D4-4977-851C-8EEF508B24CA}" type="presOf" srcId="{65623C2B-C1DD-4AC8-B00E-069A29EAF04B}" destId="{4188F03E-D562-47C9-BF87-04B0D18B5602}" srcOrd="0" destOrd="1" presId="urn:microsoft.com/office/officeart/2005/8/layout/vList4"/>
    <dgm:cxn modelId="{F32C6FBB-EA5F-46E9-AD0F-DDF340B7FAA3}" type="presOf" srcId="{6A3B095F-FC09-4212-ADC8-048C2DBC2BB4}" destId="{E8BEF5E6-B8DF-41D0-94D0-C676427ACC44}" srcOrd="1" destOrd="1" presId="urn:microsoft.com/office/officeart/2005/8/layout/vList4"/>
    <dgm:cxn modelId="{31E618D2-6A74-46A8-B190-3D1F55FDE90A}" type="presOf" srcId="{60F03D3B-834D-4D8F-A2AC-9EE1265398B7}" destId="{B75B897A-4272-4C42-AC21-1CA5FC47DB9B}" srcOrd="1" destOrd="2" presId="urn:microsoft.com/office/officeart/2005/8/layout/vList4"/>
    <dgm:cxn modelId="{E5FEE57C-637D-467C-9FD5-1E85BF560918}" srcId="{4F7411C0-12CC-408B-B79A-8A462AD1F149}" destId="{EBA6771E-45CE-4E6C-AEF8-ABADC4673030}" srcOrd="1" destOrd="0" parTransId="{A401B892-8C2C-4A24-AB18-AEE73C9235EA}" sibTransId="{26C88B2A-97D6-49D5-8AEA-EB7CF9A37F03}"/>
    <dgm:cxn modelId="{364B58BF-67A5-4DA3-B485-EDF3F2E42DA7}" type="presOf" srcId="{C77D74CD-E2D7-463F-BD4D-40AF16A8949B}" destId="{B75B897A-4272-4C42-AC21-1CA5FC47DB9B}" srcOrd="1" destOrd="0" presId="urn:microsoft.com/office/officeart/2005/8/layout/vList4"/>
    <dgm:cxn modelId="{FA45DB70-3177-4D17-AD05-3B15E39CA1C2}" type="presOf" srcId="{4F7411C0-12CC-408B-B79A-8A462AD1F149}" destId="{A5ED8C42-D899-4D64-A356-DE4076AA0454}" srcOrd="1" destOrd="0" presId="urn:microsoft.com/office/officeart/2005/8/layout/vList4"/>
    <dgm:cxn modelId="{9320AB1D-5841-4F06-B43A-72F19017A673}" type="presOf" srcId="{60F03D3B-834D-4D8F-A2AC-9EE1265398B7}" destId="{4188F03E-D562-47C9-BF87-04B0D18B5602}" srcOrd="0" destOrd="2" presId="urn:microsoft.com/office/officeart/2005/8/layout/vList4"/>
    <dgm:cxn modelId="{DCBD44FC-424F-48A4-9023-77EEFA642C81}" srcId="{71D6750E-B964-4C7C-9DEF-41F2FC278989}" destId="{68440F91-D8E3-4C06-98C5-D80E9EA9276E}" srcOrd="0" destOrd="0" parTransId="{7BE781CF-B3AC-4A8D-A141-D5AC7578F19C}" sibTransId="{BD55B9DF-2DD9-4B93-B0FC-9DE8643F0593}"/>
    <dgm:cxn modelId="{8EA137AA-BD78-4F6E-BFB6-3C8E6F569962}" type="presOf" srcId="{EBA6771E-45CE-4E6C-AEF8-ABADC4673030}" destId="{A5ED8C42-D899-4D64-A356-DE4076AA0454}" srcOrd="1" destOrd="2" presId="urn:microsoft.com/office/officeart/2005/8/layout/vList4"/>
    <dgm:cxn modelId="{99BD9E40-730A-4901-8336-A80A956F09C0}" type="presOf" srcId="{9C05E3B8-4D87-40A0-8C67-44D76A477868}" destId="{A5ED8C42-D899-4D64-A356-DE4076AA0454}" srcOrd="1" destOrd="1" presId="urn:microsoft.com/office/officeart/2005/8/layout/vList4"/>
    <dgm:cxn modelId="{C8E8032A-E369-4C44-B902-98014C134DDF}" type="presOf" srcId="{74DBE0F5-B1EB-4E83-AE23-4DE6E0B72152}" destId="{E8BEF5E6-B8DF-41D0-94D0-C676427ACC44}" srcOrd="1" destOrd="2" presId="urn:microsoft.com/office/officeart/2005/8/layout/vList4"/>
    <dgm:cxn modelId="{6118C6AE-76F3-4E4D-8FA0-DE9387EF4C07}" type="presOf" srcId="{9C05E3B8-4D87-40A0-8C67-44D76A477868}" destId="{8EFADCF9-A175-4D67-A062-080CC16FA24D}" srcOrd="0" destOrd="1" presId="urn:microsoft.com/office/officeart/2005/8/layout/vList4"/>
    <dgm:cxn modelId="{A6400445-5F55-4028-B4C3-FE063756FB16}" srcId="{C77D74CD-E2D7-463F-BD4D-40AF16A8949B}" destId="{65623C2B-C1DD-4AC8-B00E-069A29EAF04B}" srcOrd="0" destOrd="0" parTransId="{5F60FE21-0981-4AC2-B086-8D7DE85A3270}" sibTransId="{C1FFDAD2-8A43-4BCF-8CCE-F9A4870B2DC6}"/>
    <dgm:cxn modelId="{24E3BEC0-8136-4617-B57B-AC8F08538490}" srcId="{71D6750E-B964-4C7C-9DEF-41F2FC278989}" destId="{4F7411C0-12CC-408B-B79A-8A462AD1F149}" srcOrd="1" destOrd="0" parTransId="{FD115A55-09AE-49D9-8AD3-264063F12991}" sibTransId="{0C91F7CB-5D65-42B7-9B83-DE24E441EF28}"/>
    <dgm:cxn modelId="{997CF00F-A0CE-4AEF-8BDE-5441502CFA7B}" type="presOf" srcId="{74DBE0F5-B1EB-4E83-AE23-4DE6E0B72152}" destId="{F2EC6535-BC3C-45A3-8730-7933739843A3}" srcOrd="0" destOrd="2" presId="urn:microsoft.com/office/officeart/2005/8/layout/vList4"/>
    <dgm:cxn modelId="{63793A31-0D65-4FAE-B585-3100FFD47258}" type="presOf" srcId="{68440F91-D8E3-4C06-98C5-D80E9EA9276E}" destId="{F2EC6535-BC3C-45A3-8730-7933739843A3}" srcOrd="0" destOrd="0" presId="urn:microsoft.com/office/officeart/2005/8/layout/vList4"/>
    <dgm:cxn modelId="{01818662-DEBF-4A92-B21D-142300014A3E}" srcId="{68440F91-D8E3-4C06-98C5-D80E9EA9276E}" destId="{74DBE0F5-B1EB-4E83-AE23-4DE6E0B72152}" srcOrd="1" destOrd="0" parTransId="{2FB4033D-77A9-4C92-80AD-AE1E2164C837}" sibTransId="{AFD3D3CA-D524-45DF-BC78-3E5829437DD5}"/>
    <dgm:cxn modelId="{6C676813-A637-4541-B37B-902F4907D173}" srcId="{71D6750E-B964-4C7C-9DEF-41F2FC278989}" destId="{C77D74CD-E2D7-463F-BD4D-40AF16A8949B}" srcOrd="2" destOrd="0" parTransId="{AF2F9D7A-3DCD-4875-960B-73A9FB4A4778}" sibTransId="{2CE91267-8218-43E0-846A-C66D3098200E}"/>
    <dgm:cxn modelId="{77243F8B-C4B4-419E-8CE3-3EC85E4973A2}" type="presOf" srcId="{EBA6771E-45CE-4E6C-AEF8-ABADC4673030}" destId="{8EFADCF9-A175-4D67-A062-080CC16FA24D}" srcOrd="0" destOrd="2" presId="urn:microsoft.com/office/officeart/2005/8/layout/vList4"/>
    <dgm:cxn modelId="{1D330001-DC00-43B6-8B61-69B5DD72939B}" type="presOf" srcId="{65623C2B-C1DD-4AC8-B00E-069A29EAF04B}" destId="{B75B897A-4272-4C42-AC21-1CA5FC47DB9B}" srcOrd="1" destOrd="1" presId="urn:microsoft.com/office/officeart/2005/8/layout/vList4"/>
    <dgm:cxn modelId="{0B3C6BFC-8C38-4BF8-8F5A-CD8DB5ECB230}" srcId="{68440F91-D8E3-4C06-98C5-D80E9EA9276E}" destId="{6A3B095F-FC09-4212-ADC8-048C2DBC2BB4}" srcOrd="0" destOrd="0" parTransId="{79FEF9D2-13B9-49B4-8B60-CEE7A4482881}" sibTransId="{3A8BE9F2-E98D-42C9-A093-22EC924F7E8D}"/>
    <dgm:cxn modelId="{B45A4F59-3BFA-40F8-9949-D15FC4176A07}" srcId="{C77D74CD-E2D7-463F-BD4D-40AF16A8949B}" destId="{60F03D3B-834D-4D8F-A2AC-9EE1265398B7}" srcOrd="1" destOrd="0" parTransId="{D2EBE49F-C6BA-4050-B1F9-AB4E0992CFFF}" sibTransId="{643CCAC5-95F5-4895-9DD2-86D5DEED4278}"/>
    <dgm:cxn modelId="{EBBFE203-3BDF-4419-9ACA-61007AC1D08A}" type="presOf" srcId="{C77D74CD-E2D7-463F-BD4D-40AF16A8949B}" destId="{4188F03E-D562-47C9-BF87-04B0D18B5602}" srcOrd="0" destOrd="0" presId="urn:microsoft.com/office/officeart/2005/8/layout/vList4"/>
    <dgm:cxn modelId="{3A644360-6FB5-470B-90E7-8921948DC999}" type="presParOf" srcId="{19F3C7E3-7F88-470B-A8F5-846EE60FE4C5}" destId="{56B48118-92EB-4B68-B41C-7C4436FC583F}" srcOrd="0" destOrd="0" presId="urn:microsoft.com/office/officeart/2005/8/layout/vList4"/>
    <dgm:cxn modelId="{5C6539E4-0B49-4ECD-A7C7-1F849ACEAA6B}" type="presParOf" srcId="{56B48118-92EB-4B68-B41C-7C4436FC583F}" destId="{F2EC6535-BC3C-45A3-8730-7933739843A3}" srcOrd="0" destOrd="0" presId="urn:microsoft.com/office/officeart/2005/8/layout/vList4"/>
    <dgm:cxn modelId="{519D4E95-40BC-4914-A0DA-B6BE7430A181}" type="presParOf" srcId="{56B48118-92EB-4B68-B41C-7C4436FC583F}" destId="{ABAA38F6-A5DA-45F6-9195-F58EBE385556}" srcOrd="1" destOrd="0" presId="urn:microsoft.com/office/officeart/2005/8/layout/vList4"/>
    <dgm:cxn modelId="{52E196FF-2868-419E-AD74-8D17F8D26E92}" type="presParOf" srcId="{56B48118-92EB-4B68-B41C-7C4436FC583F}" destId="{E8BEF5E6-B8DF-41D0-94D0-C676427ACC44}" srcOrd="2" destOrd="0" presId="urn:microsoft.com/office/officeart/2005/8/layout/vList4"/>
    <dgm:cxn modelId="{FAEC2641-6344-4BFC-938D-6F13FD480C29}" type="presParOf" srcId="{19F3C7E3-7F88-470B-A8F5-846EE60FE4C5}" destId="{0D3C61D2-E3B3-4310-8D1D-73B5D2FACC6A}" srcOrd="1" destOrd="0" presId="urn:microsoft.com/office/officeart/2005/8/layout/vList4"/>
    <dgm:cxn modelId="{A0BA6323-750D-4CD3-B0D6-181A510ADCBA}" type="presParOf" srcId="{19F3C7E3-7F88-470B-A8F5-846EE60FE4C5}" destId="{3F394A98-DE22-448F-A98D-2AF4C6A7652D}" srcOrd="2" destOrd="0" presId="urn:microsoft.com/office/officeart/2005/8/layout/vList4"/>
    <dgm:cxn modelId="{F0574A9B-2ED2-474D-A26C-D9EF3931D44D}" type="presParOf" srcId="{3F394A98-DE22-448F-A98D-2AF4C6A7652D}" destId="{8EFADCF9-A175-4D67-A062-080CC16FA24D}" srcOrd="0" destOrd="0" presId="urn:microsoft.com/office/officeart/2005/8/layout/vList4"/>
    <dgm:cxn modelId="{E6BF96BC-9374-47AD-9757-D6FD6A7CD4A8}" type="presParOf" srcId="{3F394A98-DE22-448F-A98D-2AF4C6A7652D}" destId="{076041D8-1C31-4701-973E-9D18FD4BFC17}" srcOrd="1" destOrd="0" presId="urn:microsoft.com/office/officeart/2005/8/layout/vList4"/>
    <dgm:cxn modelId="{F50EC8B3-0210-4A70-A799-5DDECE2D2812}" type="presParOf" srcId="{3F394A98-DE22-448F-A98D-2AF4C6A7652D}" destId="{A5ED8C42-D899-4D64-A356-DE4076AA0454}" srcOrd="2" destOrd="0" presId="urn:microsoft.com/office/officeart/2005/8/layout/vList4"/>
    <dgm:cxn modelId="{6AF2B283-BC48-4689-9302-D0F55B6049D1}" type="presParOf" srcId="{19F3C7E3-7F88-470B-A8F5-846EE60FE4C5}" destId="{BA5B5F96-C9B7-43A5-BE9C-ED7B571ACBB9}" srcOrd="3" destOrd="0" presId="urn:microsoft.com/office/officeart/2005/8/layout/vList4"/>
    <dgm:cxn modelId="{44989CB8-BCFE-471B-9DD4-22717D42EFA4}" type="presParOf" srcId="{19F3C7E3-7F88-470B-A8F5-846EE60FE4C5}" destId="{BEF994F1-F6E6-4075-A19F-FAAF0C634677}" srcOrd="4" destOrd="0" presId="urn:microsoft.com/office/officeart/2005/8/layout/vList4"/>
    <dgm:cxn modelId="{6F289B33-93D4-45DA-A7CB-6F65CCDDF5AD}" type="presParOf" srcId="{BEF994F1-F6E6-4075-A19F-FAAF0C634677}" destId="{4188F03E-D562-47C9-BF87-04B0D18B5602}" srcOrd="0" destOrd="0" presId="urn:microsoft.com/office/officeart/2005/8/layout/vList4"/>
    <dgm:cxn modelId="{685E4EBF-0A93-47CC-BFBA-A8CE70E30315}" type="presParOf" srcId="{BEF994F1-F6E6-4075-A19F-FAAF0C634677}" destId="{D49F2C19-854E-41A7-BAB2-728A0DCD9397}" srcOrd="1" destOrd="0" presId="urn:microsoft.com/office/officeart/2005/8/layout/vList4"/>
    <dgm:cxn modelId="{687D6DD7-FD01-4CE7-A55F-A92D71098D57}" type="presParOf" srcId="{BEF994F1-F6E6-4075-A19F-FAAF0C634677}" destId="{B75B897A-4272-4C42-AC21-1CA5FC47DB9B}" srcOrd="2" destOrd="0" presId="urn:microsoft.com/office/officeart/2005/8/layout/vList4"/>
  </dgm:cxnLst>
  <dgm:bg>
    <a:noFill/>
    <a:effectLst>
      <a:outerShdw blurRad="50800" dist="50800" dir="5400000" algn="ctr" rotWithShape="0">
        <a:srgbClr val="000000">
          <a:alpha val="85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C6535-BC3C-45A3-8730-7933739843A3}">
      <dsp:nvSpPr>
        <dsp:cNvPr id="0" name=""/>
        <dsp:cNvSpPr/>
      </dsp:nvSpPr>
      <dsp:spPr>
        <a:xfrm>
          <a:off x="0" y="0"/>
          <a:ext cx="10972800" cy="18097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Lead in Innovative Technologies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AI/</a:t>
          </a:r>
          <a:r>
            <a:rPr lang="pl-PL" sz="2700" kern="1200" dirty="0" smtClean="0"/>
            <a:t>Cloud/</a:t>
          </a:r>
          <a:r>
            <a:rPr lang="en-US" sz="2700" kern="1200" dirty="0" smtClean="0"/>
            <a:t>Computing/Communications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Seamless Intelligence</a:t>
          </a:r>
          <a:endParaRPr lang="en-US" sz="2700" kern="1200" dirty="0"/>
        </a:p>
      </dsp:txBody>
      <dsp:txXfrm>
        <a:off x="2375535" y="0"/>
        <a:ext cx="8597265" cy="1809750"/>
      </dsp:txXfrm>
    </dsp:sp>
    <dsp:sp modelId="{ABAA38F6-A5DA-45F6-9195-F58EBE385556}">
      <dsp:nvSpPr>
        <dsp:cNvPr id="0" name=""/>
        <dsp:cNvSpPr/>
      </dsp:nvSpPr>
      <dsp:spPr>
        <a:xfrm>
          <a:off x="173283" y="228607"/>
          <a:ext cx="2265115" cy="14478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ADCF9-A175-4D67-A062-080CC16FA24D}">
      <dsp:nvSpPr>
        <dsp:cNvPr id="0" name=""/>
        <dsp:cNvSpPr/>
      </dsp:nvSpPr>
      <dsp:spPr>
        <a:xfrm>
          <a:off x="0" y="1990725"/>
          <a:ext cx="10972800" cy="18097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2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Exercise Public Voice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Governments and global business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Public discourse, image of the profession</a:t>
          </a:r>
          <a:endParaRPr lang="en-US" sz="2700" kern="1200" dirty="0"/>
        </a:p>
      </dsp:txBody>
      <dsp:txXfrm>
        <a:off x="2375535" y="1990725"/>
        <a:ext cx="8597265" cy="1809750"/>
      </dsp:txXfrm>
    </dsp:sp>
    <dsp:sp modelId="{076041D8-1C31-4701-973E-9D18FD4BFC17}">
      <dsp:nvSpPr>
        <dsp:cNvPr id="0" name=""/>
        <dsp:cNvSpPr/>
      </dsp:nvSpPr>
      <dsp:spPr>
        <a:xfrm>
          <a:off x="152390" y="2209813"/>
          <a:ext cx="2267704" cy="1447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dist="50800" sx="1000" sy="1000" algn="ctr" rotWithShape="0">
            <a:srgbClr val="000000">
              <a:alpha val="9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8F03E-D562-47C9-BF87-04B0D18B5602}">
      <dsp:nvSpPr>
        <dsp:cNvPr id="0" name=""/>
        <dsp:cNvSpPr/>
      </dsp:nvSpPr>
      <dsp:spPr>
        <a:xfrm>
          <a:off x="0" y="3981450"/>
          <a:ext cx="10972800" cy="18097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Strive for Transparency and Clarity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Business-critical vs. other deliberations/decisions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Accounting: product lines, corporate expenses, investing</a:t>
          </a:r>
          <a:endParaRPr lang="en-US" sz="2700" kern="1200" dirty="0"/>
        </a:p>
      </dsp:txBody>
      <dsp:txXfrm>
        <a:off x="2375535" y="3981450"/>
        <a:ext cx="8597265" cy="1809750"/>
      </dsp:txXfrm>
    </dsp:sp>
    <dsp:sp modelId="{D49F2C19-854E-41A7-BAB2-728A0DCD9397}">
      <dsp:nvSpPr>
        <dsp:cNvPr id="0" name=""/>
        <dsp:cNvSpPr/>
      </dsp:nvSpPr>
      <dsp:spPr>
        <a:xfrm>
          <a:off x="144402" y="4162425"/>
          <a:ext cx="2267704" cy="14478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7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5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0012" y="3962400"/>
            <a:ext cx="9144001" cy="1371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Jacek Zurada</a:t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IEEE Life Fellow</a:t>
            </a:r>
            <a:r>
              <a:rPr lang="en-US" sz="4000" b="1" dirty="0" smtClean="0">
                <a:solidFill>
                  <a:schemeClr val="accent6"/>
                </a:solidFill>
              </a:rPr>
              <a:t/>
            </a:r>
            <a:br>
              <a:rPr lang="en-US" sz="4000" b="1" dirty="0" smtClean="0">
                <a:solidFill>
                  <a:schemeClr val="accent6"/>
                </a:solidFill>
              </a:rPr>
            </a:b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6281" y="4800599"/>
            <a:ext cx="9134391" cy="4114801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Candidate for 2019 IEEE President-Elect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Presentation to IEEE R3 Volunteers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Tampa, FL, April 20,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671946"/>
            <a:ext cx="3012618" cy="2005448"/>
          </a:xfrm>
          <a:prstGeom prst="rect">
            <a:avLst/>
          </a:prstGeom>
          <a:effectLst>
            <a:innerShdw dist="508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671946"/>
            <a:ext cx="3888131" cy="2187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78425"/>
            <a:ext cx="3354314" cy="2180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671946"/>
            <a:ext cx="3316719" cy="2187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9212" y="5943600"/>
            <a:ext cx="16192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019538" y="838200"/>
            <a:ext cx="3332674" cy="2255738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4514338" y="876201"/>
            <a:ext cx="3332674" cy="221773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ed Rectangle 17"/>
          <p:cNvSpPr/>
          <p:nvPr/>
        </p:nvSpPr>
        <p:spPr>
          <a:xfrm>
            <a:off x="1032636" y="878562"/>
            <a:ext cx="3332674" cy="221773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1163280" y="1010081"/>
            <a:ext cx="3066573" cy="1949979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163280" y="3102708"/>
            <a:ext cx="3066573" cy="3203196"/>
          </a:xfrm>
          <a:custGeom>
            <a:avLst/>
            <a:gdLst>
              <a:gd name="connsiteX0" fmla="*/ 321990 w 3066573"/>
              <a:gd name="connsiteY0" fmla="*/ 0 h 3249965"/>
              <a:gd name="connsiteX1" fmla="*/ 2744583 w 3066573"/>
              <a:gd name="connsiteY1" fmla="*/ 0 h 3249965"/>
              <a:gd name="connsiteX2" fmla="*/ 3066573 w 3066573"/>
              <a:gd name="connsiteY2" fmla="*/ 321990 h 3249965"/>
              <a:gd name="connsiteX3" fmla="*/ 3066573 w 3066573"/>
              <a:gd name="connsiteY3" fmla="*/ 3249965 h 3249965"/>
              <a:gd name="connsiteX4" fmla="*/ 3066573 w 3066573"/>
              <a:gd name="connsiteY4" fmla="*/ 3249965 h 3249965"/>
              <a:gd name="connsiteX5" fmla="*/ 0 w 3066573"/>
              <a:gd name="connsiteY5" fmla="*/ 3249965 h 3249965"/>
              <a:gd name="connsiteX6" fmla="*/ 0 w 3066573"/>
              <a:gd name="connsiteY6" fmla="*/ 3249965 h 3249965"/>
              <a:gd name="connsiteX7" fmla="*/ 0 w 3066573"/>
              <a:gd name="connsiteY7" fmla="*/ 321990 h 3249965"/>
              <a:gd name="connsiteX8" fmla="*/ 321990 w 3066573"/>
              <a:gd name="connsiteY8" fmla="*/ 0 h 32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6573" h="3249965">
                <a:moveTo>
                  <a:pt x="2744583" y="3249965"/>
                </a:moveTo>
                <a:lnTo>
                  <a:pt x="321990" y="3249965"/>
                </a:lnTo>
                <a:cubicBezTo>
                  <a:pt x="144160" y="3249965"/>
                  <a:pt x="0" y="3105805"/>
                  <a:pt x="0" y="2927975"/>
                </a:cubicBezTo>
                <a:lnTo>
                  <a:pt x="0" y="0"/>
                </a:lnTo>
                <a:lnTo>
                  <a:pt x="0" y="0"/>
                </a:lnTo>
                <a:lnTo>
                  <a:pt x="3066573" y="0"/>
                </a:lnTo>
                <a:lnTo>
                  <a:pt x="3066573" y="0"/>
                </a:lnTo>
                <a:lnTo>
                  <a:pt x="3066573" y="2927975"/>
                </a:lnTo>
                <a:cubicBezTo>
                  <a:pt x="3066573" y="3105805"/>
                  <a:pt x="2922413" y="3249965"/>
                  <a:pt x="2744583" y="3249965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108" tIns="177800" rIns="272108" bIns="272108" numCol="1" spcCol="1270" anchor="t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dirty="0" smtClean="0"/>
              <a:t>Better Retain/Recruit/ Serve Members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500" kern="1200" dirty="0" smtClean="0"/>
              <a:t>Industrial</a:t>
            </a:r>
            <a:endParaRPr lang="en-US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500" kern="1200" dirty="0" smtClean="0"/>
              <a:t>Students/YPs</a:t>
            </a:r>
            <a:endParaRPr lang="en-US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500" kern="1200" dirty="0" smtClean="0"/>
              <a:t>Global</a:t>
            </a:r>
            <a:endParaRPr lang="en-US" sz="2500" kern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4628039" y="990600"/>
            <a:ext cx="3066573" cy="1949979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4628039" y="3124200"/>
            <a:ext cx="3066573" cy="3249966"/>
          </a:xfrm>
          <a:custGeom>
            <a:avLst/>
            <a:gdLst>
              <a:gd name="connsiteX0" fmla="*/ 321990 w 3066573"/>
              <a:gd name="connsiteY0" fmla="*/ 0 h 3249965"/>
              <a:gd name="connsiteX1" fmla="*/ 2744583 w 3066573"/>
              <a:gd name="connsiteY1" fmla="*/ 0 h 3249965"/>
              <a:gd name="connsiteX2" fmla="*/ 3066573 w 3066573"/>
              <a:gd name="connsiteY2" fmla="*/ 321990 h 3249965"/>
              <a:gd name="connsiteX3" fmla="*/ 3066573 w 3066573"/>
              <a:gd name="connsiteY3" fmla="*/ 3249965 h 3249965"/>
              <a:gd name="connsiteX4" fmla="*/ 3066573 w 3066573"/>
              <a:gd name="connsiteY4" fmla="*/ 3249965 h 3249965"/>
              <a:gd name="connsiteX5" fmla="*/ 0 w 3066573"/>
              <a:gd name="connsiteY5" fmla="*/ 3249965 h 3249965"/>
              <a:gd name="connsiteX6" fmla="*/ 0 w 3066573"/>
              <a:gd name="connsiteY6" fmla="*/ 3249965 h 3249965"/>
              <a:gd name="connsiteX7" fmla="*/ 0 w 3066573"/>
              <a:gd name="connsiteY7" fmla="*/ 321990 h 3249965"/>
              <a:gd name="connsiteX8" fmla="*/ 321990 w 3066573"/>
              <a:gd name="connsiteY8" fmla="*/ 0 h 32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6573" h="3249965">
                <a:moveTo>
                  <a:pt x="2744583" y="3249965"/>
                </a:moveTo>
                <a:lnTo>
                  <a:pt x="321990" y="3249965"/>
                </a:lnTo>
                <a:cubicBezTo>
                  <a:pt x="144160" y="3249965"/>
                  <a:pt x="0" y="3105805"/>
                  <a:pt x="0" y="2927975"/>
                </a:cubicBezTo>
                <a:lnTo>
                  <a:pt x="0" y="0"/>
                </a:lnTo>
                <a:lnTo>
                  <a:pt x="0" y="0"/>
                </a:lnTo>
                <a:lnTo>
                  <a:pt x="3066573" y="0"/>
                </a:lnTo>
                <a:lnTo>
                  <a:pt x="3066573" y="0"/>
                </a:lnTo>
                <a:lnTo>
                  <a:pt x="3066573" y="2927975"/>
                </a:lnTo>
                <a:cubicBezTo>
                  <a:pt x="3066573" y="3105805"/>
                  <a:pt x="2922413" y="3249965"/>
                  <a:pt x="2744583" y="3249965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108" tIns="177801" rIns="272108" bIns="272108" numCol="1" spcCol="1270" anchor="t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dirty="0" smtClean="0"/>
              <a:t>Redefine Value Proposition</a:t>
            </a:r>
            <a:endParaRPr lang="en-US" sz="2500" kern="1200" dirty="0" smtClean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500" kern="1200" dirty="0" smtClean="0"/>
              <a:t>Relevance to jobs, careers</a:t>
            </a:r>
            <a:endParaRPr lang="en-US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500" kern="1200" dirty="0" smtClean="0"/>
              <a:t>Satisfy members’ information needs</a:t>
            </a:r>
            <a:endParaRPr lang="en-US" sz="2500" kern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8133239" y="972078"/>
            <a:ext cx="3066573" cy="1949979"/>
          </a:xfrm>
          <a:prstGeom prst="roundRect">
            <a:avLst>
              <a:gd name="adj" fmla="val 10000"/>
            </a:avLst>
          </a:prstGeom>
          <a:pattFill prst="pct60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8133239" y="3124200"/>
            <a:ext cx="3066573" cy="3249965"/>
          </a:xfrm>
          <a:custGeom>
            <a:avLst/>
            <a:gdLst>
              <a:gd name="connsiteX0" fmla="*/ 321990 w 3066573"/>
              <a:gd name="connsiteY0" fmla="*/ 0 h 3249965"/>
              <a:gd name="connsiteX1" fmla="*/ 2744583 w 3066573"/>
              <a:gd name="connsiteY1" fmla="*/ 0 h 3249965"/>
              <a:gd name="connsiteX2" fmla="*/ 3066573 w 3066573"/>
              <a:gd name="connsiteY2" fmla="*/ 321990 h 3249965"/>
              <a:gd name="connsiteX3" fmla="*/ 3066573 w 3066573"/>
              <a:gd name="connsiteY3" fmla="*/ 3249965 h 3249965"/>
              <a:gd name="connsiteX4" fmla="*/ 3066573 w 3066573"/>
              <a:gd name="connsiteY4" fmla="*/ 3249965 h 3249965"/>
              <a:gd name="connsiteX5" fmla="*/ 0 w 3066573"/>
              <a:gd name="connsiteY5" fmla="*/ 3249965 h 3249965"/>
              <a:gd name="connsiteX6" fmla="*/ 0 w 3066573"/>
              <a:gd name="connsiteY6" fmla="*/ 3249965 h 3249965"/>
              <a:gd name="connsiteX7" fmla="*/ 0 w 3066573"/>
              <a:gd name="connsiteY7" fmla="*/ 321990 h 3249965"/>
              <a:gd name="connsiteX8" fmla="*/ 321990 w 3066573"/>
              <a:gd name="connsiteY8" fmla="*/ 0 h 32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6573" h="3249965">
                <a:moveTo>
                  <a:pt x="2744583" y="3249965"/>
                </a:moveTo>
                <a:lnTo>
                  <a:pt x="321990" y="3249965"/>
                </a:lnTo>
                <a:cubicBezTo>
                  <a:pt x="144160" y="3249965"/>
                  <a:pt x="0" y="3105805"/>
                  <a:pt x="0" y="2927975"/>
                </a:cubicBezTo>
                <a:lnTo>
                  <a:pt x="0" y="0"/>
                </a:lnTo>
                <a:lnTo>
                  <a:pt x="0" y="0"/>
                </a:lnTo>
                <a:lnTo>
                  <a:pt x="3066573" y="0"/>
                </a:lnTo>
                <a:lnTo>
                  <a:pt x="3066573" y="0"/>
                </a:lnTo>
                <a:lnTo>
                  <a:pt x="3066573" y="2927975"/>
                </a:lnTo>
                <a:cubicBezTo>
                  <a:pt x="3066573" y="3105805"/>
                  <a:pt x="2922413" y="3249965"/>
                  <a:pt x="2744583" y="3249965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108" tIns="177800" rIns="272108" bIns="272108" numCol="1" spcCol="1270" anchor="t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dirty="0" smtClean="0"/>
              <a:t>Improve S</a:t>
            </a:r>
            <a:r>
              <a:rPr lang="en-US" sz="2500" b="1" kern="1200" dirty="0" smtClean="0"/>
              <a:t>ynergy </a:t>
            </a:r>
            <a:r>
              <a:rPr lang="en-US" sz="2500" b="1" kern="1200" smtClean="0"/>
              <a:t>of TA </a:t>
            </a:r>
            <a:r>
              <a:rPr lang="en-US" sz="2500" b="1" kern="1200" dirty="0" smtClean="0"/>
              <a:t>and MGA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500" b="0" kern="1200" dirty="0" smtClean="0"/>
              <a:t>Bring Sections and S/Cs closer</a:t>
            </a:r>
            <a:endParaRPr lang="en-US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500" b="0" kern="1200" dirty="0" smtClean="0"/>
              <a:t>Bridge gaps between Boards</a:t>
            </a:r>
            <a:endParaRPr lang="en-US" sz="2500" b="0" kern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6612" y="176600"/>
            <a:ext cx="107442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Membership, Membership, Membership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99" y="1025453"/>
            <a:ext cx="1885950" cy="18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13812" y="1433432"/>
            <a:ext cx="44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11830" y="21336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8877" y="6404427"/>
            <a:ext cx="1011237" cy="4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1" y="1901472"/>
            <a:ext cx="4416552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93613" y="247263"/>
            <a:ext cx="12728449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Personalization, </a:t>
            </a:r>
            <a:r>
              <a:rPr kumimoji="0" lang="en-US" sz="4300" b="1" i="0" u="none" strike="noStrike" kern="1200" cap="none" spc="10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Personalization, Personalization </a:t>
            </a:r>
            <a:endParaRPr kumimoji="0" lang="en-US" sz="4300" b="1" i="0" u="none" strike="noStrike" kern="1200" cap="none" spc="1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5869" y="1085463"/>
            <a:ext cx="8099682" cy="5392931"/>
            <a:chOff x="465869" y="1298290"/>
            <a:chExt cx="8099682" cy="5392931"/>
          </a:xfrm>
        </p:grpSpPr>
        <p:sp>
          <p:nvSpPr>
            <p:cNvPr id="5" name="Freeform 4"/>
            <p:cNvSpPr/>
            <p:nvPr/>
          </p:nvSpPr>
          <p:spPr>
            <a:xfrm>
              <a:off x="465869" y="1298290"/>
              <a:ext cx="8099682" cy="1516532"/>
            </a:xfrm>
            <a:custGeom>
              <a:avLst/>
              <a:gdLst>
                <a:gd name="connsiteX0" fmla="*/ 0 w 8099682"/>
                <a:gd name="connsiteY0" fmla="*/ 146554 h 1465541"/>
                <a:gd name="connsiteX1" fmla="*/ 146554 w 8099682"/>
                <a:gd name="connsiteY1" fmla="*/ 0 h 1465541"/>
                <a:gd name="connsiteX2" fmla="*/ 7953128 w 8099682"/>
                <a:gd name="connsiteY2" fmla="*/ 0 h 1465541"/>
                <a:gd name="connsiteX3" fmla="*/ 8099682 w 8099682"/>
                <a:gd name="connsiteY3" fmla="*/ 146554 h 1465541"/>
                <a:gd name="connsiteX4" fmla="*/ 8099682 w 8099682"/>
                <a:gd name="connsiteY4" fmla="*/ 1318987 h 1465541"/>
                <a:gd name="connsiteX5" fmla="*/ 7953128 w 8099682"/>
                <a:gd name="connsiteY5" fmla="*/ 1465541 h 1465541"/>
                <a:gd name="connsiteX6" fmla="*/ 146554 w 8099682"/>
                <a:gd name="connsiteY6" fmla="*/ 1465541 h 1465541"/>
                <a:gd name="connsiteX7" fmla="*/ 0 w 8099682"/>
                <a:gd name="connsiteY7" fmla="*/ 1318987 h 1465541"/>
                <a:gd name="connsiteX8" fmla="*/ 0 w 8099682"/>
                <a:gd name="connsiteY8" fmla="*/ 146554 h 146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9682" h="1465541">
                  <a:moveTo>
                    <a:pt x="0" y="146554"/>
                  </a:moveTo>
                  <a:cubicBezTo>
                    <a:pt x="0" y="65614"/>
                    <a:pt x="65614" y="0"/>
                    <a:pt x="146554" y="0"/>
                  </a:cubicBezTo>
                  <a:lnTo>
                    <a:pt x="7953128" y="0"/>
                  </a:lnTo>
                  <a:cubicBezTo>
                    <a:pt x="8034068" y="0"/>
                    <a:pt x="8099682" y="65614"/>
                    <a:pt x="8099682" y="146554"/>
                  </a:cubicBezTo>
                  <a:lnTo>
                    <a:pt x="8099682" y="1318987"/>
                  </a:lnTo>
                  <a:cubicBezTo>
                    <a:pt x="8099682" y="1399927"/>
                    <a:pt x="8034068" y="1465541"/>
                    <a:pt x="7953128" y="1465541"/>
                  </a:cubicBezTo>
                  <a:lnTo>
                    <a:pt x="146554" y="1465541"/>
                  </a:lnTo>
                  <a:cubicBezTo>
                    <a:pt x="65614" y="1465541"/>
                    <a:pt x="0" y="1399927"/>
                    <a:pt x="0" y="1318987"/>
                  </a:cubicBezTo>
                  <a:lnTo>
                    <a:pt x="0" y="146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514" tIns="191514" rIns="191514" bIns="191514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5869" y="4887789"/>
              <a:ext cx="5338894" cy="1803432"/>
            </a:xfrm>
            <a:custGeom>
              <a:avLst/>
              <a:gdLst>
                <a:gd name="connsiteX0" fmla="*/ 0 w 5280634"/>
                <a:gd name="connsiteY0" fmla="*/ 180343 h 1803432"/>
                <a:gd name="connsiteX1" fmla="*/ 180343 w 5280634"/>
                <a:gd name="connsiteY1" fmla="*/ 0 h 1803432"/>
                <a:gd name="connsiteX2" fmla="*/ 5100291 w 5280634"/>
                <a:gd name="connsiteY2" fmla="*/ 0 h 1803432"/>
                <a:gd name="connsiteX3" fmla="*/ 5280634 w 5280634"/>
                <a:gd name="connsiteY3" fmla="*/ 180343 h 1803432"/>
                <a:gd name="connsiteX4" fmla="*/ 5280634 w 5280634"/>
                <a:gd name="connsiteY4" fmla="*/ 1623089 h 1803432"/>
                <a:gd name="connsiteX5" fmla="*/ 5100291 w 5280634"/>
                <a:gd name="connsiteY5" fmla="*/ 1803432 h 1803432"/>
                <a:gd name="connsiteX6" fmla="*/ 180343 w 5280634"/>
                <a:gd name="connsiteY6" fmla="*/ 1803432 h 1803432"/>
                <a:gd name="connsiteX7" fmla="*/ 0 w 5280634"/>
                <a:gd name="connsiteY7" fmla="*/ 1623089 h 1803432"/>
                <a:gd name="connsiteX8" fmla="*/ 0 w 5280634"/>
                <a:gd name="connsiteY8" fmla="*/ 180343 h 180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0634" h="1803432">
                  <a:moveTo>
                    <a:pt x="0" y="180343"/>
                  </a:moveTo>
                  <a:cubicBezTo>
                    <a:pt x="0" y="80742"/>
                    <a:pt x="80742" y="0"/>
                    <a:pt x="180343" y="0"/>
                  </a:cubicBezTo>
                  <a:lnTo>
                    <a:pt x="5100291" y="0"/>
                  </a:lnTo>
                  <a:cubicBezTo>
                    <a:pt x="5199892" y="0"/>
                    <a:pt x="5280634" y="80742"/>
                    <a:pt x="5280634" y="180343"/>
                  </a:cubicBezTo>
                  <a:lnTo>
                    <a:pt x="5280634" y="1623089"/>
                  </a:lnTo>
                  <a:cubicBezTo>
                    <a:pt x="5280634" y="1722690"/>
                    <a:pt x="5199892" y="1803432"/>
                    <a:pt x="5100291" y="1803432"/>
                  </a:cubicBezTo>
                  <a:lnTo>
                    <a:pt x="180343" y="1803432"/>
                  </a:lnTo>
                  <a:cubicBezTo>
                    <a:pt x="80742" y="1803432"/>
                    <a:pt x="0" y="1722690"/>
                    <a:pt x="0" y="1623089"/>
                  </a:cubicBezTo>
                  <a:lnTo>
                    <a:pt x="0" y="1803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981" tIns="189981" rIns="189981" bIns="18998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S/C Resource Centers</a:t>
              </a:r>
              <a:endParaRPr lang="en-US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869" y="3202549"/>
              <a:ext cx="2586011" cy="1331582"/>
            </a:xfrm>
            <a:custGeom>
              <a:avLst/>
              <a:gdLst>
                <a:gd name="connsiteX0" fmla="*/ 0 w 2586011"/>
                <a:gd name="connsiteY0" fmla="*/ 133158 h 1331582"/>
                <a:gd name="connsiteX1" fmla="*/ 133158 w 2586011"/>
                <a:gd name="connsiteY1" fmla="*/ 0 h 1331582"/>
                <a:gd name="connsiteX2" fmla="*/ 2452853 w 2586011"/>
                <a:gd name="connsiteY2" fmla="*/ 0 h 1331582"/>
                <a:gd name="connsiteX3" fmla="*/ 2586011 w 2586011"/>
                <a:gd name="connsiteY3" fmla="*/ 133158 h 1331582"/>
                <a:gd name="connsiteX4" fmla="*/ 2586011 w 2586011"/>
                <a:gd name="connsiteY4" fmla="*/ 1198424 h 1331582"/>
                <a:gd name="connsiteX5" fmla="*/ 2452853 w 2586011"/>
                <a:gd name="connsiteY5" fmla="*/ 1331582 h 1331582"/>
                <a:gd name="connsiteX6" fmla="*/ 133158 w 2586011"/>
                <a:gd name="connsiteY6" fmla="*/ 1331582 h 1331582"/>
                <a:gd name="connsiteX7" fmla="*/ 0 w 2586011"/>
                <a:gd name="connsiteY7" fmla="*/ 1198424 h 1331582"/>
                <a:gd name="connsiteX8" fmla="*/ 0 w 2586011"/>
                <a:gd name="connsiteY8" fmla="*/ 133158 h 133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6011" h="1331582">
                  <a:moveTo>
                    <a:pt x="0" y="133158"/>
                  </a:moveTo>
                  <a:cubicBezTo>
                    <a:pt x="0" y="59617"/>
                    <a:pt x="59617" y="0"/>
                    <a:pt x="133158" y="0"/>
                  </a:cubicBezTo>
                  <a:lnTo>
                    <a:pt x="2452853" y="0"/>
                  </a:lnTo>
                  <a:cubicBezTo>
                    <a:pt x="2526394" y="0"/>
                    <a:pt x="2586011" y="59617"/>
                    <a:pt x="2586011" y="133158"/>
                  </a:cubicBezTo>
                  <a:lnTo>
                    <a:pt x="2586011" y="1198424"/>
                  </a:lnTo>
                  <a:cubicBezTo>
                    <a:pt x="2586011" y="1271965"/>
                    <a:pt x="2526394" y="1331582"/>
                    <a:pt x="2452853" y="1331582"/>
                  </a:cubicBezTo>
                  <a:lnTo>
                    <a:pt x="133158" y="1331582"/>
                  </a:lnTo>
                  <a:cubicBezTo>
                    <a:pt x="59617" y="1331582"/>
                    <a:pt x="0" y="1271965"/>
                    <a:pt x="0" y="1198424"/>
                  </a:cubicBezTo>
                  <a:lnTo>
                    <a:pt x="0" y="133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61" tIns="176161" rIns="176161" bIns="17616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98812" y="3213612"/>
              <a:ext cx="2586011" cy="1328155"/>
            </a:xfrm>
            <a:custGeom>
              <a:avLst/>
              <a:gdLst>
                <a:gd name="connsiteX0" fmla="*/ 0 w 2586011"/>
                <a:gd name="connsiteY0" fmla="*/ 132816 h 1328155"/>
                <a:gd name="connsiteX1" fmla="*/ 132816 w 2586011"/>
                <a:gd name="connsiteY1" fmla="*/ 0 h 1328155"/>
                <a:gd name="connsiteX2" fmla="*/ 2453196 w 2586011"/>
                <a:gd name="connsiteY2" fmla="*/ 0 h 1328155"/>
                <a:gd name="connsiteX3" fmla="*/ 2586012 w 2586011"/>
                <a:gd name="connsiteY3" fmla="*/ 132816 h 1328155"/>
                <a:gd name="connsiteX4" fmla="*/ 2586011 w 2586011"/>
                <a:gd name="connsiteY4" fmla="*/ 1195340 h 1328155"/>
                <a:gd name="connsiteX5" fmla="*/ 2453195 w 2586011"/>
                <a:gd name="connsiteY5" fmla="*/ 1328156 h 1328155"/>
                <a:gd name="connsiteX6" fmla="*/ 132816 w 2586011"/>
                <a:gd name="connsiteY6" fmla="*/ 1328155 h 1328155"/>
                <a:gd name="connsiteX7" fmla="*/ 0 w 2586011"/>
                <a:gd name="connsiteY7" fmla="*/ 1195339 h 1328155"/>
                <a:gd name="connsiteX8" fmla="*/ 0 w 2586011"/>
                <a:gd name="connsiteY8" fmla="*/ 132816 h 132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6011" h="1328155">
                  <a:moveTo>
                    <a:pt x="0" y="132816"/>
                  </a:moveTo>
                  <a:cubicBezTo>
                    <a:pt x="0" y="59464"/>
                    <a:pt x="59464" y="0"/>
                    <a:pt x="132816" y="0"/>
                  </a:cubicBezTo>
                  <a:lnTo>
                    <a:pt x="2453196" y="0"/>
                  </a:lnTo>
                  <a:cubicBezTo>
                    <a:pt x="2526548" y="0"/>
                    <a:pt x="2586012" y="59464"/>
                    <a:pt x="2586012" y="132816"/>
                  </a:cubicBezTo>
                  <a:cubicBezTo>
                    <a:pt x="2586012" y="486991"/>
                    <a:pt x="2586011" y="841165"/>
                    <a:pt x="2586011" y="1195340"/>
                  </a:cubicBezTo>
                  <a:cubicBezTo>
                    <a:pt x="2586011" y="1268692"/>
                    <a:pt x="2526547" y="1328156"/>
                    <a:pt x="2453195" y="1328156"/>
                  </a:cubicBezTo>
                  <a:lnTo>
                    <a:pt x="132816" y="1328155"/>
                  </a:lnTo>
                  <a:cubicBezTo>
                    <a:pt x="59464" y="1328155"/>
                    <a:pt x="0" y="1268691"/>
                    <a:pt x="0" y="1195339"/>
                  </a:cubicBezTo>
                  <a:lnTo>
                    <a:pt x="0" y="1328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060" tIns="176060" rIns="176060" bIns="1760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46801" y="4899680"/>
              <a:ext cx="2586011" cy="1791541"/>
            </a:xfrm>
            <a:custGeom>
              <a:avLst/>
              <a:gdLst>
                <a:gd name="connsiteX0" fmla="*/ 0 w 2586011"/>
                <a:gd name="connsiteY0" fmla="*/ 180343 h 1803432"/>
                <a:gd name="connsiteX1" fmla="*/ 180343 w 2586011"/>
                <a:gd name="connsiteY1" fmla="*/ 0 h 1803432"/>
                <a:gd name="connsiteX2" fmla="*/ 2405668 w 2586011"/>
                <a:gd name="connsiteY2" fmla="*/ 0 h 1803432"/>
                <a:gd name="connsiteX3" fmla="*/ 2586011 w 2586011"/>
                <a:gd name="connsiteY3" fmla="*/ 180343 h 1803432"/>
                <a:gd name="connsiteX4" fmla="*/ 2586011 w 2586011"/>
                <a:gd name="connsiteY4" fmla="*/ 1623089 h 1803432"/>
                <a:gd name="connsiteX5" fmla="*/ 2405668 w 2586011"/>
                <a:gd name="connsiteY5" fmla="*/ 1803432 h 1803432"/>
                <a:gd name="connsiteX6" fmla="*/ 180343 w 2586011"/>
                <a:gd name="connsiteY6" fmla="*/ 1803432 h 1803432"/>
                <a:gd name="connsiteX7" fmla="*/ 0 w 2586011"/>
                <a:gd name="connsiteY7" fmla="*/ 1623089 h 1803432"/>
                <a:gd name="connsiteX8" fmla="*/ 0 w 2586011"/>
                <a:gd name="connsiteY8" fmla="*/ 180343 h 180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6011" h="1803432">
                  <a:moveTo>
                    <a:pt x="0" y="180343"/>
                  </a:moveTo>
                  <a:cubicBezTo>
                    <a:pt x="0" y="80742"/>
                    <a:pt x="80742" y="0"/>
                    <a:pt x="180343" y="0"/>
                  </a:cubicBezTo>
                  <a:lnTo>
                    <a:pt x="2405668" y="0"/>
                  </a:lnTo>
                  <a:cubicBezTo>
                    <a:pt x="2505269" y="0"/>
                    <a:pt x="2586011" y="80742"/>
                    <a:pt x="2586011" y="180343"/>
                  </a:cubicBezTo>
                  <a:lnTo>
                    <a:pt x="2586011" y="1623089"/>
                  </a:lnTo>
                  <a:cubicBezTo>
                    <a:pt x="2586011" y="1722690"/>
                    <a:pt x="2505269" y="1803432"/>
                    <a:pt x="2405668" y="1803432"/>
                  </a:cubicBezTo>
                  <a:lnTo>
                    <a:pt x="180343" y="1803432"/>
                  </a:lnTo>
                  <a:cubicBezTo>
                    <a:pt x="80742" y="1803432"/>
                    <a:pt x="0" y="1722690"/>
                    <a:pt x="0" y="1623089"/>
                  </a:cubicBezTo>
                  <a:lnTo>
                    <a:pt x="0" y="1803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981" tIns="189981" rIns="189981" bIns="18998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Industry/ Corp</a:t>
              </a:r>
              <a:r>
                <a:rPr lang="en-US" sz="3600" dirty="0" smtClean="0"/>
                <a:t>orate</a:t>
              </a:r>
              <a:r>
                <a:rPr lang="en-US" sz="3600" kern="1200" dirty="0" smtClean="0"/>
                <a:t> Info Portals</a:t>
              </a:r>
              <a:endParaRPr lang="en-US" sz="36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942012" y="3211727"/>
              <a:ext cx="2586011" cy="1330040"/>
            </a:xfrm>
            <a:custGeom>
              <a:avLst/>
              <a:gdLst>
                <a:gd name="connsiteX0" fmla="*/ 0 w 2586011"/>
                <a:gd name="connsiteY0" fmla="*/ 126846 h 1268462"/>
                <a:gd name="connsiteX1" fmla="*/ 126846 w 2586011"/>
                <a:gd name="connsiteY1" fmla="*/ 0 h 1268462"/>
                <a:gd name="connsiteX2" fmla="*/ 2459165 w 2586011"/>
                <a:gd name="connsiteY2" fmla="*/ 0 h 1268462"/>
                <a:gd name="connsiteX3" fmla="*/ 2586011 w 2586011"/>
                <a:gd name="connsiteY3" fmla="*/ 126846 h 1268462"/>
                <a:gd name="connsiteX4" fmla="*/ 2586011 w 2586011"/>
                <a:gd name="connsiteY4" fmla="*/ 1141616 h 1268462"/>
                <a:gd name="connsiteX5" fmla="*/ 2459165 w 2586011"/>
                <a:gd name="connsiteY5" fmla="*/ 1268462 h 1268462"/>
                <a:gd name="connsiteX6" fmla="*/ 126846 w 2586011"/>
                <a:gd name="connsiteY6" fmla="*/ 1268462 h 1268462"/>
                <a:gd name="connsiteX7" fmla="*/ 0 w 2586011"/>
                <a:gd name="connsiteY7" fmla="*/ 1141616 h 1268462"/>
                <a:gd name="connsiteX8" fmla="*/ 0 w 2586011"/>
                <a:gd name="connsiteY8" fmla="*/ 126846 h 126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6011" h="1268462">
                  <a:moveTo>
                    <a:pt x="0" y="126846"/>
                  </a:moveTo>
                  <a:cubicBezTo>
                    <a:pt x="0" y="56791"/>
                    <a:pt x="56791" y="0"/>
                    <a:pt x="126846" y="0"/>
                  </a:cubicBezTo>
                  <a:lnTo>
                    <a:pt x="2459165" y="0"/>
                  </a:lnTo>
                  <a:cubicBezTo>
                    <a:pt x="2529220" y="0"/>
                    <a:pt x="2586011" y="56791"/>
                    <a:pt x="2586011" y="126846"/>
                  </a:cubicBezTo>
                  <a:lnTo>
                    <a:pt x="2586011" y="1141616"/>
                  </a:lnTo>
                  <a:cubicBezTo>
                    <a:pt x="2586011" y="1211671"/>
                    <a:pt x="2529220" y="1268462"/>
                    <a:pt x="2459165" y="1268462"/>
                  </a:cubicBezTo>
                  <a:lnTo>
                    <a:pt x="126846" y="1268462"/>
                  </a:lnTo>
                  <a:cubicBezTo>
                    <a:pt x="56791" y="1268462"/>
                    <a:pt x="0" y="1211671"/>
                    <a:pt x="0" y="1141616"/>
                  </a:cubicBezTo>
                  <a:lnTo>
                    <a:pt x="0" y="1268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312" tIns="174312" rIns="174312" bIns="17431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8490033" y="1606837"/>
            <a:ext cx="1154568" cy="4049184"/>
          </a:xfrm>
          <a:prstGeom prst="rightArrow">
            <a:avLst/>
          </a:prstGeom>
          <a:solidFill>
            <a:srgbClr val="C0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75813" y="1298290"/>
            <a:ext cx="2019467" cy="4863881"/>
            <a:chOff x="5509543" y="1854246"/>
            <a:chExt cx="2641114" cy="1723565"/>
          </a:xfrm>
        </p:grpSpPr>
        <p:sp>
          <p:nvSpPr>
            <p:cNvPr id="11" name="Rounded Rectangle 10"/>
            <p:cNvSpPr/>
            <p:nvPr/>
          </p:nvSpPr>
          <p:spPr>
            <a:xfrm>
              <a:off x="5509543" y="1854246"/>
              <a:ext cx="2591069" cy="17087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659683" y="1969144"/>
              <a:ext cx="2490974" cy="1608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Access to </a:t>
              </a:r>
            </a:p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3900" dirty="0">
                <a:solidFill>
                  <a:prstClr val="white"/>
                </a:solidFill>
                <a:latin typeface="Corbel"/>
              </a:endParaRPr>
            </a:p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3900" dirty="0" smtClean="0">
                <a:solidFill>
                  <a:prstClr val="white"/>
                </a:solidFill>
                <a:latin typeface="Corbel"/>
              </a:endParaRPr>
            </a:p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900" dirty="0" smtClean="0">
                  <a:solidFill>
                    <a:prstClr val="white"/>
                  </a:solidFill>
                  <a:latin typeface="Corbel"/>
                </a:rPr>
                <a:t>P</a:t>
              </a:r>
              <a:r>
                <a:rPr kumimoji="0" lang="en-US" sz="3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erson-alized</a:t>
              </a:r>
              <a:r>
                <a:rPr kumimoji="0" lang="en-US" sz="3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</a:t>
              </a:r>
              <a:r>
                <a:rPr lang="en-US" sz="3900" dirty="0">
                  <a:solidFill>
                    <a:prstClr val="white"/>
                  </a:solidFill>
                  <a:latin typeface="Corbel"/>
                </a:rPr>
                <a:t>I</a:t>
              </a:r>
              <a:r>
                <a:rPr kumimoji="0" lang="en-US" sz="3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nfo</a:t>
              </a:r>
              <a:r>
                <a:rPr kumimoji="0" lang="en-US" sz="3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37" y="1493686"/>
            <a:ext cx="2053062" cy="786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316394"/>
            <a:ext cx="1981200" cy="737443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6" y="1462754"/>
            <a:ext cx="1840771" cy="768584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5" y="3287957"/>
            <a:ext cx="2352766" cy="696446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06" y="3287957"/>
            <a:ext cx="1905000" cy="752922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53" y="3037416"/>
            <a:ext cx="195686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96" y="1471977"/>
            <a:ext cx="2053858" cy="7941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8877" y="6404427"/>
            <a:ext cx="1011237" cy="4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21217"/>
              </p:ext>
            </p:extLst>
          </p:nvPr>
        </p:nvGraphicFramePr>
        <p:xfrm>
          <a:off x="14462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9325959"/>
              </p:ext>
            </p:extLst>
          </p:nvPr>
        </p:nvGraphicFramePr>
        <p:xfrm>
          <a:off x="608012" y="838200"/>
          <a:ext cx="10972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84312" y="114300"/>
            <a:ext cx="93726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Outward and Inward Look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-5400000">
            <a:off x="11027600" y="3228594"/>
            <a:ext cx="1010412" cy="1010412"/>
          </a:xfrm>
          <a:custGeom>
            <a:avLst/>
            <a:gdLst>
              <a:gd name="connsiteX0" fmla="*/ 0 w 1010412"/>
              <a:gd name="connsiteY0" fmla="*/ 555727 h 1010412"/>
              <a:gd name="connsiteX1" fmla="*/ 227343 w 1010412"/>
              <a:gd name="connsiteY1" fmla="*/ 555727 h 1010412"/>
              <a:gd name="connsiteX2" fmla="*/ 227343 w 1010412"/>
              <a:gd name="connsiteY2" fmla="*/ 0 h 1010412"/>
              <a:gd name="connsiteX3" fmla="*/ 783069 w 1010412"/>
              <a:gd name="connsiteY3" fmla="*/ 0 h 1010412"/>
              <a:gd name="connsiteX4" fmla="*/ 783069 w 1010412"/>
              <a:gd name="connsiteY4" fmla="*/ 555727 h 1010412"/>
              <a:gd name="connsiteX5" fmla="*/ 1010412 w 1010412"/>
              <a:gd name="connsiteY5" fmla="*/ 555727 h 1010412"/>
              <a:gd name="connsiteX6" fmla="*/ 505206 w 1010412"/>
              <a:gd name="connsiteY6" fmla="*/ 1010412 h 1010412"/>
              <a:gd name="connsiteX7" fmla="*/ 0 w 1010412"/>
              <a:gd name="connsiteY7" fmla="*/ 555727 h 10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412" h="1010412">
                <a:moveTo>
                  <a:pt x="0" y="555727"/>
                </a:moveTo>
                <a:lnTo>
                  <a:pt x="227343" y="555727"/>
                </a:lnTo>
                <a:lnTo>
                  <a:pt x="227343" y="0"/>
                </a:lnTo>
                <a:lnTo>
                  <a:pt x="783069" y="0"/>
                </a:lnTo>
                <a:lnTo>
                  <a:pt x="783069" y="555727"/>
                </a:lnTo>
                <a:lnTo>
                  <a:pt x="1010412" y="555727"/>
                </a:lnTo>
                <a:lnTo>
                  <a:pt x="505206" y="1010412"/>
                </a:lnTo>
                <a:lnTo>
                  <a:pt x="0" y="55572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>
            <a:solidFill>
              <a:srgbClr val="FF0000">
                <a:alpha val="9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63" tIns="45720" rIns="273063" bIns="2957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8" name="Freeform 7"/>
          <p:cNvSpPr/>
          <p:nvPr/>
        </p:nvSpPr>
        <p:spPr>
          <a:xfrm rot="-5400000">
            <a:off x="11027600" y="1295400"/>
            <a:ext cx="1010412" cy="1010412"/>
          </a:xfrm>
          <a:custGeom>
            <a:avLst/>
            <a:gdLst>
              <a:gd name="connsiteX0" fmla="*/ 0 w 1010412"/>
              <a:gd name="connsiteY0" fmla="*/ 555727 h 1010412"/>
              <a:gd name="connsiteX1" fmla="*/ 227343 w 1010412"/>
              <a:gd name="connsiteY1" fmla="*/ 555727 h 1010412"/>
              <a:gd name="connsiteX2" fmla="*/ 227343 w 1010412"/>
              <a:gd name="connsiteY2" fmla="*/ 0 h 1010412"/>
              <a:gd name="connsiteX3" fmla="*/ 783069 w 1010412"/>
              <a:gd name="connsiteY3" fmla="*/ 0 h 1010412"/>
              <a:gd name="connsiteX4" fmla="*/ 783069 w 1010412"/>
              <a:gd name="connsiteY4" fmla="*/ 555727 h 1010412"/>
              <a:gd name="connsiteX5" fmla="*/ 1010412 w 1010412"/>
              <a:gd name="connsiteY5" fmla="*/ 555727 h 1010412"/>
              <a:gd name="connsiteX6" fmla="*/ 505206 w 1010412"/>
              <a:gd name="connsiteY6" fmla="*/ 1010412 h 1010412"/>
              <a:gd name="connsiteX7" fmla="*/ 0 w 1010412"/>
              <a:gd name="connsiteY7" fmla="*/ 555727 h 10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412" h="1010412">
                <a:moveTo>
                  <a:pt x="0" y="555727"/>
                </a:moveTo>
                <a:lnTo>
                  <a:pt x="227343" y="555727"/>
                </a:lnTo>
                <a:lnTo>
                  <a:pt x="227343" y="0"/>
                </a:lnTo>
                <a:lnTo>
                  <a:pt x="783069" y="0"/>
                </a:lnTo>
                <a:lnTo>
                  <a:pt x="783069" y="555727"/>
                </a:lnTo>
                <a:lnTo>
                  <a:pt x="1010412" y="555727"/>
                </a:lnTo>
                <a:lnTo>
                  <a:pt x="505206" y="1010412"/>
                </a:lnTo>
                <a:lnTo>
                  <a:pt x="0" y="55572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>
            <a:solidFill>
              <a:srgbClr val="FF0000">
                <a:alpha val="9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63" tIns="45720" rIns="273063" bIns="2957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9" name="Freeform 8"/>
          <p:cNvSpPr/>
          <p:nvPr/>
        </p:nvSpPr>
        <p:spPr>
          <a:xfrm rot="5400000">
            <a:off x="10818812" y="5009388"/>
            <a:ext cx="1010412" cy="1010412"/>
          </a:xfrm>
          <a:custGeom>
            <a:avLst/>
            <a:gdLst>
              <a:gd name="connsiteX0" fmla="*/ 0 w 1010412"/>
              <a:gd name="connsiteY0" fmla="*/ 555727 h 1010412"/>
              <a:gd name="connsiteX1" fmla="*/ 227343 w 1010412"/>
              <a:gd name="connsiteY1" fmla="*/ 555727 h 1010412"/>
              <a:gd name="connsiteX2" fmla="*/ 227343 w 1010412"/>
              <a:gd name="connsiteY2" fmla="*/ 0 h 1010412"/>
              <a:gd name="connsiteX3" fmla="*/ 783069 w 1010412"/>
              <a:gd name="connsiteY3" fmla="*/ 0 h 1010412"/>
              <a:gd name="connsiteX4" fmla="*/ 783069 w 1010412"/>
              <a:gd name="connsiteY4" fmla="*/ 555727 h 1010412"/>
              <a:gd name="connsiteX5" fmla="*/ 1010412 w 1010412"/>
              <a:gd name="connsiteY5" fmla="*/ 555727 h 1010412"/>
              <a:gd name="connsiteX6" fmla="*/ 505206 w 1010412"/>
              <a:gd name="connsiteY6" fmla="*/ 1010412 h 1010412"/>
              <a:gd name="connsiteX7" fmla="*/ 0 w 1010412"/>
              <a:gd name="connsiteY7" fmla="*/ 555727 h 10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412" h="1010412">
                <a:moveTo>
                  <a:pt x="0" y="555727"/>
                </a:moveTo>
                <a:lnTo>
                  <a:pt x="227343" y="555727"/>
                </a:lnTo>
                <a:lnTo>
                  <a:pt x="227343" y="0"/>
                </a:lnTo>
                <a:lnTo>
                  <a:pt x="783069" y="0"/>
                </a:lnTo>
                <a:lnTo>
                  <a:pt x="783069" y="555727"/>
                </a:lnTo>
                <a:lnTo>
                  <a:pt x="1010412" y="555727"/>
                </a:lnTo>
                <a:lnTo>
                  <a:pt x="505206" y="1010412"/>
                </a:lnTo>
                <a:lnTo>
                  <a:pt x="0" y="55572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>
            <a:solidFill>
              <a:srgbClr val="FF0000">
                <a:alpha val="9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63" tIns="45720" rIns="273063" bIns="2957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04612" y="6557175"/>
            <a:ext cx="645502" cy="2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AA38F6-A5DA-45F6-9195-F58EBE38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EC6535-BC3C-45A3-8730-793373984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6041D8-1C31-4701-973E-9D18FD4B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FADCF9-A175-4D67-A062-080CC16FA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9F2C19-854E-41A7-BAB2-728A0DCD9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88F03E-D562-47C9-BF87-04B0D18B5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2" y="147382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Expertise and Accomplishments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5265" y="1066800"/>
            <a:ext cx="11175302" cy="1769136"/>
          </a:xfrm>
          <a:custGeom>
            <a:avLst/>
            <a:gdLst>
              <a:gd name="connsiteX0" fmla="*/ 0 w 11175302"/>
              <a:gd name="connsiteY0" fmla="*/ 155448 h 1554480"/>
              <a:gd name="connsiteX1" fmla="*/ 155448 w 11175302"/>
              <a:gd name="connsiteY1" fmla="*/ 0 h 1554480"/>
              <a:gd name="connsiteX2" fmla="*/ 11019854 w 11175302"/>
              <a:gd name="connsiteY2" fmla="*/ 0 h 1554480"/>
              <a:gd name="connsiteX3" fmla="*/ 11175302 w 11175302"/>
              <a:gd name="connsiteY3" fmla="*/ 155448 h 1554480"/>
              <a:gd name="connsiteX4" fmla="*/ 11175302 w 11175302"/>
              <a:gd name="connsiteY4" fmla="*/ 1399032 h 1554480"/>
              <a:gd name="connsiteX5" fmla="*/ 11019854 w 11175302"/>
              <a:gd name="connsiteY5" fmla="*/ 1554480 h 1554480"/>
              <a:gd name="connsiteX6" fmla="*/ 155448 w 11175302"/>
              <a:gd name="connsiteY6" fmla="*/ 1554480 h 1554480"/>
              <a:gd name="connsiteX7" fmla="*/ 0 w 11175302"/>
              <a:gd name="connsiteY7" fmla="*/ 1399032 h 1554480"/>
              <a:gd name="connsiteX8" fmla="*/ 0 w 11175302"/>
              <a:gd name="connsiteY8" fmla="*/ 155448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5302" h="1554480">
                <a:moveTo>
                  <a:pt x="0" y="155448"/>
                </a:moveTo>
                <a:cubicBezTo>
                  <a:pt x="0" y="69596"/>
                  <a:pt x="69596" y="0"/>
                  <a:pt x="155448" y="0"/>
                </a:cubicBezTo>
                <a:lnTo>
                  <a:pt x="11019854" y="0"/>
                </a:lnTo>
                <a:cubicBezTo>
                  <a:pt x="11105706" y="0"/>
                  <a:pt x="11175302" y="69596"/>
                  <a:pt x="11175302" y="155448"/>
                </a:cubicBezTo>
                <a:lnTo>
                  <a:pt x="11175302" y="1399032"/>
                </a:lnTo>
                <a:cubicBezTo>
                  <a:pt x="11175302" y="1484884"/>
                  <a:pt x="11105706" y="1554480"/>
                  <a:pt x="11019854" y="1554480"/>
                </a:cubicBezTo>
                <a:lnTo>
                  <a:pt x="155448" y="1554480"/>
                </a:lnTo>
                <a:cubicBezTo>
                  <a:pt x="69596" y="1554480"/>
                  <a:pt x="0" y="1484884"/>
                  <a:pt x="0" y="1399032"/>
                </a:cubicBezTo>
                <a:lnTo>
                  <a:pt x="0" y="1554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209" tIns="152209" rIns="1918051" bIns="15220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Professional Career   </a:t>
            </a:r>
            <a:endParaRPr lang="en-US" sz="32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Academic: </a:t>
            </a:r>
            <a:r>
              <a:rPr lang="en-US" sz="2400" dirty="0" smtClean="0"/>
              <a:t>n</a:t>
            </a:r>
            <a:r>
              <a:rPr lang="en-US" sz="2400" kern="1200" dirty="0" smtClean="0"/>
              <a:t>eural networks, </a:t>
            </a:r>
            <a:r>
              <a:rPr lang="en-US" sz="2400" dirty="0" smtClean="0"/>
              <a:t>pub-s with</a:t>
            </a:r>
            <a:r>
              <a:rPr lang="en-US" sz="2400" kern="1200" dirty="0" smtClean="0"/>
              <a:t> 11.6k citations</a:t>
            </a:r>
            <a:endParaRPr lang="en-US" sz="24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International: Poland, Switzerland, </a:t>
            </a:r>
            <a:r>
              <a:rPr lang="en-US" sz="2400" dirty="0" smtClean="0"/>
              <a:t>KY</a:t>
            </a:r>
            <a:r>
              <a:rPr lang="en-US" sz="2400" kern="1200" dirty="0" smtClean="0"/>
              <a:t> 30+ years, Asia  </a:t>
            </a:r>
            <a:endParaRPr lang="en-US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437097" y="3064536"/>
            <a:ext cx="11143678" cy="1614790"/>
          </a:xfrm>
          <a:custGeom>
            <a:avLst/>
            <a:gdLst>
              <a:gd name="connsiteX0" fmla="*/ 0 w 11143678"/>
              <a:gd name="connsiteY0" fmla="*/ 155448 h 1554480"/>
              <a:gd name="connsiteX1" fmla="*/ 155448 w 11143678"/>
              <a:gd name="connsiteY1" fmla="*/ 0 h 1554480"/>
              <a:gd name="connsiteX2" fmla="*/ 10988230 w 11143678"/>
              <a:gd name="connsiteY2" fmla="*/ 0 h 1554480"/>
              <a:gd name="connsiteX3" fmla="*/ 11143678 w 11143678"/>
              <a:gd name="connsiteY3" fmla="*/ 155448 h 1554480"/>
              <a:gd name="connsiteX4" fmla="*/ 11143678 w 11143678"/>
              <a:gd name="connsiteY4" fmla="*/ 1399032 h 1554480"/>
              <a:gd name="connsiteX5" fmla="*/ 10988230 w 11143678"/>
              <a:gd name="connsiteY5" fmla="*/ 1554480 h 1554480"/>
              <a:gd name="connsiteX6" fmla="*/ 155448 w 11143678"/>
              <a:gd name="connsiteY6" fmla="*/ 1554480 h 1554480"/>
              <a:gd name="connsiteX7" fmla="*/ 0 w 11143678"/>
              <a:gd name="connsiteY7" fmla="*/ 1399032 h 1554480"/>
              <a:gd name="connsiteX8" fmla="*/ 0 w 11143678"/>
              <a:gd name="connsiteY8" fmla="*/ 155448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3678" h="1554480">
                <a:moveTo>
                  <a:pt x="0" y="155448"/>
                </a:moveTo>
                <a:cubicBezTo>
                  <a:pt x="0" y="69596"/>
                  <a:pt x="69596" y="0"/>
                  <a:pt x="155448" y="0"/>
                </a:cubicBezTo>
                <a:lnTo>
                  <a:pt x="10988230" y="0"/>
                </a:lnTo>
                <a:cubicBezTo>
                  <a:pt x="11074082" y="0"/>
                  <a:pt x="11143678" y="69596"/>
                  <a:pt x="11143678" y="155448"/>
                </a:cubicBezTo>
                <a:lnTo>
                  <a:pt x="11143678" y="1399032"/>
                </a:lnTo>
                <a:cubicBezTo>
                  <a:pt x="11143678" y="1484884"/>
                  <a:pt x="11074082" y="1554480"/>
                  <a:pt x="10988230" y="1554480"/>
                </a:cubicBezTo>
                <a:lnTo>
                  <a:pt x="155448" y="1554480"/>
                </a:lnTo>
                <a:cubicBezTo>
                  <a:pt x="69596" y="1554480"/>
                  <a:pt x="0" y="1484884"/>
                  <a:pt x="0" y="1399032"/>
                </a:cubicBezTo>
                <a:lnTo>
                  <a:pt x="0" y="1554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209" tIns="152209" rIns="2257032" bIns="15220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IEEE Service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TAB Chair, Periodicals, PRAC, Society President, EIC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PSPB V-Chair,  TAB Rep to MGA 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405069" y="4876802"/>
            <a:ext cx="11202810" cy="1554480"/>
          </a:xfrm>
          <a:custGeom>
            <a:avLst/>
            <a:gdLst>
              <a:gd name="connsiteX0" fmla="*/ 0 w 11202810"/>
              <a:gd name="connsiteY0" fmla="*/ 155448 h 1554480"/>
              <a:gd name="connsiteX1" fmla="*/ 155448 w 11202810"/>
              <a:gd name="connsiteY1" fmla="*/ 0 h 1554480"/>
              <a:gd name="connsiteX2" fmla="*/ 11047362 w 11202810"/>
              <a:gd name="connsiteY2" fmla="*/ 0 h 1554480"/>
              <a:gd name="connsiteX3" fmla="*/ 11202810 w 11202810"/>
              <a:gd name="connsiteY3" fmla="*/ 155448 h 1554480"/>
              <a:gd name="connsiteX4" fmla="*/ 11202810 w 11202810"/>
              <a:gd name="connsiteY4" fmla="*/ 1399032 h 1554480"/>
              <a:gd name="connsiteX5" fmla="*/ 11047362 w 11202810"/>
              <a:gd name="connsiteY5" fmla="*/ 1554480 h 1554480"/>
              <a:gd name="connsiteX6" fmla="*/ 155448 w 11202810"/>
              <a:gd name="connsiteY6" fmla="*/ 1554480 h 1554480"/>
              <a:gd name="connsiteX7" fmla="*/ 0 w 11202810"/>
              <a:gd name="connsiteY7" fmla="*/ 1399032 h 1554480"/>
              <a:gd name="connsiteX8" fmla="*/ 0 w 11202810"/>
              <a:gd name="connsiteY8" fmla="*/ 155448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2810" h="1554480">
                <a:moveTo>
                  <a:pt x="0" y="155448"/>
                </a:moveTo>
                <a:cubicBezTo>
                  <a:pt x="0" y="69596"/>
                  <a:pt x="69596" y="0"/>
                  <a:pt x="155448" y="0"/>
                </a:cubicBezTo>
                <a:lnTo>
                  <a:pt x="11047362" y="0"/>
                </a:lnTo>
                <a:cubicBezTo>
                  <a:pt x="11133214" y="0"/>
                  <a:pt x="11202810" y="69596"/>
                  <a:pt x="11202810" y="155448"/>
                </a:cubicBezTo>
                <a:lnTo>
                  <a:pt x="11202810" y="1399032"/>
                </a:lnTo>
                <a:cubicBezTo>
                  <a:pt x="11202810" y="1484884"/>
                  <a:pt x="11133214" y="1554480"/>
                  <a:pt x="11047362" y="1554480"/>
                </a:cubicBezTo>
                <a:lnTo>
                  <a:pt x="155448" y="1554480"/>
                </a:lnTo>
                <a:cubicBezTo>
                  <a:pt x="69596" y="1554480"/>
                  <a:pt x="0" y="1484884"/>
                  <a:pt x="0" y="1399032"/>
                </a:cubicBezTo>
                <a:lnTo>
                  <a:pt x="0" y="1554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209" tIns="152209" rIns="2268201" bIns="15220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IEEE Accomplishments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Pioneered the </a:t>
            </a:r>
            <a:r>
              <a:rPr lang="pl-PL" sz="2400" kern="1200" dirty="0" smtClean="0"/>
              <a:t>marketing </a:t>
            </a:r>
            <a:r>
              <a:rPr lang="en-US" sz="2400" kern="1200" dirty="0" smtClean="0"/>
              <a:t>of educational modules</a:t>
            </a:r>
            <a:endParaRPr lang="en-US" sz="24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Globalization Initiative, Fin-trans, 12 new Magazines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0418000" y="2570990"/>
            <a:ext cx="1010412" cy="1010412"/>
          </a:xfrm>
          <a:custGeom>
            <a:avLst/>
            <a:gdLst>
              <a:gd name="connsiteX0" fmla="*/ 0 w 1010412"/>
              <a:gd name="connsiteY0" fmla="*/ 555727 h 1010412"/>
              <a:gd name="connsiteX1" fmla="*/ 227343 w 1010412"/>
              <a:gd name="connsiteY1" fmla="*/ 555727 h 1010412"/>
              <a:gd name="connsiteX2" fmla="*/ 227343 w 1010412"/>
              <a:gd name="connsiteY2" fmla="*/ 0 h 1010412"/>
              <a:gd name="connsiteX3" fmla="*/ 783069 w 1010412"/>
              <a:gd name="connsiteY3" fmla="*/ 0 h 1010412"/>
              <a:gd name="connsiteX4" fmla="*/ 783069 w 1010412"/>
              <a:gd name="connsiteY4" fmla="*/ 555727 h 1010412"/>
              <a:gd name="connsiteX5" fmla="*/ 1010412 w 1010412"/>
              <a:gd name="connsiteY5" fmla="*/ 555727 h 1010412"/>
              <a:gd name="connsiteX6" fmla="*/ 505206 w 1010412"/>
              <a:gd name="connsiteY6" fmla="*/ 1010412 h 1010412"/>
              <a:gd name="connsiteX7" fmla="*/ 0 w 1010412"/>
              <a:gd name="connsiteY7" fmla="*/ 555727 h 10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412" h="1010412">
                <a:moveTo>
                  <a:pt x="0" y="555727"/>
                </a:moveTo>
                <a:lnTo>
                  <a:pt x="227343" y="555727"/>
                </a:lnTo>
                <a:lnTo>
                  <a:pt x="227343" y="0"/>
                </a:lnTo>
                <a:lnTo>
                  <a:pt x="783069" y="0"/>
                </a:lnTo>
                <a:lnTo>
                  <a:pt x="783069" y="555727"/>
                </a:lnTo>
                <a:lnTo>
                  <a:pt x="1010412" y="555727"/>
                </a:lnTo>
                <a:lnTo>
                  <a:pt x="505206" y="1010412"/>
                </a:lnTo>
                <a:lnTo>
                  <a:pt x="0" y="55572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>
            <a:solidFill>
              <a:srgbClr val="FF0000">
                <a:alpha val="9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63" tIns="45720" rIns="273063" bIns="2957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1" name="Freeform 10"/>
          <p:cNvSpPr/>
          <p:nvPr/>
        </p:nvSpPr>
        <p:spPr>
          <a:xfrm>
            <a:off x="10437811" y="4343400"/>
            <a:ext cx="1010412" cy="1010412"/>
          </a:xfrm>
          <a:custGeom>
            <a:avLst/>
            <a:gdLst>
              <a:gd name="connsiteX0" fmla="*/ 0 w 1010412"/>
              <a:gd name="connsiteY0" fmla="*/ 555727 h 1010412"/>
              <a:gd name="connsiteX1" fmla="*/ 227343 w 1010412"/>
              <a:gd name="connsiteY1" fmla="*/ 555727 h 1010412"/>
              <a:gd name="connsiteX2" fmla="*/ 227343 w 1010412"/>
              <a:gd name="connsiteY2" fmla="*/ 0 h 1010412"/>
              <a:gd name="connsiteX3" fmla="*/ 783069 w 1010412"/>
              <a:gd name="connsiteY3" fmla="*/ 0 h 1010412"/>
              <a:gd name="connsiteX4" fmla="*/ 783069 w 1010412"/>
              <a:gd name="connsiteY4" fmla="*/ 555727 h 1010412"/>
              <a:gd name="connsiteX5" fmla="*/ 1010412 w 1010412"/>
              <a:gd name="connsiteY5" fmla="*/ 555727 h 1010412"/>
              <a:gd name="connsiteX6" fmla="*/ 505206 w 1010412"/>
              <a:gd name="connsiteY6" fmla="*/ 1010412 h 1010412"/>
              <a:gd name="connsiteX7" fmla="*/ 0 w 1010412"/>
              <a:gd name="connsiteY7" fmla="*/ 555727 h 10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412" h="1010412">
                <a:moveTo>
                  <a:pt x="0" y="555727"/>
                </a:moveTo>
                <a:lnTo>
                  <a:pt x="227343" y="555727"/>
                </a:lnTo>
                <a:lnTo>
                  <a:pt x="227343" y="0"/>
                </a:lnTo>
                <a:lnTo>
                  <a:pt x="783069" y="0"/>
                </a:lnTo>
                <a:lnTo>
                  <a:pt x="783069" y="555727"/>
                </a:lnTo>
                <a:lnTo>
                  <a:pt x="1010412" y="555727"/>
                </a:lnTo>
                <a:lnTo>
                  <a:pt x="505206" y="1010412"/>
                </a:lnTo>
                <a:lnTo>
                  <a:pt x="0" y="55572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>
            <a:solidFill>
              <a:srgbClr val="C00000">
                <a:alpha val="9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63" tIns="45720" rIns="273063" bIns="2957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3" y="1219200"/>
            <a:ext cx="2611470" cy="1524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3155328"/>
            <a:ext cx="2611471" cy="152399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83" y="4953000"/>
            <a:ext cx="2560053" cy="1447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8877" y="6435660"/>
            <a:ext cx="1011237" cy="4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49" y="152400"/>
            <a:ext cx="9144001" cy="13716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Loyalty: As a resident of R3 since 1981, I pledge to MOVE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1905000"/>
            <a:ext cx="7315200" cy="4114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516743"/>
            <a:ext cx="9148762" cy="51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-76200"/>
            <a:ext cx="12229418" cy="71321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H="1" flipV="1">
            <a:off x="11961812" y="6838462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98812" y="3257545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3C=</a:t>
            </a:r>
            <a:r>
              <a:rPr lang="en-US" sz="4400" b="1" dirty="0" err="1" smtClean="0"/>
              <a:t>Communities+Content+Career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455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7963</TotalTime>
  <Words>215</Words>
  <Application>Microsoft Office PowerPoint</Application>
  <PresentationFormat>Custom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Digital Blue Tunnel 16x9</vt:lpstr>
      <vt:lpstr>Jacek Zurada  IEEE Life Fellow </vt:lpstr>
      <vt:lpstr>PowerPoint Presentation</vt:lpstr>
      <vt:lpstr>PowerPoint Presentation</vt:lpstr>
      <vt:lpstr>PowerPoint Presentation</vt:lpstr>
      <vt:lpstr>Expertise and Accomplishments</vt:lpstr>
      <vt:lpstr>Loyalty: As a resident of R3 since 1981, I pledge to MOVE </vt:lpstr>
      <vt:lpstr>Title and Content Layout with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Zurada</dc:creator>
  <cp:lastModifiedBy>Zurada</cp:lastModifiedBy>
  <cp:revision>666</cp:revision>
  <dcterms:created xsi:type="dcterms:W3CDTF">2017-11-01T19:48:57Z</dcterms:created>
  <dcterms:modified xsi:type="dcterms:W3CDTF">2018-04-20T12:15:21Z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