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</p:sldMasterIdLst>
  <p:notesMasterIdLst>
    <p:notesMasterId r:id="rId13"/>
  </p:notesMasterIdLst>
  <p:sldIdLst>
    <p:sldId id="256" r:id="rId3"/>
    <p:sldId id="261" r:id="rId4"/>
    <p:sldId id="263" r:id="rId5"/>
    <p:sldId id="262" r:id="rId6"/>
    <p:sldId id="264" r:id="rId7"/>
    <p:sldId id="265" r:id="rId8"/>
    <p:sldId id="267" r:id="rId9"/>
    <p:sldId id="268" r:id="rId10"/>
    <p:sldId id="269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75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eneral_Data_Protection_Regul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Conferences Committee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committee members, responsibilities, activities,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93CF-B07F-4634-9DA3-150EA6040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SoutheastCon</a:t>
            </a:r>
            <a:r>
              <a:rPr lang="en-US" dirty="0"/>
              <a:t> 2021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DE985B7-3A7A-4D13-B39A-EF1BC6382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Motion to Approve Site Selection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3A66B15-5C7D-4635-8755-ABB2354F8BA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6" y="1825625"/>
            <a:ext cx="8419380" cy="4143854"/>
          </a:xfrm>
        </p:spPr>
        <p:txBody>
          <a:bodyPr/>
          <a:lstStyle/>
          <a:p>
            <a:r>
              <a:rPr lang="en-US" dirty="0"/>
              <a:t>The Conferences Committee moves that the Region Committee Approve the selection of the Hyatt Regency Atlanta – Atlanta Section as the host for the 2021 </a:t>
            </a:r>
            <a:r>
              <a:rPr lang="en-US" dirty="0" err="1"/>
              <a:t>SoutheastCon</a:t>
            </a:r>
            <a:endParaRPr lang="en-US" dirty="0"/>
          </a:p>
          <a:p>
            <a:pPr lvl="1"/>
            <a:r>
              <a:rPr lang="en-US"/>
              <a:t>Kirstin Bing has </a:t>
            </a:r>
            <a:r>
              <a:rPr lang="en-US" dirty="0"/>
              <a:t>a preliminary committee identified</a:t>
            </a:r>
          </a:p>
          <a:p>
            <a:pPr lvl="1"/>
            <a:r>
              <a:rPr lang="en-US" dirty="0"/>
              <a:t>31 Mar – 04 Apr, 2021</a:t>
            </a:r>
          </a:p>
          <a:p>
            <a:pPr lvl="1"/>
            <a:r>
              <a:rPr lang="en-US" dirty="0"/>
              <a:t>Hotel $139/night++</a:t>
            </a:r>
          </a:p>
        </p:txBody>
      </p:sp>
    </p:spTree>
    <p:extLst>
      <p:ext uri="{BB962C8B-B14F-4D97-AF65-F5344CB8AC3E}">
        <p14:creationId xmlns:p14="http://schemas.microsoft.com/office/powerpoint/2010/main" val="252845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Committee Members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Chair:  Sean Haynes</a:t>
            </a:r>
          </a:p>
          <a:p>
            <a:r>
              <a:rPr lang="en-US" dirty="0"/>
              <a:t>Vice-Chair:  Don Hill</a:t>
            </a:r>
          </a:p>
          <a:p>
            <a:r>
              <a:rPr lang="en-US" dirty="0"/>
              <a:t>Victor Basantes</a:t>
            </a:r>
          </a:p>
          <a:p>
            <a:r>
              <a:rPr lang="en-US" dirty="0"/>
              <a:t>Chase Battaglio</a:t>
            </a:r>
          </a:p>
          <a:p>
            <a:r>
              <a:rPr lang="en-US" dirty="0"/>
              <a:t>James Conrad</a:t>
            </a:r>
          </a:p>
          <a:p>
            <a:r>
              <a:rPr lang="en-US" dirty="0"/>
              <a:t>Jill Gostin</a:t>
            </a:r>
          </a:p>
          <a:p>
            <a:r>
              <a:rPr lang="en-US" dirty="0"/>
              <a:t>Chris Hardy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Parag Upadhyay (</a:t>
            </a:r>
            <a:r>
              <a:rPr lang="en-US" dirty="0" err="1"/>
              <a:t>SoutheastCon</a:t>
            </a:r>
            <a:r>
              <a:rPr lang="en-US" dirty="0"/>
              <a:t> 20)</a:t>
            </a:r>
          </a:p>
          <a:p>
            <a:r>
              <a:rPr lang="en-US" dirty="0"/>
              <a:t>Eric </a:t>
            </a:r>
            <a:r>
              <a:rPr lang="en-US" dirty="0" err="1"/>
              <a:t>Grigorian</a:t>
            </a:r>
            <a:r>
              <a:rPr lang="en-US" dirty="0"/>
              <a:t> (</a:t>
            </a:r>
            <a:r>
              <a:rPr lang="en-US" dirty="0" err="1"/>
              <a:t>SoutheastCon</a:t>
            </a:r>
            <a:r>
              <a:rPr lang="en-US" dirty="0"/>
              <a:t> 19)</a:t>
            </a:r>
          </a:p>
          <a:p>
            <a:r>
              <a:rPr lang="en-US" dirty="0"/>
              <a:t>Jim Howard (</a:t>
            </a:r>
            <a:r>
              <a:rPr lang="en-US" dirty="0" err="1"/>
              <a:t>SoutheastCon</a:t>
            </a:r>
            <a:r>
              <a:rPr lang="en-US" dirty="0"/>
              <a:t> 18)</a:t>
            </a:r>
          </a:p>
          <a:p>
            <a:r>
              <a:rPr lang="en-US" dirty="0"/>
              <a:t>Charles Lord (</a:t>
            </a:r>
            <a:r>
              <a:rPr lang="en-US" dirty="0" err="1"/>
              <a:t>SoutheastCon</a:t>
            </a:r>
            <a:r>
              <a:rPr lang="en-US" dirty="0"/>
              <a:t> 17)</a:t>
            </a:r>
          </a:p>
          <a:p>
            <a:r>
              <a:rPr lang="en-US" dirty="0"/>
              <a:t>Sean Haynes (</a:t>
            </a:r>
            <a:r>
              <a:rPr lang="en-US" dirty="0" err="1"/>
              <a:t>SoutheastCon</a:t>
            </a:r>
            <a:r>
              <a:rPr lang="en-US" dirty="0"/>
              <a:t> 16)</a:t>
            </a:r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Committee Responsibilities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Assist local operating units (Sections, Areas, Councils) with executing conferences, symposia, and other programs</a:t>
            </a:r>
          </a:p>
          <a:p>
            <a:r>
              <a:rPr lang="en-US" dirty="0"/>
              <a:t>Act as conduit between Society operated conferences and the local geographic entity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Provide operational oversite of the Region Annual Conference </a:t>
            </a:r>
            <a:r>
              <a:rPr lang="en-US" dirty="0" err="1"/>
              <a:t>SoutheastCon</a:t>
            </a:r>
            <a:endParaRPr lang="en-US" dirty="0"/>
          </a:p>
          <a:p>
            <a:pPr lvl="1"/>
            <a:r>
              <a:rPr lang="en-US" dirty="0"/>
              <a:t>Site Selection</a:t>
            </a:r>
          </a:p>
          <a:p>
            <a:pPr lvl="1"/>
            <a:r>
              <a:rPr lang="en-US" dirty="0"/>
              <a:t>Operations Manual</a:t>
            </a:r>
          </a:p>
          <a:p>
            <a:pPr lvl="1"/>
            <a:r>
              <a:rPr lang="en-US" dirty="0"/>
              <a:t>Operational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5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Activities and Goals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Hold quarterly committee meetings</a:t>
            </a:r>
          </a:p>
          <a:p>
            <a:r>
              <a:rPr lang="en-US" dirty="0"/>
              <a:t>Update and Approve </a:t>
            </a:r>
            <a:r>
              <a:rPr lang="en-US" dirty="0" err="1"/>
              <a:t>SoutheastCon</a:t>
            </a:r>
            <a:r>
              <a:rPr lang="en-US" dirty="0"/>
              <a:t> Operations Manual</a:t>
            </a:r>
          </a:p>
          <a:p>
            <a:r>
              <a:rPr lang="en-US" dirty="0"/>
              <a:t>Update and Approve Region 3 Operations Manual as required</a:t>
            </a:r>
          </a:p>
          <a:p>
            <a:r>
              <a:rPr lang="en-US" dirty="0"/>
              <a:t>Establish Budget Template along with </a:t>
            </a:r>
            <a:r>
              <a:rPr lang="en-US"/>
              <a:t>R3 Treasurer for </a:t>
            </a:r>
            <a:r>
              <a:rPr lang="en-US" dirty="0" err="1"/>
              <a:t>SoutheastCon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Support </a:t>
            </a:r>
            <a:r>
              <a:rPr lang="en-US" dirty="0" err="1"/>
              <a:t>SoutheastCon</a:t>
            </a:r>
            <a:r>
              <a:rPr lang="en-US" dirty="0"/>
              <a:t> 2018 &amp; 2019</a:t>
            </a:r>
          </a:p>
          <a:p>
            <a:r>
              <a:rPr lang="en-US" dirty="0"/>
              <a:t>Execute Contracts for </a:t>
            </a:r>
            <a:r>
              <a:rPr lang="en-US" dirty="0" err="1"/>
              <a:t>SoutheastCon</a:t>
            </a:r>
            <a:r>
              <a:rPr lang="en-US" dirty="0"/>
              <a:t> 2020</a:t>
            </a:r>
          </a:p>
          <a:p>
            <a:r>
              <a:rPr lang="en-US" dirty="0"/>
              <a:t>Select Site for </a:t>
            </a:r>
            <a:r>
              <a:rPr lang="en-US" dirty="0" err="1"/>
              <a:t>SoutheastCon</a:t>
            </a:r>
            <a:r>
              <a:rPr lang="en-US" dirty="0"/>
              <a:t> 2021</a:t>
            </a:r>
          </a:p>
          <a:p>
            <a:r>
              <a:rPr lang="en-US" dirty="0"/>
              <a:t>Execute Contracts for </a:t>
            </a:r>
            <a:r>
              <a:rPr lang="en-US" dirty="0" err="1"/>
              <a:t>SoutheastCon</a:t>
            </a:r>
            <a:r>
              <a:rPr lang="en-US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33DF-8648-4114-BA3A-FF72F43F4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SoutheastCon</a:t>
            </a:r>
            <a:r>
              <a:rPr lang="en-US" dirty="0"/>
              <a:t> 2019 – Huntsville, 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300A9-38C7-4801-9B67-8617CE909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</a:t>
            </a:r>
            <a:r>
              <a:rPr lang="en-US" dirty="0" err="1"/>
              <a:t>Grigorian</a:t>
            </a:r>
            <a:r>
              <a:rPr lang="en-US" dirty="0"/>
              <a:t>, Chair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780DB-6208-46A5-969E-D87FB50B03A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Contract approved by IEEE Corporate.</a:t>
            </a:r>
          </a:p>
          <a:p>
            <a:r>
              <a:rPr lang="en-US" dirty="0"/>
              <a:t>Kickoff meeting tentatively scheduled for June 2</a:t>
            </a:r>
            <a:r>
              <a:rPr lang="en-US" baseline="30000" dirty="0"/>
              <a:t>nd</a:t>
            </a:r>
            <a:r>
              <a:rPr lang="en-US" dirty="0"/>
              <a:t> in Huntsville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7D1C4-5618-4D18-A626-6DFCEC7BA384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C4B2-BD72-49EC-84B4-929BA2F4C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SoutheastCon</a:t>
            </a:r>
            <a:r>
              <a:rPr lang="en-US" dirty="0"/>
              <a:t> 2020 – Raleigh, NC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AC695-A0F5-41C8-8F44-D81DB729A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Parag Upadhyay, General Chair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5CBE0-13EA-4E11-B0BE-AA49F61EF23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Contract for Raleigh Convention Center has been approved and signatures are pending</a:t>
            </a:r>
          </a:p>
          <a:p>
            <a:r>
              <a:rPr lang="en-US" dirty="0"/>
              <a:t>Contract for Raleigh Marriott City Center has been approved and signatures are pending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85FA9-97CF-4FE0-B53D-3B0BA0B07455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5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F85A-FBC3-4A59-9DEA-8BFBFA485A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 Co-sponsorship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DA75E-48D6-40B3-8D13-51430ACD9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vs Technical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7933E-CD72-43CA-A4DE-12D6C643A19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Financial Co-sponsorship (FCS)</a:t>
            </a:r>
          </a:p>
          <a:p>
            <a:pPr lvl="1"/>
            <a:r>
              <a:rPr lang="en-US" dirty="0"/>
              <a:t>IEEE/Local Geo Unit has a financial stake in the conference</a:t>
            </a:r>
          </a:p>
          <a:p>
            <a:pPr lvl="1"/>
            <a:r>
              <a:rPr lang="en-US" dirty="0"/>
              <a:t>Local Geo Unit must provide operational support for the conference</a:t>
            </a:r>
          </a:p>
          <a:p>
            <a:pPr lvl="1"/>
            <a:r>
              <a:rPr lang="en-US" dirty="0"/>
              <a:t>No additional fees associated with operating this type of conference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9D0AE0-54B9-45D9-B5B9-95DF08C99DC4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Technical Co-sponsorship</a:t>
            </a:r>
          </a:p>
          <a:p>
            <a:pPr lvl="1"/>
            <a:r>
              <a:rPr lang="en-US" dirty="0"/>
              <a:t>IEEE/Local Geo Unit does not have a financial stake in the conference</a:t>
            </a:r>
          </a:p>
          <a:p>
            <a:pPr lvl="1"/>
            <a:r>
              <a:rPr lang="en-US" dirty="0"/>
              <a:t>Local Geo Unit provides access to IEEE Xplore non-IEEE entity</a:t>
            </a:r>
          </a:p>
          <a:p>
            <a:pPr lvl="1"/>
            <a:r>
              <a:rPr lang="en-US" dirty="0"/>
              <a:t>Local Geo Unit must provide operational support for the conference</a:t>
            </a:r>
          </a:p>
          <a:p>
            <a:pPr lvl="1"/>
            <a:r>
              <a:rPr lang="en-US" dirty="0"/>
              <a:t>Must pay a TCS Fee to Member &amp; Geographic Activities (MGA)</a:t>
            </a:r>
          </a:p>
        </p:txBody>
      </p:sp>
    </p:spTree>
    <p:extLst>
      <p:ext uri="{BB962C8B-B14F-4D97-AF65-F5344CB8AC3E}">
        <p14:creationId xmlns:p14="http://schemas.microsoft.com/office/powerpoint/2010/main" val="26814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D8CC-236A-49C2-A992-39FE61C11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TCS Fee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E78C4-1CEB-4579-8A3B-1E7A00F5A2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9F62B-ED4C-49FE-941A-D4AB097E243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6" y="1825625"/>
            <a:ext cx="8419380" cy="4143854"/>
          </a:xfrm>
        </p:spPr>
        <p:txBody>
          <a:bodyPr/>
          <a:lstStyle/>
          <a:p>
            <a:r>
              <a:rPr lang="en-US" dirty="0"/>
              <a:t>Policy applies to all TCS conference applications received as of 1 January 2018</a:t>
            </a:r>
          </a:p>
          <a:p>
            <a:r>
              <a:rPr lang="en-US" dirty="0"/>
              <a:t>$1000 + $15/paper</a:t>
            </a:r>
          </a:p>
          <a:p>
            <a:r>
              <a:rPr lang="en-US" dirty="0"/>
              <a:t>Fee will be divided equally among multiple IEEE technical co-sponsors of same conference</a:t>
            </a:r>
          </a:p>
          <a:p>
            <a:r>
              <a:rPr lang="en-US" dirty="0"/>
              <a:t>Geo-units will have the option to bill the TCS fees to the Conference directly</a:t>
            </a:r>
          </a:p>
          <a:p>
            <a:r>
              <a:rPr lang="en-US" dirty="0"/>
              <a:t>Excludes National Societies / Sister Societies (MGA will pay for these) </a:t>
            </a:r>
          </a:p>
        </p:txBody>
      </p:sp>
    </p:spTree>
    <p:extLst>
      <p:ext uri="{BB962C8B-B14F-4D97-AF65-F5344CB8AC3E}">
        <p14:creationId xmlns:p14="http://schemas.microsoft.com/office/powerpoint/2010/main" val="257614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8EB03-EF88-4280-8835-CFF5AAB65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Data Protection Regulation (GDPR)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14D91-97C0-4803-8D1E-899F3168B0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 Regulation Affecting IEEE Conferences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97090-8FE9-4EEF-9802-AD3DEF166F5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New EU Regulation concerning the handling of personal data</a:t>
            </a:r>
          </a:p>
          <a:p>
            <a:r>
              <a:rPr lang="en-US" dirty="0"/>
              <a:t>Deals with the collection, handling, and destruction of personal data</a:t>
            </a:r>
          </a:p>
          <a:p>
            <a:r>
              <a:rPr lang="en-US" dirty="0"/>
              <a:t>Steep fines for mishandling of personal data (up to €20,000,000 fine)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https://en.wikipedia.org/wiki/General_Data_Protection_Regulation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8692C-AA0F-46B0-ABD8-C2E3AC1A873E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X-CD Registration/Paper System contract being negotiated to include GDPR compliance for </a:t>
            </a:r>
            <a:r>
              <a:rPr lang="en-US" dirty="0" err="1"/>
              <a:t>SoutheastCon</a:t>
            </a:r>
            <a:r>
              <a:rPr lang="en-US" dirty="0"/>
              <a:t> 19, 20, and 21</a:t>
            </a:r>
          </a:p>
          <a:p>
            <a:r>
              <a:rPr lang="en-US" dirty="0"/>
              <a:t>Must make sure that any co-sponsorship of a conference should include GDPR requirements in the Memorandum of Understanding (MOU)</a:t>
            </a:r>
          </a:p>
        </p:txBody>
      </p:sp>
    </p:spTree>
    <p:extLst>
      <p:ext uri="{BB962C8B-B14F-4D97-AF65-F5344CB8AC3E}">
        <p14:creationId xmlns:p14="http://schemas.microsoft.com/office/powerpoint/2010/main" val="351300808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552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Merriweather Sans</vt:lpstr>
      <vt:lpstr>Noto Sans Symbols</vt:lpstr>
      <vt:lpstr>Title Slides</vt:lpstr>
      <vt:lpstr>Content Slides</vt:lpstr>
      <vt:lpstr>Conferences Committee</vt:lpstr>
      <vt:lpstr>Conferences Committee</vt:lpstr>
      <vt:lpstr>Conferences Committee</vt:lpstr>
      <vt:lpstr>Conferences Committee</vt:lpstr>
      <vt:lpstr>SoutheastCon 2019 – Huntsville, AL</vt:lpstr>
      <vt:lpstr>SoutheastCon 2020 – Raleigh, NC</vt:lpstr>
      <vt:lpstr>Conference Co-sponsorship </vt:lpstr>
      <vt:lpstr>TCS Fee Details</vt:lpstr>
      <vt:lpstr>General Data Protection Regulation (GDPR)</vt:lpstr>
      <vt:lpstr>SoutheastCon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Sean Haynes</dc:creator>
  <cp:lastModifiedBy>Sean Haynes</cp:lastModifiedBy>
  <cp:revision>18</cp:revision>
  <dcterms:modified xsi:type="dcterms:W3CDTF">2018-04-19T05:12:05Z</dcterms:modified>
</cp:coreProperties>
</file>