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9"/>
  </p:notesMasterIdLst>
  <p:handoutMasterIdLst>
    <p:handoutMasterId r:id="rId20"/>
  </p:handoutMasterIdLst>
  <p:sldIdLst>
    <p:sldId id="261" r:id="rId3"/>
    <p:sldId id="280" r:id="rId4"/>
    <p:sldId id="328" r:id="rId5"/>
    <p:sldId id="344" r:id="rId6"/>
    <p:sldId id="329" r:id="rId7"/>
    <p:sldId id="345" r:id="rId8"/>
    <p:sldId id="346" r:id="rId9"/>
    <p:sldId id="347" r:id="rId10"/>
    <p:sldId id="326" r:id="rId11"/>
    <p:sldId id="327" r:id="rId12"/>
    <p:sldId id="341" r:id="rId13"/>
    <p:sldId id="338" r:id="rId14"/>
    <p:sldId id="308" r:id="rId15"/>
    <p:sldId id="336" r:id="rId16"/>
    <p:sldId id="339" r:id="rId17"/>
    <p:sldId id="323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808080"/>
    <a:srgbClr val="00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4" autoAdjust="0"/>
    <p:restoredTop sz="87351" autoAdjust="0"/>
  </p:normalViewPr>
  <p:slideViewPr>
    <p:cSldViewPr snapToGrid="0">
      <p:cViewPr varScale="1">
        <p:scale>
          <a:sx n="101" d="100"/>
          <a:sy n="101" d="100"/>
        </p:scale>
        <p:origin x="21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7D55D3D-2E52-4BB7-8FD3-63F9D3C1A51A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8F95CE-9D7D-4B1C-89BE-C6FAE4F9B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2B0EBF-88B8-4470-B99B-A893E911918F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6" tIns="46583" rIns="93166" bIns="46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42BC16-B580-4348-B786-94844188E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Periodicals = Journals + Magazines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 2018 budget is for 46K Periodicals / 200K Conferences articles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In 2011 Conference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articles began to decline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then plateau due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to the quality control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initiative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Publication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output has continued to grow on pace with global research output increases, placing economic strain on our current operating model.</a:t>
            </a:r>
          </a:p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latin typeface="Arial" pitchFamily="34" charset="0"/>
                <a:ea typeface="ＭＳ Ｐゴシック" pitchFamily="34" charset="-128"/>
              </a:rPr>
              <a:t>NB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latest 2017 Pubs data indicating </a:t>
            </a:r>
            <a:r>
              <a:rPr lang="en-US" b="1" baseline="0" dirty="0" smtClean="0">
                <a:latin typeface="Arial" pitchFamily="34" charset="0"/>
                <a:ea typeface="ＭＳ Ｐゴシック" pitchFamily="34" charset="-128"/>
              </a:rPr>
              <a:t>+17% 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US" b="1" baseline="0" dirty="0" smtClean="0">
                <a:latin typeface="Arial" pitchFamily="34" charset="0"/>
                <a:ea typeface="ＭＳ Ｐゴシック" pitchFamily="34" charset="-128"/>
              </a:rPr>
              <a:t>+13% 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YoY growth in Periodicals submissions and acceptance for publication respectively.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316" name="Date Placeholder 3"/>
          <p:cNvSpPr txBox="1">
            <a:spLocks noGrp="1"/>
          </p:cNvSpPr>
          <p:nvPr/>
        </p:nvSpPr>
        <p:spPr bwMode="auto">
          <a:xfrm>
            <a:off x="4061380" y="1"/>
            <a:ext cx="3104807" cy="4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5" tIns="47442" rIns="94885" bIns="4744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F0BD1A4-3D32-4159-939C-0DB98061535C}" type="datetime1">
              <a:rPr lang="en-US" sz="1200">
                <a:latin typeface="Calibri" pitchFamily="34" charset="0"/>
              </a:rPr>
              <a:pPr algn="r"/>
              <a:t>3/22/18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3317" name="Slide Number Placeholder 4"/>
          <p:cNvSpPr txBox="1">
            <a:spLocks noGrp="1"/>
          </p:cNvSpPr>
          <p:nvPr/>
        </p:nvSpPr>
        <p:spPr bwMode="auto">
          <a:xfrm>
            <a:off x="4061380" y="8979097"/>
            <a:ext cx="3104807" cy="4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5" tIns="47442" rIns="94885" bIns="47442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B5322F5-7AF3-4D01-AB41-D2665CD62E0F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6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15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Move to HTML-Full Text Article first</a:t>
            </a:r>
            <a:r>
              <a:rPr lang="en-US" baseline="0" dirty="0" smtClean="0"/>
              <a:t> – licensed users don’t get diverted to an Abstract Page before getting to the full article.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8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3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2BC16-B580-4348-B786-94844188E4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A8DE-0467-455D-A9E7-0B19967EFBF3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EC14-8F0F-4376-AC12-22799FF8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0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84D7-FB8B-408B-8373-97272C741ECE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D288-6420-4632-BDAD-BF90A5199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6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15A7-72E0-4224-9A36-A174975250F8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C74C-C709-4C67-A582-944A928C4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0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7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4713640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96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60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5B99-1C07-4348-974F-8BA2DD241DCD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B691-1939-452D-AE21-1C6F435B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23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7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3269-FF9B-4BB5-83B9-6BA165225241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5849-41D2-466E-A4AA-E679BE89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DD13-77F4-4E32-8E76-3E69269861BF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8436-71E8-4294-BF91-DFB07D38B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33C0-BF68-4E50-BF26-CA74DBD09112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B671-F977-4323-8AD8-214492BF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5AD5-7C01-4926-8527-70574B2109EF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DCD3-665A-418F-87BF-DB66B90C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28EC-92CD-4B17-95BE-502DE63F81C6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194B-C2A4-4EDF-B6AB-0F42D8D0C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E66C-132B-4C32-8322-DC67D9366471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D28E-9F63-4049-80CD-8120E9876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BFDE-F45F-4903-ACB4-05F0D8B4D638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65CD-95E9-4094-AB6F-3130C7901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7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55134798-C3FE-4269-B909-60DFC252CF84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A2A272F8-93C9-48DE-ADB8-C2B11919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  <p:sldLayoutId id="2147485024" r:id="rId12"/>
    <p:sldLayoutId id="2147485026" r:id="rId13"/>
    <p:sldLayoutId id="2147485027" r:id="rId14"/>
    <p:sldLayoutId id="2147485028" r:id="rId15"/>
    <p:sldLayoutId id="2147485029" r:id="rId16"/>
    <p:sldLayoutId id="2147485034" r:id="rId17"/>
    <p:sldLayoutId id="2147485037" r:id="rId1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2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E4C1A6D4-6D91-45E7-9CB1-5B45B41C5069}" type="datetime1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E9557B2F-FD83-44F0-BC29-2965A076B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rusaccess.org/" TargetMode="External"/><Relationship Id="rId4" Type="http://schemas.openxmlformats.org/officeDocument/2006/relationships/hyperlink" Target="http://rmap-project.info/rmap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Overview of the IEEE Publishing Organization</a:t>
            </a: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1271588" y="3975100"/>
            <a:ext cx="7339012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For MGA Volunteer Leadership Training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0" i="1" dirty="0" smtClean="0"/>
              <a:t>IEEE Publications </a:t>
            </a:r>
            <a:r>
              <a:rPr lang="en-US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0" i="1" dirty="0" smtClean="0"/>
              <a:t>Update May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092200"/>
            <a:ext cx="8534400" cy="584200"/>
            <a:chOff x="228600" y="304800"/>
            <a:chExt cx="8534400" cy="584200"/>
          </a:xfrm>
        </p:grpSpPr>
        <p:sp>
          <p:nvSpPr>
            <p:cNvPr id="35849" name="TextBox 3"/>
            <p:cNvSpPr txBox="1">
              <a:spLocks noChangeArrowheads="1"/>
            </p:cNvSpPr>
            <p:nvPr/>
          </p:nvSpPr>
          <p:spPr bwMode="auto">
            <a:xfrm>
              <a:off x="228600" y="304800"/>
              <a:ext cx="12192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Content Creation</a:t>
              </a:r>
            </a:p>
          </p:txBody>
        </p:sp>
        <p:sp>
          <p:nvSpPr>
            <p:cNvPr id="35850" name="TextBox 4"/>
            <p:cNvSpPr txBox="1">
              <a:spLocks noChangeArrowheads="1"/>
            </p:cNvSpPr>
            <p:nvPr/>
          </p:nvSpPr>
          <p:spPr bwMode="auto">
            <a:xfrm>
              <a:off x="1905000" y="304800"/>
              <a:ext cx="12954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Editorial Production </a:t>
              </a:r>
            </a:p>
          </p:txBody>
        </p:sp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581400" y="304800"/>
              <a:ext cx="16002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Product Packaging</a:t>
              </a:r>
            </a:p>
          </p:txBody>
        </p:sp>
        <p:sp>
          <p:nvSpPr>
            <p:cNvPr id="35852" name="TextBox 6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12954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Delivery  </a:t>
              </a:r>
            </a:p>
            <a:p>
              <a:pPr algn="ctr" eaLnBrk="1" hangingPunct="1"/>
              <a:r>
                <a:rPr lang="en-US" sz="1600" b="1">
                  <a:latin typeface="Calibri" pitchFamily="34" charset="0"/>
                </a:rPr>
                <a:t> </a:t>
              </a:r>
            </a:p>
          </p:txBody>
        </p:sp>
        <p:sp>
          <p:nvSpPr>
            <p:cNvPr id="35853" name="TextBox 7"/>
            <p:cNvSpPr txBox="1">
              <a:spLocks noChangeArrowheads="1"/>
            </p:cNvSpPr>
            <p:nvPr/>
          </p:nvSpPr>
          <p:spPr bwMode="auto">
            <a:xfrm>
              <a:off x="7467600" y="304800"/>
              <a:ext cx="12954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Sales</a:t>
              </a:r>
            </a:p>
            <a:p>
              <a:pPr algn="ctr" eaLnBrk="1" hangingPunct="1"/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47800" y="444500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00400" y="444500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257800" y="444500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010400" y="406400"/>
              <a:ext cx="304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05000" y="1905000"/>
            <a:ext cx="1447800" cy="4401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Tools and services to prepare </a:t>
            </a:r>
            <a:r>
              <a:rPr lang="en-US" sz="1400" dirty="0" smtClean="0">
                <a:latin typeface="+mn-lt"/>
                <a:ea typeface="ＭＳ Ｐゴシック"/>
                <a:cs typeface="ＭＳ Ｐゴシック"/>
              </a:rPr>
              <a:t>documents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once for both print and electronic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Editorial proof reading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Illustrations and magazine covers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ea typeface="ＭＳ Ｐゴシック"/>
                <a:cs typeface="ＭＳ Ｐゴシック"/>
              </a:rPr>
              <a:t>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Page layout and production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Content tagging and indexing for e-delivery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3581400" y="1905000"/>
            <a:ext cx="1600200" cy="267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Print issues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Bound volumes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Electronic databases with dynamic updates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Business rules to control access to online packages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6400" y="1905000"/>
            <a:ext cx="1752600" cy="3754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 smtClean="0">
                <a:latin typeface="+mn-lt"/>
                <a:ea typeface="ＭＳ Ｐゴシック"/>
                <a:cs typeface="ＭＳ Ｐゴシック"/>
              </a:rPr>
              <a:t>Electronic</a:t>
            </a:r>
            <a:endParaRPr lang="en-US" sz="1400" b="1" u="sng" dirty="0">
              <a:latin typeface="+mn-lt"/>
              <a:ea typeface="ＭＳ Ｐゴシック"/>
              <a:cs typeface="ＭＳ Ｐゴシック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ＭＳ Ｐゴシック"/>
                <a:cs typeface="ＭＳ Ｐゴシック"/>
              </a:rPr>
              <a:t>IEEE Xplore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d</a:t>
            </a:r>
            <a:r>
              <a:rPr lang="en-US" sz="1400" dirty="0">
                <a:latin typeface="+mj-lt"/>
                <a:ea typeface="ＭＳ Ｐゴシック"/>
                <a:cs typeface="ＭＳ Ｐゴシック"/>
              </a:rPr>
              <a:t>elivers PDF  pages, XML text, multimedia, Video &amp; audio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Access control supports variety of </a:t>
            </a:r>
            <a:br>
              <a:rPr lang="en-US" sz="1400" dirty="0">
                <a:latin typeface="+mj-lt"/>
                <a:ea typeface="ＭＳ Ｐゴシック"/>
                <a:cs typeface="ＭＳ Ｐゴシック"/>
              </a:rPr>
            </a:br>
            <a:r>
              <a:rPr lang="en-US" sz="1400" dirty="0">
                <a:latin typeface="+mj-lt"/>
                <a:ea typeface="ＭＳ Ｐゴシック"/>
                <a:cs typeface="ＭＳ Ｐゴシック"/>
              </a:rPr>
              <a:t>e-commerce </a:t>
            </a: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models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+mj-lt"/>
              <a:ea typeface="ＭＳ Ｐゴシック"/>
              <a:cs typeface="ＭＳ Ｐゴシック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ea typeface="ＭＳ Ｐゴシック"/>
                <a:cs typeface="ＭＳ Ｐゴシック"/>
              </a:rPr>
              <a:t>Print</a:t>
            </a:r>
            <a:r>
              <a:rPr lang="en-US" sz="1400" dirty="0">
                <a:ea typeface="ＭＳ Ｐゴシック"/>
                <a:cs typeface="ＭＳ Ｐゴシック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Printing and worldwide delivery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91400" y="1930400"/>
            <a:ext cx="1600200" cy="3324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Subscriptions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work with member </a:t>
            </a:r>
            <a:r>
              <a:rPr lang="en-US" sz="1400" dirty="0" err="1">
                <a:latin typeface="+mn-lt"/>
                <a:ea typeface="ＭＳ Ｐゴシック"/>
                <a:cs typeface="ＭＳ Ｐゴシック"/>
              </a:rPr>
              <a:t>svcs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. &amp; institutional sales 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latin typeface="+mn-lt"/>
              <a:ea typeface="ＭＳ Ｐゴシック"/>
              <a:cs typeface="ＭＳ Ｐゴシック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Advertising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IEEE Job Site (Classified ads)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Ads on Spectrum Web Site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Examining ads in context with search results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2400" y="1905000"/>
            <a:ext cx="13716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Tools to help create technical articles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Journalist services to report and write news stories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Systems </a:t>
            </a:r>
            <a:r>
              <a:rPr lang="en-US" sz="1400" dirty="0" smtClean="0">
                <a:latin typeface="+mn-lt"/>
                <a:ea typeface="ＭＳ Ｐゴシック"/>
                <a:cs typeface="ＭＳ Ｐゴシック"/>
              </a:rPr>
              <a:t>for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peer </a:t>
            </a:r>
            <a:r>
              <a:rPr lang="en-US" sz="1400" dirty="0" smtClean="0">
                <a:latin typeface="+mn-lt"/>
                <a:ea typeface="ＭＳ Ｐゴシック"/>
                <a:cs typeface="ＭＳ Ｐゴシック"/>
              </a:rPr>
              <a:t>review, plagiarism screening,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and </a:t>
            </a:r>
            <a:r>
              <a:rPr lang="en-US" sz="1400" dirty="0" smtClean="0">
                <a:latin typeface="+mn-lt"/>
                <a:ea typeface="ＭＳ Ｐゴシック"/>
                <a:cs typeface="ＭＳ Ｐゴシック"/>
              </a:rPr>
              <a:t>article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flow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304800"/>
            <a:ext cx="83820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Who we serve, and what we do for them</a:t>
            </a:r>
          </a:p>
        </p:txBody>
      </p:sp>
    </p:spTree>
    <p:extLst>
      <p:ext uri="{BB962C8B-B14F-4D97-AF65-F5344CB8AC3E}">
        <p14:creationId xmlns:p14="http://schemas.microsoft.com/office/powerpoint/2010/main" val="39927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8168" y="197555"/>
            <a:ext cx="6582833" cy="1030112"/>
          </a:xfrm>
          <a:noFill/>
        </p:spPr>
        <p:txBody>
          <a:bodyPr/>
          <a:lstStyle/>
          <a:p>
            <a:r>
              <a:rPr lang="en-US" sz="2800" dirty="0"/>
              <a:t>IEEE Periodicals Hit New </a:t>
            </a:r>
            <a:r>
              <a:rPr lang="en-US" sz="2800" dirty="0" smtClean="0"/>
              <a:t>Records </a:t>
            </a:r>
            <a:r>
              <a:rPr lang="en-US" sz="2800" dirty="0"/>
              <a:t>while Conferences Continue Quality Initiative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371600" y="304802"/>
            <a:ext cx="184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4000" b="1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290638" y="5409591"/>
            <a:ext cx="6628476" cy="10926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300" i="1" dirty="0">
                <a:solidFill>
                  <a:srgbClr val="002060"/>
                </a:solidFill>
              </a:rPr>
              <a:t>Beginning 2011, output of conference articles declined resulting from the IEEE initiative to improve quality control for articles published in </a:t>
            </a:r>
            <a:r>
              <a:rPr lang="en-US" sz="1300" i="1" dirty="0" err="1">
                <a:solidFill>
                  <a:srgbClr val="002060"/>
                </a:solidFill>
              </a:rPr>
              <a:t>Xplore</a:t>
            </a:r>
            <a:r>
              <a:rPr lang="en-US" sz="1300" i="1" dirty="0">
                <a:solidFill>
                  <a:srgbClr val="002060"/>
                </a:solidFill>
              </a:rPr>
              <a:t>. </a:t>
            </a:r>
          </a:p>
          <a:p>
            <a:pPr>
              <a:defRPr/>
            </a:pPr>
            <a:r>
              <a:rPr lang="en-US" sz="1300" i="1" dirty="0">
                <a:solidFill>
                  <a:srgbClr val="002060"/>
                </a:solidFill>
              </a:rPr>
              <a:t>* 2017 articles based on article estimated counts as of Jan 2018 and are subject to change</a:t>
            </a:r>
          </a:p>
          <a:p>
            <a:pPr>
              <a:defRPr/>
            </a:pPr>
            <a:r>
              <a:rPr lang="en-US" sz="1300" i="1" u="sng" dirty="0">
                <a:solidFill>
                  <a:srgbClr val="002060"/>
                </a:solidFill>
              </a:rPr>
              <a:t>Source:</a:t>
            </a:r>
            <a:r>
              <a:rPr lang="en-US" sz="1300" i="1" dirty="0">
                <a:solidFill>
                  <a:srgbClr val="002060"/>
                </a:solidFill>
              </a:rPr>
              <a:t> Articles published by IEEE by publication cover date </a:t>
            </a:r>
            <a:endParaRPr lang="en-US" sz="1300" i="1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68734"/>
              </p:ext>
            </p:extLst>
          </p:nvPr>
        </p:nvGraphicFramePr>
        <p:xfrm>
          <a:off x="-147598" y="1619876"/>
          <a:ext cx="9504947" cy="39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Worksheet" r:id="rId4" imgW="11792074" imgH="5295874" progId="Excel.Sheet.8">
                  <p:embed/>
                </p:oleObj>
              </mc:Choice>
              <mc:Fallback>
                <p:oleObj name="Worksheet" r:id="rId4" imgW="11792074" imgH="529587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7598" y="1619876"/>
                        <a:ext cx="9504947" cy="39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07176" y="3819683"/>
            <a:ext cx="3257551" cy="609398"/>
          </a:xfrm>
          <a:prstGeom prst="rect">
            <a:avLst/>
          </a:prstGeom>
          <a:solidFill>
            <a:srgbClr val="FFFFCC"/>
          </a:solidFill>
          <a:ln w="38100">
            <a:solidFill>
              <a:srgbClr val="2944B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50" b="1" dirty="0" smtClean="0">
                <a:latin typeface="Calibri" pitchFamily="34" charset="0"/>
              </a:rPr>
              <a:t>2017F= </a:t>
            </a:r>
            <a:r>
              <a:rPr lang="en-US" sz="1050" b="1" dirty="0">
                <a:latin typeface="Calibri" pitchFamily="34" charset="0"/>
              </a:rPr>
              <a:t>250,819 Articles Total </a:t>
            </a:r>
          </a:p>
          <a:p>
            <a:pPr>
              <a:spcBef>
                <a:spcPct val="10000"/>
              </a:spcBef>
            </a:pPr>
            <a:r>
              <a:rPr lang="en-US" sz="1050" dirty="0">
                <a:latin typeface="Calibri" pitchFamily="34" charset="0"/>
              </a:rPr>
              <a:t>50,819 periodicals </a:t>
            </a:r>
            <a:r>
              <a:rPr lang="en-US" sz="1050" dirty="0" smtClean="0">
                <a:latin typeface="Calibri" pitchFamily="34" charset="0"/>
              </a:rPr>
              <a:t>	+</a:t>
            </a:r>
            <a:r>
              <a:rPr lang="en-US" sz="1050" dirty="0">
                <a:latin typeface="Calibri" pitchFamily="34" charset="0"/>
              </a:rPr>
              <a:t>64.6% </a:t>
            </a:r>
            <a:r>
              <a:rPr lang="en-US" sz="1050" dirty="0" smtClean="0">
                <a:latin typeface="Calibri" pitchFamily="34" charset="0"/>
              </a:rPr>
              <a:t>vs 2006</a:t>
            </a:r>
            <a:endParaRPr lang="en-US" sz="1050" dirty="0">
              <a:latin typeface="Calibri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1050" dirty="0">
                <a:latin typeface="Calibri" pitchFamily="34" charset="0"/>
              </a:rPr>
              <a:t>200,000* conferences </a:t>
            </a:r>
            <a:r>
              <a:rPr lang="en-US" sz="1050" dirty="0" smtClean="0">
                <a:latin typeface="Calibri" pitchFamily="34" charset="0"/>
              </a:rPr>
              <a:t>	+</a:t>
            </a:r>
            <a:r>
              <a:rPr lang="en-US" sz="1050" dirty="0">
                <a:latin typeface="Calibri" pitchFamily="34" charset="0"/>
              </a:rPr>
              <a:t>64.1% </a:t>
            </a:r>
            <a:r>
              <a:rPr lang="en-US" sz="1050" dirty="0" smtClean="0">
                <a:latin typeface="Calibri" pitchFamily="34" charset="0"/>
              </a:rPr>
              <a:t>vs 2006</a:t>
            </a:r>
            <a:endParaRPr lang="en-US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2561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" y="249382"/>
            <a:ext cx="5578753" cy="625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4995A-CDFA-407D-BA47-14C2DB7220A1}" type="datetime1">
              <a:rPr lang="en-US" smtClean="0"/>
              <a:pPr>
                <a:defRPr/>
              </a:pPr>
              <a:t>3/22/18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0B5DD7-F611-4199-8891-9ECFC9EE80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69522" y="1816924"/>
            <a:ext cx="3774478" cy="40613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-11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800" b="1" u="sng" dirty="0" smtClean="0"/>
              <a:t>IEEE</a:t>
            </a:r>
            <a:r>
              <a:rPr lang="en-US" sz="1800" b="1" i="1" u="sng" dirty="0" smtClean="0"/>
              <a:t> Access </a:t>
            </a:r>
            <a:r>
              <a:rPr lang="en-US" sz="1800" b="1" u="sng" dirty="0" smtClean="0"/>
              <a:t>continues rapid growth</a:t>
            </a:r>
            <a:r>
              <a:rPr lang="en-US" sz="1600" u="sng" dirty="0" smtClean="0"/>
              <a:t>: </a:t>
            </a:r>
          </a:p>
          <a:p>
            <a:r>
              <a:rPr lang="en-US" sz="1600" dirty="0" smtClean="0"/>
              <a:t>The award-winning multidisciplinary journal has published over 1,000 articles on IEEE </a:t>
            </a:r>
            <a:r>
              <a:rPr lang="en-US" sz="1600" i="1" dirty="0" smtClean="0"/>
              <a:t>Xplore, </a:t>
            </a:r>
            <a:r>
              <a:rPr lang="en-US" sz="1600" dirty="0" smtClean="0"/>
              <a:t>after</a:t>
            </a:r>
            <a:r>
              <a:rPr lang="en-US" sz="1600" i="1" dirty="0" smtClean="0"/>
              <a:t> </a:t>
            </a:r>
            <a:r>
              <a:rPr lang="en-US" sz="1600" dirty="0" smtClean="0"/>
              <a:t>more than doubling the number of articles published every year 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Many top </a:t>
            </a:r>
            <a:r>
              <a:rPr lang="en-US" sz="1600" dirty="0"/>
              <a:t>10 IEEE </a:t>
            </a:r>
            <a:r>
              <a:rPr lang="en-US" sz="1600" i="1" dirty="0"/>
              <a:t>Xplore</a:t>
            </a:r>
            <a:r>
              <a:rPr lang="en-US" sz="1600" dirty="0"/>
              <a:t> Most </a:t>
            </a:r>
            <a:r>
              <a:rPr lang="en-US" sz="1600" dirty="0" smtClean="0"/>
              <a:t>Popular articles are published in IEEE </a:t>
            </a:r>
            <a:r>
              <a:rPr lang="en-US" sz="1600" i="1" dirty="0" smtClean="0"/>
              <a:t>Access</a:t>
            </a:r>
            <a:r>
              <a:rPr lang="en-US" sz="1600" dirty="0" smtClean="0"/>
              <a:t>, based on monthly download </a:t>
            </a:r>
            <a:r>
              <a:rPr lang="en-US" sz="1600" dirty="0" smtClean="0"/>
              <a:t>statistics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Impact </a:t>
            </a:r>
            <a:r>
              <a:rPr lang="en-US" sz="1600" dirty="0" smtClean="0"/>
              <a:t>factor was awarded by Thomson-Reuters (now </a:t>
            </a:r>
            <a:r>
              <a:rPr lang="en-US" sz="1600" dirty="0" err="1" smtClean="0"/>
              <a:t>Clarivate</a:t>
            </a:r>
            <a:r>
              <a:rPr lang="en-US" sz="1600" dirty="0" smtClean="0"/>
              <a:t> Analytics) in 2016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596900" y="6508750"/>
            <a:ext cx="3587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82F2EAE-24AC-487E-B3CF-EF8DB39F660B}" type="slidenum">
              <a:rPr lang="en-US" sz="1050" smtClean="0"/>
              <a:pPr>
                <a:defRPr/>
              </a:pPr>
              <a:t>12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282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91CF4-D4E0-405A-A557-CC42CE0F423C}" type="datetime1">
              <a:rPr lang="en-US" smtClean="0"/>
              <a:pPr>
                <a:defRPr/>
              </a:pPr>
              <a:t>3/22/18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F080AD-67E4-493A-8F25-31582624A1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6587231" cy="6858000"/>
            <a:chOff x="62144" y="0"/>
            <a:chExt cx="6587231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62144" y="0"/>
              <a:ext cx="6587231" cy="6858000"/>
              <a:chOff x="62144" y="0"/>
              <a:chExt cx="6587231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144" y="0"/>
                <a:ext cx="6587231" cy="68580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2539014" y="2920753"/>
                <a:ext cx="3977196" cy="2201661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 bwMode="auto">
            <a:xfrm>
              <a:off x="292962" y="4589754"/>
              <a:ext cx="2388093" cy="1065321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355759" y="5575177"/>
              <a:ext cx="1660124" cy="5607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2352583" y="2796466"/>
            <a:ext cx="328472" cy="32847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1997" y="4462430"/>
            <a:ext cx="328472" cy="32847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55759" y="5410941"/>
            <a:ext cx="328472" cy="32847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t>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82088" y="69288"/>
            <a:ext cx="3610992" cy="4222812"/>
            <a:chOff x="5344183" y="239618"/>
            <a:chExt cx="3610992" cy="4222812"/>
          </a:xfrm>
        </p:grpSpPr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5344183" y="239618"/>
              <a:ext cx="3610992" cy="42228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80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Char char="–"/>
                <a:defRPr sz="26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Wingdings" pitchFamily="-112" charset="2"/>
                <a:buChar char="§"/>
                <a:defRPr sz="22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95959"/>
                </a:buClr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8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8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8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8" charset="2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000" i="1" u="sng" dirty="0" smtClean="0"/>
                <a:t>IEEE </a:t>
              </a:r>
              <a:r>
                <a:rPr lang="en-US" sz="2000" i="1" u="sng" dirty="0" err="1" smtClean="0"/>
                <a:t>Xplore</a:t>
              </a:r>
              <a:r>
                <a:rPr lang="en-US" sz="2000" i="1" u="sng" dirty="0" smtClean="0"/>
                <a:t> Enhanced</a:t>
              </a:r>
            </a:p>
            <a:p>
              <a:r>
                <a:rPr lang="en-US" sz="2000" dirty="0" smtClean="0"/>
                <a:t>“Visual Abstract” highlights article of editor’s choice</a:t>
              </a:r>
            </a:p>
            <a:p>
              <a:r>
                <a:rPr lang="en-US" sz="2000" dirty="0" smtClean="0"/>
                <a:t>New Alternate </a:t>
              </a:r>
              <a:r>
                <a:rPr lang="en-US" sz="2000" dirty="0" err="1" smtClean="0"/>
                <a:t>Bibliometrics</a:t>
              </a:r>
              <a:r>
                <a:rPr lang="en-US" sz="2000" dirty="0" smtClean="0"/>
                <a:t> put journal impact into perspective </a:t>
              </a:r>
            </a:p>
            <a:p>
              <a:r>
                <a:rPr lang="en-US" sz="2000" dirty="0" smtClean="0"/>
                <a:t>Easier to find most frequently read articles – social measure of impact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424256" y="693938"/>
              <a:ext cx="328472" cy="32847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rPr>
                <a:t>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24256" y="1623042"/>
              <a:ext cx="328472" cy="32847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rPr>
                <a:t>2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419816" y="2934059"/>
              <a:ext cx="328472" cy="32847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rPr>
                <a:t>3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8" name="Slide Number Placeholder 3"/>
          <p:cNvSpPr txBox="1">
            <a:spLocks/>
          </p:cNvSpPr>
          <p:nvPr/>
        </p:nvSpPr>
        <p:spPr>
          <a:xfrm>
            <a:off x="596900" y="6508750"/>
            <a:ext cx="3587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82F2EAE-24AC-487E-B3CF-EF8DB39F660B}" type="slidenum">
              <a:rPr lang="en-US" sz="1050" smtClean="0"/>
              <a:pPr>
                <a:defRPr/>
              </a:pPr>
              <a:t>13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75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IEEE’s Open Access Program </a:t>
            </a:r>
            <a:br>
              <a:rPr lang="en-US" dirty="0" smtClean="0"/>
            </a:br>
            <a:r>
              <a:rPr lang="en-US" dirty="0" smtClean="0"/>
              <a:t>Fits Market Expectations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6506" r="27456"/>
          <a:stretch/>
        </p:blipFill>
        <p:spPr>
          <a:xfrm>
            <a:off x="4408213" y="1644951"/>
            <a:ext cx="4698004" cy="436638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2"/>
          </p:nvPr>
        </p:nvSpPr>
        <p:spPr>
          <a:xfrm>
            <a:off x="244057" y="1644952"/>
            <a:ext cx="4035248" cy="489237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Outsell Report says that engineers are more skeptical about OA than scientists</a:t>
            </a:r>
          </a:p>
          <a:p>
            <a:r>
              <a:rPr lang="en-US" dirty="0" smtClean="0"/>
              <a:t>Traditional journals, especially from professional associations, are still most popular</a:t>
            </a:r>
          </a:p>
          <a:p>
            <a:r>
              <a:rPr lang="en-US" dirty="0" smtClean="0"/>
              <a:t>IEEE’s </a:t>
            </a:r>
            <a:r>
              <a:rPr lang="en-US" dirty="0" smtClean="0"/>
              <a:t>3-component </a:t>
            </a:r>
            <a:r>
              <a:rPr lang="en-US" dirty="0" smtClean="0"/>
              <a:t>OA program  offers authors a choice of open access or traditional journals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Publications Supports MGA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9349"/>
            <a:ext cx="4316506" cy="4734312"/>
          </a:xfrm>
        </p:spPr>
        <p:txBody>
          <a:bodyPr/>
          <a:lstStyle/>
          <a:p>
            <a:r>
              <a:rPr lang="en-US" sz="1400" dirty="0"/>
              <a:t>The APEX Awards for Publication Excellence is an international competition that recognizes outstanding publications from newsletters and magazines to annual reports and websites. All told, IEEE received a total of eight awards in the 2016 APEX competition. Other IEEE publications receiving recognition include</a:t>
            </a:r>
            <a:r>
              <a:rPr lang="en-US" sz="1400" dirty="0" smtClean="0"/>
              <a:t>: </a:t>
            </a:r>
            <a:endParaRPr lang="en-US" sz="1400" dirty="0"/>
          </a:p>
          <a:p>
            <a:endParaRPr lang="en-US" sz="1400" i="1" dirty="0" smtClean="0"/>
          </a:p>
          <a:p>
            <a:r>
              <a:rPr lang="en-US" sz="1400" i="1" dirty="0" smtClean="0"/>
              <a:t>IEEE-USA </a:t>
            </a:r>
            <a:r>
              <a:rPr lang="en-US" sz="1400" i="1" dirty="0" err="1"/>
              <a:t>InSight</a:t>
            </a:r>
            <a:r>
              <a:rPr lang="en-US" sz="1400" i="1" dirty="0"/>
              <a:t> in the Newsletter—Electronic and Email category. </a:t>
            </a:r>
          </a:p>
          <a:p>
            <a:r>
              <a:rPr lang="en-US" sz="1400" i="1" dirty="0"/>
              <a:t>The Institute in the Magazines, Journals and Tabloids category. </a:t>
            </a:r>
          </a:p>
          <a:p>
            <a:r>
              <a:rPr lang="en-US" sz="1400" i="1" dirty="0"/>
              <a:t>IEEE Women in Engineering Magazine in the Technical and Technology Writing category. </a:t>
            </a:r>
          </a:p>
          <a:p>
            <a:r>
              <a:rPr lang="en-US" sz="1400" i="1" dirty="0"/>
              <a:t>IEEE-USA Women in Engineering Compilation</a:t>
            </a:r>
            <a:br>
              <a:rPr lang="en-US" sz="1400" i="1" dirty="0"/>
            </a:br>
            <a:r>
              <a:rPr lang="en-US" sz="1400" i="1" dirty="0"/>
              <a:t>— Volume 1 in the One-of-a-Kind Publications — Electronic category.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B5B99-1C07-4348-974F-8BA2DD241DCD}" type="datetime1">
              <a:rPr lang="en-US" smtClean="0"/>
              <a:pPr>
                <a:defRPr/>
              </a:pPr>
              <a:t>3/22/18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ABB691-1939-452D-AE21-1C6F435BBB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31mpot05cov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72" y="1439323"/>
            <a:ext cx="2308601" cy="3091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06" y="2065388"/>
            <a:ext cx="2358465" cy="3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0133" y="350942"/>
            <a:ext cx="8500533" cy="1136385"/>
          </a:xfrm>
        </p:spPr>
        <p:txBody>
          <a:bodyPr/>
          <a:lstStyle/>
          <a:p>
            <a:r>
              <a:rPr lang="en-US" sz="3000" dirty="0" smtClean="0"/>
              <a:t>IEEE Spectrum Supports MGA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0133" y="1020358"/>
            <a:ext cx="4533900" cy="4746079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/>
              <a:t>Award-winning Magazine and </a:t>
            </a:r>
            <a:r>
              <a:rPr lang="en-US" sz="1800" b="1" dirty="0"/>
              <a:t>Website </a:t>
            </a:r>
            <a:r>
              <a:rPr lang="en-US" sz="1800" dirty="0" smtClean="0"/>
              <a:t>adding 2016 Jesse H. Neal Awards for Best Website and Best Infographic to a long list of magazine industry honors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r>
              <a:rPr lang="en-US" sz="1800" b="1" dirty="0" smtClean="0"/>
              <a:t>Members, Potential Members, and Educators </a:t>
            </a:r>
            <a:r>
              <a:rPr lang="en-US" sz="1800" dirty="0" smtClean="0"/>
              <a:t>the #1 Member Benefit ranked in survey results is provided by Spectrum in Print, Online, and Mobile</a:t>
            </a:r>
            <a:endParaRPr lang="en-US" sz="1800" b="1" dirty="0"/>
          </a:p>
          <a:p>
            <a:endParaRPr lang="en-US" sz="1800" b="1" dirty="0" smtClean="0"/>
          </a:p>
          <a:p>
            <a:r>
              <a:rPr lang="en-US" sz="1800" b="1" dirty="0" smtClean="0"/>
              <a:t>Chinese </a:t>
            </a:r>
            <a:r>
              <a:rPr lang="en-US" sz="1800" b="1" dirty="0"/>
              <a:t>edition </a:t>
            </a:r>
            <a:r>
              <a:rPr lang="en-US" sz="1800" dirty="0"/>
              <a:t>launched in 2012 is expanding the impact of IEEE in China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F63A0DC-7F7E-4FAE-A924-E06C93D4E109}" type="datetime1">
              <a:rPr lang="en-US" sz="1000" smtClean="0">
                <a:solidFill>
                  <a:srgbClr val="898989"/>
                </a:solidFill>
              </a:rPr>
              <a:pPr/>
              <a:t>3/22/18</a:t>
            </a:fld>
            <a:endParaRPr lang="en-US" sz="1000" dirty="0" smtClean="0">
              <a:solidFill>
                <a:srgbClr val="898989"/>
              </a:solidFill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349804A-DF71-4BCC-BA52-89042F7EE3EE}" type="slidenum">
              <a:rPr lang="en-US" sz="1000" smtClean="0">
                <a:solidFill>
                  <a:srgbClr val="898989"/>
                </a:solidFill>
              </a:rPr>
              <a:pPr/>
              <a:t>16</a:t>
            </a:fld>
            <a:endParaRPr lang="en-US" sz="1000" smtClean="0">
              <a:solidFill>
                <a:srgbClr val="898989"/>
              </a:solidFill>
            </a:endParaRPr>
          </a:p>
        </p:txBody>
      </p:sp>
      <p:sp>
        <p:nvSpPr>
          <p:cNvPr id="5" name="AutoShape 2" descr="data:image/png;base64,iVBORw0KGgoAAAANSUhEUgAAAGIAAACCCAYAAAC94R2MAAAgAElEQVR4nOycd1hVV9b/3+cV6V2aqEhRESnSL/deeu9VERCUYkEFuyioiIgIKqACAiJdiqAiFuy9xN57S6JJbOkxJjOTyef3x0XUmJhkZvLG+c2c5/k+HDj3cPfdn7vXWnvvtc7/8JZj7PhJmFrYvqbj750EwD8w7I1rU6enAVBdU//Gtbz8gre91X/88T9vu/hfEP93x38ciIfv3+FU50YOtjVy//YNfvzxxz+7ScB/EIgff/yRDy6e4XR9CbsXz6AyPoyccC8Otje9EzD+Y0B89fQJd/fv5GZHM8dWZtGUGsvKkf4UJgVz+cTBP7Vt8B8E4tMPP+CjU+9xb3cnJ6qKKUseSfHoUErHhtFRkfentg3+g0B8ePUCNXOncWljC0UJI2kvXELeCF/WToxibeaEP908/ceAeHTrGmdaGzi9toJsDyfWxg+nYdwIqsZHsjzWn3WLsv/U9v0hII4cOcb8BdmvaXvnzn+qod8+f86hw0c5fOQou/fsY/+B32fXn965wcNz57jU2sJsd0dWhPhQOTyIirER5A33oXhC8j/Vvn/2+ENA/BHHx598wuaOrWTn5FFdU8+ESVNZsaqUCxcvsXHTZu7ff/DW+7969AnvH9zLtV2dVE6bQMX4WBonjKImJYb8YV7sKl/1h7X9txz/NiAAzpw5x6LF+Vy7foO8/ALGJ6eSMnk6mzu2cvHi5bfe+7e//IVbRw9yfc8OOhbMYW6YN6XJMZQlhbO/oYK/fPf8D237rx3/ViCOv3eC4pIyrl69xprKahYsXExr60YKi1bxyScPf/X++5fO8cHZU+yvKKZkbBQLQz1YHh/E1eP7/tB2/5bjDwHx3Xff8dlnn7+mZ8++/aca+sMPP7Bl63a2bOskPSOTZ8+e8fe//53S1Wt+8/94/s3X3DtzmuP1VVROSWBFUii5IwOoyUvn7HuH+Nvf/vbW+69du8EHH3zIg48+5vHjJ1y8dJm7d+9x/cZNbty4yfXrNzlx8hRPnjzl1q07fPzJJ1y7foNTp89w5+49bt+5y1//+vPv8W8TNX3xxZcEh0WydVsnqVNmkL+skOqaetLmzGNeZjZ5SwsoKFpF+twFbN3WyQ8//PDa/X/74QeefPYF106e4MqxQ7Qty6AgKYJUX1dqSnOZP3U0C6aN4eypY/ztr3/92TZcuHiJ4++d5PTps9y5e48zZ89x5eo1Ll+5yuXLV3jvxCmOv3eC69dvcOz4exx/7wTnz1/k4MEjXZBO/+Ln+7cB8fU333Ds+AnCh0WTOmUGu3bvZVVxGfFJ45mdPp8t2zopLiljwqQp7N1/oPu+v/z1r3zy+AkfPHjMoydfc+LAYU5t20pnyTIKJk9gTfFyyouymTslgYqyIvbs3cOOHR0c2t/Jl59/+lob7t57n3v33ufGzVvcvnOXDz78kBs3b/H++x9w7Ph73L59lw/vP+Dqtetcu3aDa9eu88knD7l+4yYffnifk6fO8OCjj3/28/3bgPjuu+9o37yFU6fOsL51A4eOHGVzx1bqG5po27CJAwcPsWFjO/UNTXz99df8+OOPfPHV19x7/z637z7g3r0HPPn0GV988S071xbSlD6OC+fOUVO+nMUZE1mRm8GJk2e4fuMe12/cYe/ePRQvn8eNK+e627Bl63ZOnT7DeydOcfbceQ4cPMTjJ0/Ys2c/mzu2cvDgYS5dvsLFS5e5dv0GZ86e49LlK+w/cIhr165z4eIljh5772cnj/82IJ4/f86c9Pmsra7lxIlTlJVXcuz4e/z973/n+Xff8eOPP/L5519w5co1AL785hmXLl3m+vXb3LnzITeu3+bJ02/4/IvnHJ0XROdYK+ZPHk9N2VIqVuXR0ljDhSs3+eiTz7n7/sdcuHyd2qoSluSk8f1fvgfg9u073Lx5i48//oQbN29x/sJFTpw8xdlzF7hx8xY3b97i2rUbnD9/gTNnz/Po0WMuXrzMqVNn2LNvP/fvP+DEiVOcP3/xDZ/5VhC3bt/h7Lnzr+mrr77+U0AAREbFkZu3nPqGRqbNmE34sGiqa+vJmLuAR48ed7/uu++/46OHjzl75gx33v+EO/cecOfefT797BmPH3/Blqw4SgOHMDM+jFXLsjhz9hybNjRy9PAR3v/wMadOnOT69TsszZzGytxZPH0q+d8ffHifW7fvcP/BA44cOcap02c4f/4i589f4EqXn7j/4CNOnz7LgwcfcfnKVTZ3bGXvvgOcOXueq9euc+HCRda3beTZs2e/HcTbjj8DRNTI0ezctYd58xcyMy2d+KTxnDl7nmnT0zh+/ET36z788H3ufvAxx48e4+Lla9y8+T43btzl8ZOvuP/RY3YVprM+zo6UEb4sz83kzLkrbN7UxsmTp7l58wMOHzzEjvaNFC2cTvbU0Xz4/i0ATp48ze07d7l8+SrXb9xk2/YdnDt3gfMXLnLs+AmuXLnK8fdOcvjIUY4eO87DR49o3bCJa9dv0Llj11vXs/5tQPzlL3/pWuI4xof3H3Dq9BnOnb/AqdNnOHHyFH99JdL5+uuv+eabZ3z55Vd88+xbvv7mGd9++5zvv/sLz58959H1c3x88RhXz53i3u0bfPX1M54+fco3z57z1Tff8vDRY+7evcsH79/h1vXLfPtMYgU+efiQTz/9jIcPH/HFF1/y9NNP+fjjT/j88y+4f/8BH3/8CfcfPODM2XNcvXadv/71bzx+/ISPP/mEGzdu/v8B4v/3438uN1bzS2pas4bS1RWv6XDdWi43VuPh4vFGZycMi+RyYzW5k1PfuDYrMfEX3+e/quZ/WgKc+CUF2du/0aG5HiJaApxwsrZ741qEQEBLgBOTnYRvXEsUOfzi+/xXTv8F8a7ovyDeEf0XxDui/4J4R/RfEO+I/gviHdF/QbwjeiuIIi8xuR6i11Tj60hLgBPLPEVvXFvpJaYlwIlynzfvK/UW/+kf9l3WW0H8V+8IiFwPEWkuQua6ClnuKTmv83P80xv9e9T8Qv6vnL8D7fpdINJdhUQ6CBgrdug+X+v77oF4tbOb/J1o8nekyd+Rxlfl16Wu35v8Hbvh/Nnt/1UQq73FLHSX2PeFbiLKfMQscheR7yFmja8jOV3XctxFLPeU/FzlLWalt5h1/o4UeIop9BJT6etIyb/AR3R/s3+hw9f5ObLOT0yDn5gGXzH1viLqfEXU+byuel8RDX5i1vm9BPJOgwgX2JPi5MAUZwcmOjowwkGAj609052FhNnbM99N4ohD7e1Z6C4i0sGeEHt7Ih0EVPo6Emhnj7uNHZMcHX5X1PR6hzu+3uFdnb2uu7O7OtxHRK2PiBpvIVXeQtZ6OVDp5cAaTwHlr6jCU0CllwNV3kJqfSRAGv0cafb/c0f6W0FkuApJEDkQaGdPokhAgaeYEHt7styFBNvbU+glpsLHkVFCAat9xATb2xMusGekUECRl+T3YHt7oh0EvwjipUn5tQ6XfLtrfUTU+AipfqXD13g5UOEpoMxDQKmHPcXudqxys2OFqy2FLrYUuNiw3FmiQhdbVrraUupuT4WngGpvIfW+fz6Mt4JY5ilmpouQAi8xa30lQ3iWi5DZLkIKvcTMchHS4OfIUk8RdX6OFHmJWeIhMU/TnYWs8hJT4ClmuaeYZZ6i1zq+0d+RSj9HSv0cqQ5yoSbYjZpgNyoDnFjrK2KNj4gKHyFVvmJq/Z2o8XNkrY+Ick8Bq1/p8JVudhS5Sjp7qbMNeU7W5DpakSO2JFtkSZZwKJkOQ8l0sCDTwYIFwqEsEluS72RNkastqz0EVL0G4x0E8a9Us78Ta72FxJkaMURTHXlpaXpKSdGzZ0969OiBuooy9hZDmBAbwZK0FBZMTmJK/HBGhngSG+xOemwoVVMSOZaTxuFFaXRkzaAifTJL0iaRMyOZrNRE5o6PI33cSOZNGEVWaiK5M5JZNiOZsmljaZ6cwK5JcbSMHcGKuBBSQz2J8XNicqgn+dFBbBofxe6JI+lMiqQjJoj1QS7/f4F4YXYSzAaiJieHtJQUUlJSEghd5//7v/9Lj//9X6R79kRKSoohAw3JnpXK6rxMSpbMY+HMiUyMjyR59HCmJ0XTumAWF0vyuViSz9EVi6nLy6R0yXxKc+exIiuNvDmTWTJbooL5MylZPJeS3HlU5GSwNWsGxzKncSxzGu1pE0hPimJcXDjj48JZmhzH3ozJHMucypF5k9kxLpqWQOd/fxDN/k7U+ogQ6Goh07MnMlI96SnVk549JT+lpaSQlpKiR48e9OjRg56vnCspKDB36kQaygppKCtk7YolLEibzLyZk5g7cxJVOXO5Wrea6/XlXKsvo7OiiPrVBdSvLqCuZBnlS7NZnZfF6rwsypdmU1u8jPrSAupLC9i8Mo9ThYs4U5TDqcJsKudPJ31aMunTksmaMZFdS+ZxpjCbM4XZHMtOY0OE958Loi3Mkw0R3v+Q2iK8aQ73wmWAPioqKigpKCDTswvCC/WQomcPKaR7vAAg1SUJDHlZWZZlz6OjqYaOphra6tawcmk2RXkLKcrLYn1pAXc2N3GnvZk77c0caqllc1M1m5uqaW+sormyhKaKYpoqimleU8KmhrW0N1bR3ljF7ro1XK4plai6lLYVeRQszqRgcSZFuQs4Ul7E5eoSLleXcK5k6R8O4w8ZES+c8TiRTXen9ujR4w0QUj16INWjB9JSPZHq8cJkSXzGi/Pe2tps39DMgc7NHOjczPaNLTRUlXXreHsL9/fv4P6+Hdzf18mxzs3s397O/u3t7Nu6kc62pm7t2NjMvu2bJNq2iTMdrdxub+F2ewu32pvZVFNB7ZoSateU0LR2Ndc2NnK7vZnbm5o5V1b4h5qpt4I4Wl3Gma2bOFq1mpNtTezJnsOpTeu5sH835/Z0cmZbO8dqyjm9uY2Dq5Zy6dghznZ2cHbnNo5ubCE+IZ66pkZmpacTHBqKrLQ0Mj2l6dlTGimplyB69ughAdPlvKWkpJDuKYO0tAw9evQgZngEB3du5dDOLRzauYX29Q201K+lpX4tu7e2c//wXj46tJuPDu3m7oGdHN61rVv7t29md8eGbu3v7ODw7m0c3r2NI7u3cbOznXvbN3Fv+yaubtnA+oaqbu1tbeBeZ3u3dqZN/HNAbB4TzY60FLamxLNtchLtCcPpnDmB3QtmsWPWJHamT2FH+hR2ZkylPX4YO+dOY0fGNDozpjIyKAAbW1sCggLx8PTAUF8feRkZ5KRlkJGWdLJUD6mukdATGRnZbgcu3bMn0j0lf5OWlkZBVo76NaXs3bKBvVs20LmphdZ1Nbx3cB9Xzpzi+tGD3N+zjft7tnF31xb2bGpm79aN3dre1si21nXsa13HyY5W9r1y7VhHG7famyXf/PZmdjRWd4+KusoSzrY2cL1jPWd3dnC0Yz0tYR7vvmlq9nei0c+RDKElcnJySHeZIFlpaRRkZbslLyuPrKw80tLSSPWQQlpaFhkZOQkcKSmkevRAtmdPCbCe0khL9URsb0fnhka2t62jc0Mjh3dt48J7x7p1c2cHBxqrWFtSwJri5WxrXUfnhiY6NzSxbX0Dx5prObmllWOdm9izuYXOjU3dOre+lsut9Zzc0srhrW1UlhRQvmoZ5auWUV+2kqPbNnKgYz27Nqyjbd70dx9Ek78jtb5ijHV7o6Kiioy0NDJdEBRl5VCUk0NRTh4FBUXk5RWRk1NApqc0sjKyyMrKISMr1wVCEk3J9OzyHT16ICstzcI5M7od8eamGk4e2MfZI4c4e+QQB7Zv6XLiElWXFtLRVN3t6He3NbB/UyO7WuvZ1lTN5saX17Y11XBwczP7Nq5j5/pa1pWvZEV+dreaKovZVFdBy9oS6ksLWDfM590F0RwgcdCJ1qb06qWBunovlBQVUVRQQElBASU5OZTl5VFSUkZJSRlFRWUUFRRRlJFBQUYGeTkFZGW6QHTD6PnauX6/vjRVltBaU0ZrTRnb2xo5eWAvJw/s5cT+PaxZuZQlC2ZLlDWHxjWraKspo62mjA01ZWyuLaNtbTFN5UWsKy+irbacttpyNtVXsG1dJZtqVtOyZiUNpQUsWzSXvKw5FOTMo6VyFdUr8ylbnsOqvCyKpye/wyD8HSn3EqLXWxdNTS00NDTppd4LNRVlVJWVUZaXR0FOFhVlVVSUVVFWVpGAkZVFSVYWRTk5ZGVlu+YYkohJRkbmpRPvAhIXGc668hXd2re1nQNbNrKruZqOmlKyZk8hMy2VzLRU8rNm01ixolv1JctYW5jD6vwsVuXOp65kOZtrV7Otvpy2ylVUF+VSviyb4iWZLM2aTWVBDlvrymivLqFieTZL5s9kUcZ0suZMpTLS790D0dxlloLNBqPbW5feOr3R1tJBQ12dXmqqqKuqoqqkhJyMDAoK8qipqaOmrIKavByq8nKoyMmhICeHnJwcsjIySPfsiZysnMR0SUtgSPeURqZnT5QUFVmRM4/qlUuoXrmE+uKlbK0u7taqRenMnJTIzJQkZqYkUbxkPtUr86hemUfVilwKstJYkjGV7Nmp5M+bQcvq5dQU5VKWt0Bybe40smenkjljIpXLFlK3IpfyvAUULpxN+tTxpKWOIS11DPPHxdL0zoHwdyLPzR6D/vro9dOjX99+6OrooK3RC61e6miqq6GsqICcrAxysjKoqaqhrKSEuqIC6gryqMnLIycnh7y8vESysigpKKCoqIS8nDxyMjLIycgiJyNDTykp3IR2lOUvoGp5Ns3FS2gpXsKG1UtpK11K08pcpo6LZVJiFJMSo5iePIrV+QtYuzyb9SX5lOfOJW1SAjOSRzF1XCw5aSnkZ0xl4YwJZKQmMWtiPNOTRzFlXCzTk0eRnzGF7BkTyJg8hmnj40hJiu5W4TDfdwtEo78jrmZDGGBohJGBIQb99emjo42ulia9tTTR7KWOgrws8nISKSkqoKKsjJqSEhqKiqgqKSMnJ4eCvDwKCgqoKiqipqCIspIyiopKSEtLoygrh5ysLPIysijKypA9dRw1+fMpzprB0tmpNCzPomrJPIoXzCBjUjwJI4JIiJIof3YKTUWLqFu2gIqcOUxJimJMTCiJ0cGMiQll+tgYJo0eztiYUJKiQxgTE8qY6BDGxISQEh9JSnwk42PDGBMdQuIrGjciiPp3BUSzvxOznewxHWyCyaDBGA8chKGeHv11e6Onq0Pf3jqoKSuhpCCPooIcigryqKmqoqaqgpqKChqqqmhoaKKkqIiCvDyqiopoKCvRS0kJdSVl5OXkkZGWRk5GBkV5eeS7nLupYX8WTUli9rgYUkeFkzEhlpypY8hIjmVa/HBGhnoxOsyb8smJHFuSQfmC6RTMSSF3+jhmjYkmKshdomB3YkI9iQ72kCjEk5gQT0aGehEb5s2ocB9Ghnq9vB7sQVSQByMCPRgR5E56wL9mlfafBlHr54jYypKhZuaYm5oyxNgYo359MezXB4O+uuhqaaKirIiykgLKigr0UlVBs5c6Gr3U6aWuho6WDjraOmhqaKGooICWkiLaKipoqSijrqiInKwscrIyyMrIdIXBshLTJSuLv5M9CRE+xAS5EenvwqSRIYyL9GdUqBejQjw4uGA6R3NmsyFnNqsyUpmXPJKZiZGkxoUSHeRGuK9jtyJ8nYjwc2K4nzOR/i6MCHAlKtCNmCB3ogJdJa/zcSTM25FQbzGhXiJCvESEegqp+BdsKP1TIJoDnEh2dsDe2gZbK2ush1oy2MiQQfp6DNTXY4BePzTUVFBTUUJVRQl1VWV6a2mio6mBtqYGujo69Ovbjz66fdHtrYuOmiq9VZTRUVVBR00VZUUF5OVkJSZJVhY1RUXkZWVRlpfMSTTUVQnzFhPmLSLUS0SknzNRga5EBbgSFehKQcpoanNmU7UojbLMaUyPH8b4EQFd8NwJ8xYR5i0i3EdMhK8jw16ACHAhKtCVmCA3Rga7Exvi2QVBTEyQO+E+jgS5OxDoLsDfzZ4xHoI/F8RqX0dchSIcBQ4I7eyxNjfHxEhfIkN9+vXWRkNNhV5qyqirKqOrpUkfHW366GjRR0cbQ30DDPoboK/XHz3dPvRXU6Wfmgp9VFXQVlNFTUUFRXl5FOTkUFGQR7MrDFbuirIUFRSwMDYkxNOhW6FeQpKjAhg73I9If2dK501hVUYKy2eNZ+74GGKD3YkKcGGYr+MbIIb7OhHp70xUgAsxQa4SCMEejArxYGSQG2FeIsZFBhDmJcLPxQ5fZ1t8nGzwcrRmmbfwzwMR7+GKp4sLbk5OOAuFmA8agNlAI8wGGmFiqI+2hhpavdTQVFdFR7MX/XR7o6fbm366OgwwMMB44CAGGQ1kgKERA7S1MNJQx6CXGv3V1dBUV6OXuhqqysooysujJC+HprIyWirKqHY5dAV5eVSVlQl0tiHIXdCtYA8BkX5OJIR7MykmmCVTE8maOIqMcdHEBbsT5iUktAtamLeICG8xw3wdifRzkkAIdGVkkBuxQW7EhXgwOtST+DAvCQBXW0aFeBLmJcZTbIWHyBI3h6GEiSxp+idM1D8MYpmfK4HePvh7euHr4YHQ2oqhgwdgOXggloMHot9Hh96a6uhoqqOjoY5en97076uLft8+GPbXw9zUFDOTIQwZbIKJvj4m2poM1tJkkKYGfTR6odUlTY1eKCnIoyAvRy8lJXRUVdFWVkZLWQllRUXMdTSZ5WJDoJvda5ocG8K88TGEe4uYlTCMWQnDmBIbyrjhvoR4CAj1dCDMS0i4t4hhPmIifR2J8ncmOsCFmEAXRga5EhfszqgQD0aHeBLf5Xf8nG2YFBNCbJAHrgJzXOzNcLI1xdFmCHNcbf9vQTQGODE6KIDwwEBC/f3x83DHysQY6yHG2JgOxnyQIX17a9JXR4M+2r3o11sb/X59MNDri6FeXyzNzLAeaomVuQVDTU2x7KuLha4O5r21GaStibamBjrdoa8aSooKKCnIo6qogKaaGlpqquiqKKOtqsJ84VBWutkx0tX2NRAvOjjMS0iUvzOTogMZP9yPpHBvRvg5Ee4lJMJbxHBfR0b4OXVDGBnoKhkJwe6MfmU0JIR5kxDuQ5iXCG+xNa4Cc7zEVjjaDEFkbYLQcjDOVoOp8f3H8rf+IRDZIb7EREQQFR5OZEgoYlsrbEwHY2tmgp2ZCUZ6uvTvo42erhb9+2hj0K8Phnp9MerfDzPjQQjt7BHY2GJvbYPdoAHY6fXBtp8u1n17019bCx1NDXS1tejbWwctdZWuqEuRXipKaKuroaXRi77qaoQbG1DlLaTcU8AiV7s3RsXIIDfmjY9hZJAbo4LdiQ/1JC7YnZhAV4b7iCWm6MUoCHDpBjAquGsUdAPwJjHch8QIXxLCfHATWBDt78aoEC/ENkMQWBpjbzEIW7OBJDlY/N+AqPUTMzY6ivjoaEaNGMGwAD/szYdgZ2aCvcUQ3CxMMNLrjUE/HQz66eA4yIAB+v0YoK+HsWF/vKwscBGLcRIKsbeywlBHE5FBP4T6fbE30MPKoD86mhKnPtDQkMH9+6GmqoSaihIDtDQw1OxFby1NBvTWpsJTQJ2viCpvIas97Bn7ExghHgJSRgYT4SMmxENAbKArMYEuRAe4EO3vQrS/cxeAN81QQpg3CWEvASRF+JIU7ktiuC/hXo54Ci3xFtsgGGqMrflArE0HYDXECCsTQ4q9fn8Jwu8GkeMhJCU0kHGjRpE0ciQB7k642lvjMNQUZ0szRtkPxdnEiAH9dbE20iPCwgSh8QAGGfTH2cyEcDsr/MQiPJxdsB5kSB/tXtjq98XZqD82JoMQmwxkYJcvsbKwwNLUFD1tTfQ01bHQ1castxZ6Whqk2Jl1pVmKqfMVUeklZJmbHSE/GRVB7vaMi/QjIcyLYT7i7m9/TJcZigt6ZQSEehH/6ggI95EAiPAlMcKPhHBf4oI88XG0wX7oIJztzAj1ECOwMGboYEPMjQ0wG6hP4NBBfyyItX6OZHiISfMQkxo/muiQQPzdxAS4inGyGUqMgzXjRTbECywxH6CH12BDhg0dwnArU0wHGOBpMYRokR3DhXYEiIUEDBnIgL7aGPbRxsnUGIGFKUJzE5xMBmFlbo69Tdf8xHgQ1v10semni1Xf3rgb6dHo9zIzcJ2fmBofEeUeAqa6vWmiZiYMY3JsKEFu9q/5gVHB7q8AeOkHXgWQFOFHYrgvo0O9CXYXIrIywdnODB+xDQ6WgwlwFmBnYYzZIH1MB+phYtQPY8O+ZDlb/zEgmgOcWBboRpaPM5neTkwP8sHHyYEAd0eCPZ2JcBMxxUVAqrM9Ex3tCBfZ4mNhQriFCbG25tgP0meIYV9iHQXEOQoYbmVKuIUJbsaGDOzfByeboTjZDEVsZYGrtSXOQhFigQMiO3tEQwYjMtDDQb8fgv59Wepi+zLNvitRod5XTJW3kFXu9gz7CYgQTwcC3eyJ8nch3Ev40gz9xBG/BODXDSA+1IdhPs4425khsjIhwMWeCC8nQt3FCC1NMDfWx87cGEsTIwYb9mOQQR8G9NfFfqAejb8jnP3NIGrCvCgc5k9eoDuL/V0ZJrLGXWRHgLsj4d6uJIb6Md3biZluQlJdHQjycCLA2YEgM2OCh5ow2Kgfgw374jF0CAkiW0bamBNtbcoIyyG4WpvjLrDBTWCNm701Xi4ueHTNT1wFAtwGGuAyQB8no/7EDx38Rrze7O/EOj8xtb4iKjwdyHgFQoCrHf4utoyP9GdO0ghCPYXEBrm/ZQRI/EBCmC/RAW54CC1xsDTGW2xNuJcTYR6OBLkK8XcW4Cm0wdxYHzd7K4SWQxjYX7fbP+r30WaCnem/FsS6IFdWjBlJWWw4KyL8SPN2RGg5GFeBNX6uIuKCvZkUHUpqhD8ZXo6M9nYhzMeVEC8XguwtsTE2wHRgf4YM0MPG2IAxDlYk2lsy2m4ow+0t8RLZ4S2yx1tkj7+rM4E+L+cnfpbm+OvJF3gAACAASURBVJoMwHuwEb6DjVjjJXwjP/XFfkiDn5jqLscd2wXA38UGP2cbQjwciA5wwcfJmmB3AQlhPj/xA5JRkBDuS1ywF37OdjhYGksma56OhHk6EuwmIsDFAV8ne7xEtng4WGNjOgjTgf0ZqN+HAf37oN9XEi327a2JUR8tKn/jjPs3gViRFE3W1GTWjommfGQoQSKrblvp5yJi8shwpsYNY/LICKaG+BAV5EVkgCfD/T3wEtkwdLAhFsYGmA/SJ9regkmOtkwQ2TBWaE2A2A4/Jwf8nR0IdBEzLCiI8MAgQv39CXF1JszChBDzwQSZGpMhspLUM/yc6exKXJA4bgdy3Ozwd7HB19kGHydrvB2tCHIXMDE6iDBPETGBbj9jhrwJcRchsjLBydaMYDch4Z5OhLiLCXQR4uckwFtsh6fQBjd7K5xthyKyMmNA/z6YGxtiPWQQ/fto01dHA12tXuhoqhNuavSvAVEb4cPC2VNZmDaZotQxzB8egKfYuns2mRjqy6yEKGYmjGBGfCSJEQHEhfkxMsSXyAAP7MwHYm1qhNUQIzyHDmamqwPTXARMcbYnugtCgIuIIDcxUcGBjBw2jKjwcIYHB2M32IgRVmZEWpoy2saMel/xW7O1X3XcZR4Ckpxt8HG0wltshafIEm9HK8YO9yfEwwFvsVV3OBof5sPwV/yAv/NLP/DCDPk42uEltMFdYIWL3VAcrc0RWpoisDDBbJABRnq6DDLoRx9tDXQ01buWd1TRVFel4DfMuH8VRNGMFBbOnkZO+jSyZkwkKtADf3cH3IVDCXC2ZXZSNOljYkgfE8OUuGEkRgaTMCyQ+IgAfBxtsbcYhJ35QOzMBzLdXchcT0fmeIiY6irEV2yPv7NQAsHThaSYaBJiohk9YgSejkKMDfria25MrK0FBe6CXxwNr42KLse91kvIcjc7fMVWeIiG4u5ggVvXkoSfsy0BrvaEe4mJCXDHQ2iFg+VgvETWhHtK/ECwq5AAZwG+jhIz5C6wxtXOEicbC0RWZggshmBrNhjrIYMYajwAPV0t+mhrYNhPl96a6miqq9JLTQV1VWUE/Xv/au3FayDWB7uyOS6U9cFutI8MpmN6MltamliRv5jFGTOYNTGR5PgRhPm6EOQpJiN5NHPHxZI3axILJsaTlhzP5MRo0iYmkTg8ED93EV7O9riLbIh1tKE4IZrcEG8W+DgR5SRg9LBQInzcCXV3JCtuBFkTxjIxMZFRkcNxdxRgZqyPYKgJi4YFsq7rG98S4CRp2+gIWkPcaQlwomNUWHca/ZbESJpD3KnxEdEwIpDJrnaMCPEmMtiLQE8xrgILpiTGEBfshbO9BQGejrgKLAjzFBPm6cjIEF/iI0MJ93bFS2xLVLAfkYG+uAqsEFuZ4S60I8TXE2vTQdiaDcbLxRF3RyGDDPQw0u+HjYUZulq96Kurg7mpCWZDTOilrsZifzfaowNpC/diS3zEG+mbr4HYPjaaZ08esW92Cp/evsGpXZ189/w5X372GaffO0pBbhZ3b99kRLAXmTMm8eij+8xPjuPYnk7OHD/Cl59/xoKZKXz+2VM2rW/k3p3bHDt8kEVzpnP54F4e3rrBFw8/IT3Em+1b2rl5/RqPHz1k+ogwnj64z6P37/H44UP8XB35+OOPCPb14PHDh3x85iSXGqu7zdLTa5f58oN7fPPwY1pDPfj+qy/ZmhjJBwd28+mNq3x26zrrApx59uQRjWNieP/6NZ49+4ay4kKmp4wFIGXsaBKiI3j48Uev+AEH9uzYxofvv89nnz4lNiKEZ998w9XLl7h04Tx+bk588vFHXL1ymfVNjYT4+fDtt8+4cf0aNVWVTJ2cwub2dnqpqTAmKYGnT59y+NAhzM1MuXD+PF/cu83Vljr48Uc2jfB/O4i///ADzz//lM8/fcqNC+f47MkTjuzewfPn37JyaQ737twiPjKQ8qWLePTxAxZMjGfx1HF8/dWXbN+0nsnxkZx57whPnzzm22+/5fGjhywYP4offvgbxcP9+fDiOWamjuf58+cM9/fg7KkTNOUu5OlH96meM40vHj1keIgf9dWVCCyHcO30Sb799AlXWuq72/n02mX2zU7h648+ZPfUsd0g/vb991ysW8NXDz5gY0wwz548onlUBFXJo7l6+SJCq8Fs3byRB/c/ZOfWzcwYn8CD+x/i52Tf7Qd2bd/KJx99xKdPnzAiJIBn33zD7Zs3OH/2DFMnjuf40SN4uzrx5MljArw9+fbbb7lz+zZrysuYNiWV9vZN9NbUYNyYJL7++muuXbtGLzVVzp8/zxdffMHnd27yt++++3UQz548Yl/GFL747FOO7N7OX77/ni8//4zLF85RWpTHt8+ecfXiOdatXsH33z3n1pWLZE0dx+3rVyjJz2J6UhQVK5fx/Pm3bFzfyNNHD8maGM/tq5e4f/EcX3z6lGBvZw4f2Me50yf56ovPKRw7iqcfPeDB9as8efwIJ/uh2JgNwM/Rjqfv3+WDw/t4dOHMayCeXrvM88+e0hbu2Q3i8aVzPDh2iL99/z2bR0fw7Mkj2kYPY2NKIlcuX8TR1ozPP/+M7Vs38/lnnzJuVBTPnz/n2OGD+LuIcBdYs3PbFsqLV+DmYIuDxRCeffMNFaXFHDtyGC8XR54+ecJ7x4+xY/s2fD3d+Oqrrzh86BDbt25lSmoKDx8+pK21lYTRo3n48CGdndtxFIs4f/48R44c4csP7vH8s6dvB9Ea4kZnciy7inI5ffQAe7dt4tSB3WxprGVxZhoL5kxhZd5CalYtp3D+LKqLlrB22SLmpyaydP5M5k8ew6wxMUwYGUZCdCjhvi7kzUohOyWB/GljaUmfSqiPM852prgLLZmWFMv86Agyw/xYM20iVTkLiAzyRjB0EHYWg8hwsqY1KpBd08bT9kry77YxUexMSWBj14fpnBBHa4gbbeFe7Jk+nu3jR7I+2JVt42NZF+hCTZArpTFhCK2GMCzYF8vBhkQE+yGyMWds7AiiI4IRW5vhbDuUMD9PfFxE2JmbYG06iIggf6xMjQkP9Md0oCFiOxvCgwMZqK/HQAM9fDzd8XJ3xUCvLwMNDRALhdjZ2NCvjy6OYhECe3u0NDUwHTIEIyNDEl3FdCbHvVEa9mbUFORKZ0sdh3dJ0uBPb2riSPVqli6aS9acaSzJmMHSuTNZmj6dgjlT2Jg5naxp45g7KZ4542OZMSaGtHGxBLsJGOHrTPrYGLJTElgydQyJQR64CcxxtTfH1d6MGbFhTPVzJyPEl9zocPIy5jB7UjIiKxPC7Myo8Rayzk/8D+98/TScHW5tgsVgg651of6YDuyPs+1QrIcMZLBhP4SWptibm2BjaoylyUDMBxlhOsCAwYb9GaSvx4D+fTHsp4t+n97o9damj7YmvbU00O6ljpqKEooKcigpKqCspIiCvBxKCgrIysggIyONtLQkw11FTpb6n9mzeBNEXBibG6vYu2UDh3du5XbHem601rGuKI+inHmsWryA5ZlzWDZ3JpsWZ3Bq2QLK0ieTNWUMKXERTE0cwezkOFLjwhkbEcDMhBEsnBTP4smJjI0MxEMoCSXjgtxZPCWJebERzAr0In/KJAqzs1iWlcnIYF+WudtT5yv6pyo9X9TvvQhnl7raYmWsz5ABet3rQgP1+zDIoC+DDfUwG2iAlclALIyNMBtogImRPsYGegzsL8lK0e/TGz1dbfrqaKGrpYmORi/UVZVRUpBHSUEeFSUlVJSVUFZSRF5OFlkZaeRkZZCRlu4qzpHk9WYIzH8dRGNyLC1VpWxvW0dH6zpObWrh1qYmztSvoa60kIrliynKnsvqhemcK87nbFEOB3MzyJ4Uz6hwf1JGDSdtXCwz4yOZEBlI6shw5o+PY96EUcxOjiPcS4yfkw2LJyexdPp48qaMIXPkcEqW5LAqN4eVOdmsGh9PtbeQhn9iNLyEIRkVtV2lwfE2QzA26MtAfcm6kGE/HSxNBmBlMpD+utqYDjBgiJE+xgb9GajfDyM9SVpQf10d+vXWQldbEx3NXmh0ZZkoKsijoqSIahcAyd8UUJDvyseSlUVGRqY7ubpHjx7EDXlztv0GiLpxI6kvXc7GujVUrV5Be1MttzpaOdZcS8va1dSWLKe+bCW7VuVzubyAq9UlnCtcxIH5U5kZH82E2GFMT4hkSlwY8yYlkDwimNlJ0WRMGM3cSfHMS01iWlwYRbMnUpg2keUzJ1C3qpCK5fmULcujdFEWFb6O1PmIaPR7+0z6VbVHB9Ia4sbWxOHdf9sUFcDmuNDudagqbyEr3eywMuqHoV5v9PtqY2NphkE/HcnSRG9NLIYYM0i/H4ON9Anw8aJ/Hx36dZkho/56BAX4o6XRCyVFeQz690dVWQkVJUWUFRUlaaJdWSfycnLdI+FVCD169GC4sf6vg6hJjKSyIIe1K/NYtSyHhuoyDm5oYnvrOjbUVbKhrpLPnj7mwtEDfHLiMF/cvs5HR/byyYkj3Dqwm+3tkhKpA50dbKirZNO6Gk4fPcierRupKMjh1JH9HNm2kcsnj3Kks50jO7Zw5dxZTh89wpXzZ7l8aD/nGqo4XriYM2UrODBvGnc6OzhdWsC11nVcaa7lYk05p0uWcaWphgvVZVxprOb+0YOcKFzM+/t2cn5tKefXlnJz83re37eTq60NXKir4Ej+Qi6sb2Dr2jLylyymZNUKilcWUVdTTeLoOJbn57Fp4wbS02axakURx48fY+GCTEqLi4kfFYejSMj+ffvIz1vC7LQ0Fi/OIXP+fPLz8sjISKds9WrGjElCTlZW4hu6Cm9eVNG+ABH5W0DURQVQsnguhdnp5C1Mp6J4OSc2tbCvfT0dTbXs6djA6SP7Ob5/F5cO7OKjw3u5sb6Om231XG+pob20kP3bN3P3xjWKF8+jZtUy3ju0l91b2qhelc/hrW0c2tLKntZ6bl44zfUL5zi2bw+nDh/k9I6tnKqp4HD+QvZmTOXcmmKOLMrgaksd59eWcKGmjIOZMzi5Mo9jSzK5f/QgZ8uKuFgrAbN35gTeW7aIM6UF7E2bxOHsdA5lzuJiXQWnSwvYPWsi26eP51RNBbnps5iaOokpqZNYmr+E8NBgZk2fRu7iReQsWsjCBZnkZC8kffYsMtLnkJk5H6FAwJw5s5kzO42kxAQSExLw8vQkOzubiRMmMHHiRObPm8dQCwtkpKWR7in9GoAXGv0zC4FvgGgKcqFw/nRyZqWQOXsypUsXcWtzC5c729ne1sjWZkkJbWv1atpryzlfXsh72WmcLljIoblTWDRxNFlTxlKxPIe82ZOZkxzH3EnxzE9JYMn0cazJmk714jnU5GbQXlnCxtoqWipKaSovoXbsSCq9HCRO2t+RTVGBv2iKNseGsGH465U7beFebPyFuoVmfyc2xgRT7yuiPtybeSJLdDTV0dJQQ7OXKnY2VvRSU8Z6qDlGBv2xMDVBU12NAYYGKMq/9AMvzJCiggK91NTQ0dZGt3dv1FRVu0ZBF4BXqmdfAHhhnrJEQ39D1BTgRHFyLHNTJfUFdUsWcL2lhnudmziyZQO7O1rZ1trAsX07uHvhDE+vXODB4b18dv0Slw/t5fDu7bTVVnD53GlOHz3I/h1bOH5wD3s62rh4/CBn9u/g6qlj3Dx/ihsXznHn6mUunDjOnooSru/azrn6Si6uq+LK+nqutTVyatVSzlWs5PqGJi7WreHW1o1crCnnSnMtp4uXcXD+DG5sXs/lhirOV5VyZ+cWzlUWc6m+kltbN3C+spgzZUXc2NTC8aULubqhkXsH93K8fCWzJyUzN2MOwyPC2LdvLwsy57Omopx5GRmUlpYwY8Z0mpubmTc3g7WVleTnLaGiogIvT09SU1MpLS2lqLCQ4lWrKCkpwc7Wtrtu8LUy5i4AUlJSqMnJsu5nHj72syBqwr2YnRzHxMQRtOVkcKVmNbc2NXHtyH72d7azc1Mzx/fv4v1De/j02iU+v3Wdq+0tHN+/m8O7trM6bwFVK/JpqiqjdnURjZUl7GiuZk9LNReO7OX84T1cOnGMs0cPceLAXh7cvcOhkgK2zUrhSlsjFxvWcq2tkQPzpnGmrIizZUUcXTyPQ5kzudJUw9nylRxfmsWZ0gIOL5zNkex0LjWs5XxVKecqi7nW2sDldVUcX7qQc5XFnFqZz8WacvbMnMDhxXM5UbyMY8XLac2YQdbcdMLDQhkzJpHCguWMHj0KN1cXokZEkjJpIpnz55OamsLMGTNImTiRkTExeHl6MiE5mRGRkUyZMoXc3Fxmp6Xh4eHxBoSeUq/7h/BBb/qHnwXxohZuSUwwCSMC2bhgBhfKCrjWUsu1c2c4dXg/e7Zu4GhLLZerS7hQXsjFiiLqsueQnz6VRTMmkJmSyJSEKFJHRzItMYqM5DjWZk2nKnsmVdkzqc/PpL12Le21a9lUU0njnGms9pFENQ2+4l9d7v6HQ9mAlzt5NV07eRGDDVBWUkBJUVI2oCAvi7KSIipKSpJaDgVJiKogL4+8nKRGQ7bbGb9phn4KoLsmUEoKdXk51v7Cjt2bIPydaPQTUxXgzKgQT9anTeRMUQ7n29Zx6eR7XDt/liM7OrjWWs/VhgouVq7k4MolFOfMY/n8mSyZnUr6xAQmJ8aQGj+CyfGRFKVN6IZQlT2TDWtKu0GsX7GMAjc7yj0E1PqIWPc7QtZ/FER31oengGXONvRVV0FBXu5l5rmcLPJyct0TMvmucPTVaOjXAPR8BcCLyGm6wPwXP9ubzrprI77GW8hsbxGVE+M4sWQuJzc2c+7oYa6ePc3pPZ3cam/menM1l2tW07RyKWX5WaxYmE5e+lSmjRvN5KRYJidEkzE+7jUITUW53RDaa9eyakQwK93sqPRykDwz6Q96tNuLWXajvyMNvmJqfCQZgoUutowyG4Cc3Ms6DFkZaWRlpJGXk0VGWvqVESCDtLT0z/qBXwIg1VXA72dpzLq3rBL8DIiXm/Cr3O3Jjw7kWOZ0jrY1cfLAPs4cOcjujg1caF/PzQ0NXF1fy5bKEioLcilZPJ+l89OYlpzIlLGjmJI0kvIFL01STc5sNlVXdEOoz8pgqbM1q93tf/dMui3ci82xobQESDaGNseGdm+2/PRBi68+Ea3eVzLLXustpNTdnuXONiwUDWWghiqyMtIv14WkeyInK4u0tKSjpX+nGXohVRUl3ISWrPQRvfWzvRVEsbsdS7xFHEpLZn9THcd272B3extb16/jQMcGrm9uYe/GJi62NVBbvIzqojx2tDUzOzWZqePiWZGaRENeBtWL0qjKnsn64mUvfUNVBfm+zhS52kpSJ31+37rSwfnTOVuxkpYgF65vaub6xmZ2pCS+0ukvH7T44pl/NT6S9Mw1ng6UuttT5GpLrqMV8wTmjDI16obw6rpQz5+Yl98KQEujF84ONsSEejHF+9dN7ltBlLjbs8TRmo2Jw9hTXc7BbR2sr1rNhro17Gpv5dC2dvZsaeP4xib21paTv2A221sbWVOYz5yUsexLT6Ejawa1uek0ZqSwbfG8bhBJwyMYoK7CYA01zLTUGaqjgVVvTax1tbDto41dPx0Eer0R6eviaNAHJ6N+uAzQw32QPh7GBgQLbQgVWBFiZ8740TFMiI0kUmxDuM0QIu1MiRKYE+1gQYxwKCNFlsSJrRjlZEWikzWJzjYkONsQ72xNnJMVMWIrosWWiC0GYTXECOshRlibDsDWfBAOVqYIbcxxEljh4SzE192JQB93QgN8CAnwISzIn+FhwURHRhAbNZyx8SOZNjGJWSlJjIkJJTbQjUq/LpP7li/WW33Eag97ljpZs8zDgZ0r89nbvoE1y3JYV76SLS31HNmznf2dm9nV3sLOmjKWZM1h5ZIF7O/YRM3yRexenM7BOZNYlzuH9klx7J4YS/uaUiqX5yPfVdwuLd3zFacoi4K8LEoK8igrKaDWVe6lqa6CtoYavbXU6dtbk/66Whj002GAni6DDPpgYtQPs4H9GTrYAKshRtiaD0Qw1Bih1WAcbYbgbGeKq8AcD6FFdzaHr5MN/i4vZEegmz3BHoKuqiMRYT5iIgNdiRvmx9jYMFKTYpiZksi8GZNYNG8my3LmU1KQy9rSItZVl9PaWEN1+SoKchcwb+YkJiVGMXqYL4uD3X6Tyf2FqMmRWh8RFZ4CClxsyBIOpXZiAjtam1i5MJ21RUtoX1fFgc7NHN69jd0dbVSsWkZBbiaL5s1gfWUJm9esoL0kn0PzprBy/EiyowPZMyGG7fOn42hn2z3U3xUQQe6C7tKvMG8xEX5OxIR6kRgVxMT4SKYlj2bO1PFkzZlK3sJ0VuRnU75qGbVrSmhpqKKxpoKSwlwWzZvB9InxjIkJIcHfmZrfaHJ/cR4hWcN3YJWbHbliK7KcbOioXsPS9KmU5GbSWlPGzk0tHNm9nY71DVSWFrFqWQ752em0lBWyuWoV7RWFbM7NYFxUEDHBHrSNG8GyYI/XbO67ACLA1Z5gD0kNnqSmzpERQe6MHu7PuLgIJo8dyazUMcyflcLi+bMoyM2ktHAJVWUraaxZw/p11VSWFrF00VzmTp9A9swJpI6KoCDAmXrf3xaA/OzM+qc7W8udbVggtKBkYhLL06dSMH8mjRUr6Giu4dDWjRzd1ExdZSllK5dStWopW+or6KgpZXPlCnLTUiS2MtyXqRE+DNDshZSUlGQy1AVBQU4OOVmZrs0VRZQU5NFQV0VTXQ0NdZWuZWgN9HprYWygh0FfHYYM6I+VyQCMDfriYDkEgcVgbEwH4im0xtHGFFeBBcHuQlzszQhyExDp64yH0IKYQDei/F0IdLMnKcKHSF9HIv1cSI4KJNLfmYQIHybFhhIb7sOs5DjSU5OYOSmBZQvSyM+aQ9GSBdSsLmTt6iJa6irZtqGJ+qoyasuKKM3PYur4UUwfG01mdNDvmhf9LIifJmoVu9mxxNGK+UJLls+YSG5aCtUr82itKePE+jrubNvIxoYqqstXsrmhiq0NlWypK6OxOJ+p4+NIHj2chBGBCCyHdK+5vAZCXl4CQlGhG4RWL0khpIa6Kv379KavjmbXxo0+hv16Yz7IEDvzwRgb9MXZ1gKxlSl25oMIdBHgYmeOp8iKEX6uuAnMGebjRHyYNx5CC8YO9yMh3JsQDwemxoURF+xBXIgns8dEERPkTkpsKJkp8SSMCCR3dgp5GVPJmJbM2sLFlCxdSMWKfDY1VNKwdjVb2xrZs3UDFcXLWb08h5z0KWSkJjIvOZbVfo7Udy1e/pZVgl/M9Pvpzlahiy2LRJYsDHQnMyWR8vwsGsoKOVezmlsbGznb0crGhmq2NNWxtbGKLXVryJ8/k5kpiaQmxTBqeCAKcnLdT7N8EZvLysh0F7UryMuhrKiAqrLEJGmoq6KtoU5vrV7dIP5fe+f11Gaa5eGr9nR7Pe11Z7ftbhsHgrGxSQKRJUzOSSCyRBA5g8kiiCREECAhEYQIIhrbYHdPz7i3dqq6aqZqt3aqNkzVVu3/8uzFR2raPeMA3ZoqX5wr3Uh66pzzvuc95/wcrlzk5teXcHK4gvP1r7h17RL3nK/j6XoLkZsT4vsuBHi6Eiy6i1R8jzA/dyICPIkO8iI2RES81JeYEG8iAz1JiwxAFhVIenQwmXFSsuJDyU+JoDgzgQqFjIbSPNpqVXQ3V6Ptbkan6WBSp8Fq0rNqNbO9tsjqggnz+CATfe2MdNTTVVVAX2rEa9+Lfh7EsaPslMQbbaAHHT53aZEnMN7ViEXXy18Mw/x1ZZb/ebrO7qaNnbUldmwWlo2jdLcKazxrVLncd3U6OHefee/M3o1VKB+c2/OID8+d48L5D/nkggDgy88+5coXn3P10kVufHUJx2vCu7Kb0w08bjvi6eqI47XLBHm5EerrTmSAF7HBPiRI/UgJDyQ9KoSsWCm5CWEokyMoTouiJD2W7DgpCaG+1OYmU69IpVGZxsOiDFpUmagrFWjqS9C2VjPe1YRxoJPZ0T6WDDpm9EMsmMZ5vrnMH3a2+MPTTbaXZrBOapnQtNLXWEpbgQxjmO9r34v+Zu/r8Q5rfYiXcAEK9qa/vpQFTSv/PtLDf85O8NxiZGvVyu7GCk9WFpgc1jDQ1UxHUyUKefKREoB9gEh8IKYuL4UGRRqNBTKai+S0l+XSU1vEwMMKRjrrmexrwzzcw8LEEDazHothlJV5I989Xuf7Z9vsri9iM+sxabsYbquhoyKfwXjJj4qXrwLh74I4nrj3Q1S3+B5d8njM7bX8ua+F/5gcxKjTsDRnZGfTxprFjGFsEF1fJz1t9ThcvXKwDMseQOTEh5IU5kddXioNShlNBem0qLJQVynpayhluK0GffdDjINq5sb6WTaOsjFvYGlmks2lOV7sPuK7x+tsLUxjGR9gvPshvXUq2nOSML5h8fLvgjgaoubCfJmSejMU6IE60JOx2mJ+aK/hRZ+wds00McwT2wIb1hlmDaPohzXkpCcfWUFtHyByEx6QFO5PXX4qjUoZDwszaC/Po6eumMHmSkbVDUz1tzOj68U6qWV1ZoJHizOsLph4vLbIi91HPF0Vwq9xsJOhliraSnMYjvBn9mjx8hUhvBKIvxWielIi+ZeGYh63COvbRge6+MFm4U/ba1hnptAPa/j4owt2BaI0I47chDCSw/2pz0/b84ZMuqoL6G8sQ9dey0RvM9NDXcyPD7AyPcamZZqnNgtby/Psbtn49pGNjXkDs6N9jKob6K4ppFMWjUEqFC/fpCnulWfoXhaievzvs6mSY6tSUl+mYKCjkf9emeP/drd4vDxPfEzk4eXNLkBEUyaPIy8xjJSIABoUaYI3lOXSW6diqKWKsa4mDAMdzI5oWJzSsTYrrLJ+vrHEk7UldjaWebw8x+KUjqm+NvqbymktkqOTijCH+rxxU9xrTZX+JEQFuKOPDMBWkkVpvozR9ebdUQAACDdJREFU5mr+a36S/91a5rl5kg8+eN+uQKhkMZTJ48lLCiclMpAGpWwvNxTQ31TOSEcdE5pWTNpuLPohbKZxthZM7Kwu8LvtNXa2bGwszrA6O4FZ14Ouow51lZKueCmTEi8hSb9hU9xrzVkfhii/H4UoizxWaNVvLOMvBi1/XZ4hMSToxy9UvzKIguRIVLIYyjMTyE+OIDUyiKaCDDrK8+itUwnH1e6Hwq7A0T6WDCOszxt4vDzHN5srvNjdYnvVinV6nIWJISZ6W9A0lNCan8JwsCfToUKSfp2muDcG8XMhajTUB2V8KFMVCv5N180fR/t5/8xv7AtEipCoy7MSUCRHkBYVTIsqi67qQsEbOhuOHFe1rJr1PLKa2V1bPDiu2uaMmEb7mR5So22tpqM8j+4If/QhXgdJ+k3f218bxE9ClEQIUVUPfNEpZfxJ04wmN/1g+709gMhLCKMwNYqSjFgqshJRpESSHiuhvTyP3r3Lm76nmekhNfP7x1WLkSe2eb59ZOP73Uf8bnuNuUkdY5p2xrua6KktpjUjluEgD4xSEZa9I+ub9uq+0Xaa46eo8RAvegLcaU6J4Ie2apTSQLsCkZ8YTlFqNKXyOCqyk1CmRpGVGI66qvDg8jbV387MSC/WyeG9BD3Ds40lfv90gxe7j3him2dyqJv+tloGmytpU2WhkXjveYPvW3nDG4P4uRDVLPXhX+uLiL5/x35AxIWSnxRBUZqQqCuzkylKjyUvNZreuhK0bTWM9zQzre3Coh9kxTTG5sI0O6sLfLu9yvfPtvlma4X1uSm0XQ/pqFXRVV1Ae1IYuiAPpkPf3hveCsR+iFo8EqIGA93ZVKQS7eZiHyCiQ8iOf4AiOZJiWQxlmQlU5aZQmpVIgTyB/qaKg8vb7GgfiwYd63NTPF6eO6wn7WyyvTSLdVJLd1MljSU5tBakMxDkyaTEW1Dsinz7Xqy323L5khA1HRVIvo+7XYDIiJaQE/8ARXIUxbJYyjMTqVUIvVYlOaloW2vQ97YwPdR1UE/asprYWbMeJOhnG4usmvWYhrtprlBSkZuMOiqIsWBPzKE+LLzlMM2JgHh5iPKg2s/jVweRGhGEPEZKTkIYypQoVOlxVGQn01iURU1hJhVKOSOdjcLlbVTDklE4rj5ZmeebrRWhnvRknS2rCYt+EH1PM9XKDFRxEoYDhQQ9v6fs+LbDNCcC4qWnqGAvzp458yuDCEYeKyU3IZyC1GhKMuKpyZfRXJpHY0kuNapc9D0twuVtYmivnmRmd32R3z/Z4Ptnj9hZXWB5euygnlQsj6M9yIMJyWGCPqmGuBNb0n48RPle+uwncwFH29Pf25evOXPmYHm7MAB4lg/PCe/VH184zycfneeLTz8+eBy6evkLrl3+Ym/uTZiDc3Ny4L7zdTxdb+J7zxk/j9sEi9wI9XMnPMCT6BAfkiMCyUqMoDAzibL8dKpVeagbKxjoaGRsQI1pfJAFk54164ygYWSdwTQ+yKC6iebKQkqzkygLEzMW7Ikp1OdIhfVkZDVPTD/ieIjqFt/j7JnDlnThZU5QSHnvyFPp/s7vD97/zeEs2rl/4vNPPjp4Lr166SJffv4J1y5fxPXmNb6+9DlujtfxdHXE6foVgrzc8HFzRuTmRGywL4Hed4gKFpEV9wCpnzu5iRGUZCaRkRCOulZFe42KtrpSTNpudL1tmMeF588F8yTPt2x892SDab0W6+QwQx31VChktBRmoA3xOrgzLJ1Agj4VEMdf9IxSEQrXm6/oEcJT6bk9j/jtubN89M/nBY+4cJ4v9za+XLn4KTe+usTXX36Gk8MVbt+8iqPDZTxdb+HucgOP2zcJEbnh53EbqdidOKkfUj93ZDESFGmxZKfG0FSupKW6mPaGCvT9nYz0dWIa17KxYGZ5fprdLRtbS3OMDqgZ07TSUlVIXloUmuggDNJDkdmTll8+ebGnI2vdDFIRMqdrLwVxOu00Dni43kR0zwk/T1eCRHcJ9fMg9oE/svgw8jMSKVXKqS8voL2hkr7OJkYG1BjGhrCYJlhbnMNmncEwOkBvewN1ZfkoMuJoCBOfurjsiQsC7ueLfRjGUBHl95248MH7pw7invP1vTZJZ/w97xDk40ZEkIikqBCyUqIpykmjSpXHw5oSulvq0Pa2MTGsYWZqjOV5E+vLFuaMYwxr2mmtLaU8N5XOiACMocchnLzc8ikpM/ofwLCEHybwpFtf89m5s6cD4tZV7rvcwOuuI77uLgR43UHi507sA3/S4gRvKFPKqS8vpL2xkr7Oh0e69aZYX55naX6aiWENPc3VdGUmot/77pZw8alrXp+aaOx+mNrvxraEi5nfEwLX+N9H5eZIposD6c7XyHB2QO7igNzlOukuDqS7XCfj9nXkrjfIvHOTrLs3yb57i6y7t8i+50jufSfy3J3J93BB4emC0vM2Bd53KPZxo0R8jzI/d8oDPKgKEVET5k9jjITWxHDUslg0WUkM5cvQFeegryjAUFvCTFMl883VzJYrMMjjMe95syVcEDNfijy9uY1TB7EPY38+4bBFft/EB2b9pS38Z2zv88UIMUsRgrr8yt5u2dMWHP9FhMUPB0f8f2Irdmr7f/4vpfj+iym8nyjUU7Zf43f9w4H4R7FuiRhdqB8aiZiWYF96JGJqAn1oDfalKciX5WNJ/x2IUzBzuD+pIm9ivLzJE4vIFovolohJ8xFR7OdDZYAPtmMh7x2IU7LRB35MhfmhDRWjlojpkYhpDPKlM0RMU5AvS+88wj7tHQg7sXcg7MTegbATewfCTuwdCDux/wdJnvB5orV59wAAAABJRU5ErkJggg=="/>
          <p:cNvSpPr>
            <a:spLocks noChangeAspect="1" noChangeArrowheads="1"/>
          </p:cNvSpPr>
          <p:nvPr/>
        </p:nvSpPr>
        <p:spPr bwMode="auto">
          <a:xfrm>
            <a:off x="4554071" y="10310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png;base64,iVBORw0KGgoAAAANSUhEUgAAAGIAAACCCAYAAAC94R2MAAAgAElEQVR4nOycd1hVV9b/3+cV6V2aqEhRESnSL/deeu9VERCUYkEFuyioiIgIKqACAiJdiqAiFuy9xN57S6JJbOkxJjOTyef3x0XUmJhkZvLG+c2c5/k+HDj3cPfdn7vXWnvvtc7/8JZj7PhJmFrYvqbj750EwD8w7I1rU6enAVBdU//Gtbz8gre91X/88T9vu/hfEP93x38ciIfv3+FU50YOtjVy//YNfvzxxz+7ScB/EIgff/yRDy6e4XR9CbsXz6AyPoyccC8Otje9EzD+Y0B89fQJd/fv5GZHM8dWZtGUGsvKkf4UJgVz+cTBP7Vt8B8E4tMPP+CjU+9xb3cnJ6qKKUseSfHoUErHhtFRkfentg3+g0B8ePUCNXOncWljC0UJI2kvXELeCF/WToxibeaEP908/ceAeHTrGmdaGzi9toJsDyfWxg+nYdwIqsZHsjzWn3WLsv/U9v0hII4cOcb8BdmvaXvnzn+qod8+f86hw0c5fOQou/fsY/+B32fXn965wcNz57jU2sJsd0dWhPhQOTyIirER5A33oXhC8j/Vvn/2+ENA/BHHx598wuaOrWTn5FFdU8+ESVNZsaqUCxcvsXHTZu7ff/DW+7969AnvH9zLtV2dVE6bQMX4WBonjKImJYb8YV7sKl/1h7X9txz/NiAAzpw5x6LF+Vy7foO8/ALGJ6eSMnk6mzu2cvHi5bfe+7e//IVbRw9yfc8OOhbMYW6YN6XJMZQlhbO/oYK/fPf8D237rx3/ViCOv3eC4pIyrl69xprKahYsXExr60YKi1bxyScPf/X++5fO8cHZU+yvKKZkbBQLQz1YHh/E1eP7/tB2/5bjDwHx3Xff8dlnn7+mZ8++/aca+sMPP7Bl63a2bOskPSOTZ8+e8fe//53S1Wt+8/94/s3X3DtzmuP1VVROSWBFUii5IwOoyUvn7HuH+Nvf/vbW+69du8EHH3zIg48+5vHjJ1y8dJm7d+9x/cZNbty4yfXrNzlx8hRPnjzl1q07fPzJJ1y7foNTp89w5+49bt+5y1//+vPv8W8TNX3xxZcEh0WydVsnqVNmkL+skOqaetLmzGNeZjZ5SwsoKFpF+twFbN3WyQ8//PDa/X/74QeefPYF106e4MqxQ7Qty6AgKYJUX1dqSnOZP3U0C6aN4eypY/ztr3/92TZcuHiJ4++d5PTps9y5e48zZ89x5eo1Ll+5yuXLV3jvxCmOv3eC69dvcOz4exx/7wTnz1/k4MEjXZBO/+Ln+7cB8fU333Ds+AnCh0WTOmUGu3bvZVVxGfFJ45mdPp8t2zopLiljwqQp7N1/oPu+v/z1r3zy+AkfPHjMoydfc+LAYU5t20pnyTIKJk9gTfFyyouymTslgYqyIvbs3cOOHR0c2t/Jl59/+lob7t57n3v33ufGzVvcvnOXDz78kBs3b/H++x9w7Ph73L59lw/vP+Dqtetcu3aDa9eu88knD7l+4yYffnifk6fO8OCjj3/28/3bgPjuu+9o37yFU6fOsL51A4eOHGVzx1bqG5po27CJAwcPsWFjO/UNTXz99df8+OOPfPHV19x7/z637z7g3r0HPPn0GV988S071xbSlD6OC+fOUVO+nMUZE1mRm8GJk2e4fuMe12/cYe/ePRQvn8eNK+e627Bl63ZOnT7DeydOcfbceQ4cPMTjJ0/Ys2c/mzu2cvDgYS5dvsLFS5e5dv0GZ86e49LlK+w/cIhr165z4eIljh5772cnj/82IJ4/f86c9Pmsra7lxIlTlJVXcuz4e/z973/n+Xff8eOPP/L5519w5co1AL785hmXLl3m+vXb3LnzITeu3+bJ02/4/IvnHJ0XROdYK+ZPHk9N2VIqVuXR0ljDhSs3+eiTz7n7/sdcuHyd2qoSluSk8f1fvgfg9u073Lx5i48//oQbN29x/sJFTpw8xdlzF7hx8xY3b97i2rUbnD9/gTNnz/Po0WMuXrzMqVNn2LNvP/fvP+DEiVOcP3/xDZ/5VhC3bt/h7Lnzr+mrr77+U0AAREbFkZu3nPqGRqbNmE34sGiqa+vJmLuAR48ed7/uu++/46OHjzl75gx33v+EO/cecOfefT797BmPH3/Blqw4SgOHMDM+jFXLsjhz9hybNjRy9PAR3v/wMadOnOT69TsszZzGytxZPH0q+d8ffHifW7fvcP/BA44cOcap02c4f/4i589f4EqXn7j/4CNOnz7LgwcfcfnKVTZ3bGXvvgOcOXueq9euc+HCRda3beTZs2e/HcTbjj8DRNTI0ezctYd58xcyMy2d+KTxnDl7nmnT0zh+/ET36z788H3ufvAxx48e4+Lla9y8+T43btzl8ZOvuP/RY3YVprM+zo6UEb4sz83kzLkrbN7UxsmTp7l58wMOHzzEjvaNFC2cTvbU0Xz4/i0ATp48ze07d7l8+SrXb9xk2/YdnDt3gfMXLnLs+AmuXLnK8fdOcvjIUY4eO87DR49o3bCJa9dv0Llj11vXs/5tQPzlL3/pWuI4xof3H3Dq9BnOnb/AqdNnOHHyFH99JdL5+uuv+eabZ3z55Vd88+xbvv7mGd9++5zvv/sLz58959H1c3x88RhXz53i3u0bfPX1M54+fco3z57z1Tff8vDRY+7evcsH79/h1vXLfPtMYgU+efiQTz/9jIcPH/HFF1/y9NNP+fjjT/j88y+4f/8BH3/8CfcfPODM2XNcvXadv/71bzx+/ISPP/mEGzdu/v8B4v/3438uN1bzS2pas4bS1RWv6XDdWi43VuPh4vFGZycMi+RyYzW5k1PfuDYrMfEX3+e/quZ/WgKc+CUF2du/0aG5HiJaApxwsrZ741qEQEBLgBOTnYRvXEsUOfzi+/xXTv8F8a7ovyDeEf0XxDui/4J4R/RfEO+I/gviHdF/QbwjeiuIIi8xuR6i11Tj60hLgBPLPEVvXFvpJaYlwIlynzfvK/UW/+kf9l3WW0H8V+8IiFwPEWkuQua6ClnuKTmv83P80xv9e9T8Qv6vnL8D7fpdINJdhUQ6CBgrdug+X+v77oF4tbOb/J1o8nekyd+Rxlfl16Wu35v8Hbvh/Nnt/1UQq73FLHSX2PeFbiLKfMQscheR7yFmja8jOV3XctxFLPeU/FzlLWalt5h1/o4UeIop9BJT6etIyb/AR3R/s3+hw9f5ObLOT0yDn5gGXzH1viLqfEXU+byuel8RDX5i1vm9BPJOgwgX2JPi5MAUZwcmOjowwkGAj609052FhNnbM99N4ohD7e1Z6C4i0sGeEHt7Ih0EVPo6Emhnj7uNHZMcHX5X1PR6hzu+3uFdnb2uu7O7OtxHRK2PiBpvIVXeQtZ6OVDp5cAaTwHlr6jCU0CllwNV3kJqfSRAGv0cafb/c0f6W0FkuApJEDkQaGdPokhAgaeYEHt7styFBNvbU+glpsLHkVFCAat9xATb2xMusGekUECRl+T3YHt7oh0EvwjipUn5tQ6XfLtrfUTU+AipfqXD13g5UOEpoMxDQKmHPcXudqxys2OFqy2FLrYUuNiw3FmiQhdbVrraUupuT4WngGpvIfW+fz6Mt4JY5ilmpouQAi8xa30lQ3iWi5DZLkIKvcTMchHS4OfIUk8RdX6OFHmJWeIhMU/TnYWs8hJT4ClmuaeYZZ6i1zq+0d+RSj9HSv0cqQ5yoSbYjZpgNyoDnFjrK2KNj4gKHyFVvmJq/Z2o8XNkrY+Ick8Bq1/p8JVudhS5Sjp7qbMNeU7W5DpakSO2JFtkSZZwKJkOQ8l0sCDTwYIFwqEsEluS72RNkastqz0EVL0G4x0E8a9Us78Ta72FxJkaMURTHXlpaXpKSdGzZ0969OiBuooy9hZDmBAbwZK0FBZMTmJK/HBGhngSG+xOemwoVVMSOZaTxuFFaXRkzaAifTJL0iaRMyOZrNRE5o6PI33cSOZNGEVWaiK5M5JZNiOZsmljaZ6cwK5JcbSMHcGKuBBSQz2J8XNicqgn+dFBbBofxe6JI+lMiqQjJoj1QS7/f4F4YXYSzAaiJieHtJQUUlJSEghd5//7v/9Lj//9X6R79kRKSoohAw3JnpXK6rxMSpbMY+HMiUyMjyR59HCmJ0XTumAWF0vyuViSz9EVi6nLy6R0yXxKc+exIiuNvDmTWTJbooL5MylZPJeS3HlU5GSwNWsGxzKncSxzGu1pE0hPimJcXDjj48JZmhzH3ozJHMucypF5k9kxLpqWQOd/fxDN/k7U+ogQ6Goh07MnMlI96SnVk549JT+lpaSQlpKiR48e9OjRg56vnCspKDB36kQaygppKCtk7YolLEibzLyZk5g7cxJVOXO5Wrea6/XlXKsvo7OiiPrVBdSvLqCuZBnlS7NZnZfF6rwsypdmU1u8jPrSAupLC9i8Mo9ThYs4U5TDqcJsKudPJ31aMunTksmaMZFdS+ZxpjCbM4XZHMtOY0OE958Loi3Mkw0R3v+Q2iK8aQ73wmWAPioqKigpKCDTswvCC/WQomcPKaR7vAAg1SUJDHlZWZZlz6OjqYaOphra6tawcmk2RXkLKcrLYn1pAXc2N3GnvZk77c0caqllc1M1m5uqaW+sormyhKaKYpoqimleU8KmhrW0N1bR3ljF7ro1XK4plai6lLYVeRQszqRgcSZFuQs4Ul7E5eoSLleXcK5k6R8O4w8ZES+c8TiRTXen9ujR4w0QUj16INWjB9JSPZHq8cJkSXzGi/Pe2tps39DMgc7NHOjczPaNLTRUlXXreHsL9/fv4P6+Hdzf18mxzs3s397O/u3t7Nu6kc62pm7t2NjMvu2bJNq2iTMdrdxub+F2ewu32pvZVFNB7ZoSateU0LR2Ndc2NnK7vZnbm5o5V1b4h5qpt4I4Wl3Gma2bOFq1mpNtTezJnsOpTeu5sH835/Z0cmZbO8dqyjm9uY2Dq5Zy6dghznZ2cHbnNo5ubCE+IZ66pkZmpacTHBqKrLQ0Mj2l6dlTGimplyB69ughAdPlvKWkpJDuKYO0tAw9evQgZngEB3du5dDOLRzauYX29Q201K+lpX4tu7e2c//wXj46tJuPDu3m7oGdHN61rVv7t29md8eGbu3v7ODw7m0c3r2NI7u3cbOznXvbN3Fv+yaubtnA+oaqbu1tbeBeZ3u3dqZN/HNAbB4TzY60FLamxLNtchLtCcPpnDmB3QtmsWPWJHamT2FH+hR2ZkylPX4YO+dOY0fGNDozpjIyKAAbW1sCggLx8PTAUF8feRkZ5KRlkJGWdLJUD6mukdATGRnZbgcu3bMn0j0lf5OWlkZBVo76NaXs3bKBvVs20LmphdZ1Nbx3cB9Xzpzi+tGD3N+zjft7tnF31xb2bGpm79aN3dre1si21nXsa13HyY5W9r1y7VhHG7famyXf/PZmdjRWd4+KusoSzrY2cL1jPWd3dnC0Yz0tYR7vvmlq9nei0c+RDKElcnJySHeZIFlpaRRkZbslLyuPrKw80tLSSPWQQlpaFhkZOQkcKSmkevRAtmdPCbCe0khL9URsb0fnhka2t62jc0Mjh3dt48J7x7p1c2cHBxqrWFtSwJri5WxrXUfnhiY6NzSxbX0Dx5prObmllWOdm9izuYXOjU3dOre+lsut9Zzc0srhrW1UlhRQvmoZ5auWUV+2kqPbNnKgYz27Nqyjbd70dx9Ek78jtb5ijHV7o6Kiioy0NDJdEBRl5VCUk0NRTh4FBUXk5RWRk1NApqc0sjKyyMrKISMr1wVCEk3J9OzyHT16ICstzcI5M7od8eamGk4e2MfZI4c4e+QQB7Zv6XLiElWXFtLRVN3t6He3NbB/UyO7WuvZ1lTN5saX17Y11XBwczP7Nq5j5/pa1pWvZEV+dreaKovZVFdBy9oS6ksLWDfM590F0RwgcdCJ1qb06qWBunovlBQVUVRQQElBASU5OZTl5VFSUkZJSRlFRWUUFRRRlJFBQUYGeTkFZGW6QHTD6PnauX6/vjRVltBaU0ZrTRnb2xo5eWAvJw/s5cT+PaxZuZQlC2ZLlDWHxjWraKspo62mjA01ZWyuLaNtbTFN5UWsKy+irbacttpyNtVXsG1dJZtqVtOyZiUNpQUsWzSXvKw5FOTMo6VyFdUr8ylbnsOqvCyKpye/wyD8HSn3EqLXWxdNTS00NDTppd4LNRVlVJWVUZaXR0FOFhVlVVSUVVFWVpGAkZVFSVYWRTk5ZGVlu+YYkohJRkbmpRPvAhIXGc668hXd2re1nQNbNrKruZqOmlKyZk8hMy2VzLRU8rNm01ixolv1JctYW5jD6vwsVuXOp65kOZtrV7Otvpy2ylVUF+VSviyb4iWZLM2aTWVBDlvrymivLqFieTZL5s9kUcZ0suZMpTLS790D0dxlloLNBqPbW5feOr3R1tJBQ12dXmqqqKuqoqqkhJyMDAoK8qipqaOmrIKavByq8nKoyMmhICeHnJwcsjIySPfsiZysnMR0SUtgSPeURqZnT5QUFVmRM4/qlUuoXrmE+uKlbK0u7taqRenMnJTIzJQkZqYkUbxkPtUr86hemUfVilwKstJYkjGV7Nmp5M+bQcvq5dQU5VKWt0Bybe40smenkjljIpXLFlK3IpfyvAUULpxN+tTxpKWOIS11DPPHxdL0zoHwdyLPzR6D/vro9dOjX99+6OrooK3RC61e6miqq6GsqICcrAxysjKoqaqhrKSEuqIC6gryqMnLIycnh7y8vESysigpKKCoqIS8nDxyMjLIycgiJyNDTykp3IR2lOUvoGp5Ns3FS2gpXsKG1UtpK11K08pcpo6LZVJiFJMSo5iePIrV+QtYuzyb9SX5lOfOJW1SAjOSRzF1XCw5aSnkZ0xl4YwJZKQmMWtiPNOTRzFlXCzTk0eRnzGF7BkTyJg8hmnj40hJiu5W4TDfdwtEo78jrmZDGGBohJGBIQb99emjo42ulia9tTTR7KWOgrws8nISKSkqoKKsjJqSEhqKiqgqKSMnJ4eCvDwKCgqoKiqipqCIspIyiopKSEtLoygrh5ysLPIysijKypA9dRw1+fMpzprB0tmpNCzPomrJPIoXzCBjUjwJI4JIiJIof3YKTUWLqFu2gIqcOUxJimJMTCiJ0cGMiQll+tgYJo0eztiYUJKiQxgTE8qY6BDGxISQEh9JSnwk42PDGBMdQuIrGjciiPp3BUSzvxOznewxHWyCyaDBGA8chKGeHv11e6Onq0Pf3jqoKSuhpCCPooIcigryqKmqoqaqgpqKChqqqmhoaKKkqIiCvDyqiopoKCvRS0kJdSVl5OXkkZGWRk5GBkV5eeS7nLupYX8WTUli9rgYUkeFkzEhlpypY8hIjmVa/HBGhnoxOsyb8smJHFuSQfmC6RTMSSF3+jhmjYkmKshdomB3YkI9iQ72kCjEk5gQT0aGehEb5s2ocB9Ghnq9vB7sQVSQByMCPRgR5E56wL9mlfafBlHr54jYypKhZuaYm5oyxNgYo359MezXB4O+uuhqaaKirIiykgLKigr0UlVBs5c6Gr3U6aWuho6WDjraOmhqaKGooICWkiLaKipoqSijrqiInKwscrIyyMrIdIXBshLTJSuLv5M9CRE+xAS5EenvwqSRIYyL9GdUqBejQjw4uGA6R3NmsyFnNqsyUpmXPJKZiZGkxoUSHeRGuK9jtyJ8nYjwc2K4nzOR/i6MCHAlKtCNmCB3ogJdJa/zcSTM25FQbzGhXiJCvESEegqp+BdsKP1TIJoDnEh2dsDe2gZbK2ush1oy2MiQQfp6DNTXY4BePzTUVFBTUUJVRQl1VWV6a2mio6mBtqYGujo69Ovbjz66fdHtrYuOmiq9VZTRUVVBR00VZUUF5OVkJSZJVhY1RUXkZWVRlpfMSTTUVQnzFhPmLSLUS0SknzNRga5EBbgSFehKQcpoanNmU7UojbLMaUyPH8b4EQFd8NwJ8xYR5i0i3EdMhK8jw16ACHAhKtCVmCA3Rga7Exvi2QVBTEyQO+E+jgS5OxDoLsDfzZ4xHoI/F8RqX0dchSIcBQ4I7eyxNjfHxEhfIkN9+vXWRkNNhV5qyqirKqOrpUkfHW366GjRR0cbQ30DDPoboK/XHz3dPvRXU6Wfmgp9VFXQVlNFTUUFRXl5FOTkUFGQR7MrDFbuirIUFRSwMDYkxNOhW6FeQpKjAhg73I9If2dK501hVUYKy2eNZ+74GGKD3YkKcGGYr+MbIIb7OhHp70xUgAsxQa4SCMEejArxYGSQG2FeIsZFBhDmJcLPxQ5fZ1t8nGzwcrRmmbfwzwMR7+GKp4sLbk5OOAuFmA8agNlAI8wGGmFiqI+2hhpavdTQVFdFR7MX/XR7o6fbm366OgwwMMB44CAGGQ1kgKERA7S1MNJQx6CXGv3V1dBUV6OXuhqqysooysujJC+HprIyWirKqHY5dAV5eVSVlQl0tiHIXdCtYA8BkX5OJIR7MykmmCVTE8maOIqMcdHEBbsT5iUktAtamLeICG8xw3wdifRzkkAIdGVkkBuxQW7EhXgwOtST+DAvCQBXW0aFeBLmJcZTbIWHyBI3h6GEiSxp+idM1D8MYpmfK4HePvh7euHr4YHQ2oqhgwdgOXggloMHot9Hh96a6uhoqqOjoY5en97076uLft8+GPbXw9zUFDOTIQwZbIKJvj4m2poM1tJkkKYGfTR6odUlTY1eKCnIoyAvRy8lJXRUVdFWVkZLWQllRUXMdTSZ5WJDoJvda5ocG8K88TGEe4uYlTCMWQnDmBIbyrjhvoR4CAj1dCDMS0i4t4hhPmIifR2J8ncmOsCFmEAXRga5EhfszqgQD0aHeBLf5Xf8nG2YFBNCbJAHrgJzXOzNcLI1xdFmCHNcbf9vQTQGODE6KIDwwEBC/f3x83DHysQY6yHG2JgOxnyQIX17a9JXR4M+2r3o11sb/X59MNDri6FeXyzNzLAeaomVuQVDTU2x7KuLha4O5r21GaStibamBjrdoa8aSooKKCnIo6qogKaaGlpqquiqKKOtqsJ84VBWutkx0tX2NRAvOjjMS0iUvzOTogMZP9yPpHBvRvg5Ee4lJMJbxHBfR0b4OXVDGBnoKhkJwe6MfmU0JIR5kxDuQ5iXCG+xNa4Cc7zEVjjaDEFkbYLQcjDOVoOp8f3H8rf+IRDZIb7EREQQFR5OZEgoYlsrbEwHY2tmgp2ZCUZ6uvTvo42erhb9+2hj0K8Phnp9MerfDzPjQQjt7BHY2GJvbYPdoAHY6fXBtp8u1n17019bCx1NDXS1tejbWwctdZWuqEuRXipKaKuroaXRi77qaoQbG1DlLaTcU8AiV7s3RsXIIDfmjY9hZJAbo4LdiQ/1JC7YnZhAV4b7iCWm6MUoCHDpBjAquGsUdAPwJjHch8QIXxLCfHATWBDt78aoEC/ENkMQWBpjbzEIW7OBJDlY/N+AqPUTMzY6ivjoaEaNGMGwAD/szYdgZ2aCvcUQ3CxMMNLrjUE/HQz66eA4yIAB+v0YoK+HsWF/vKwscBGLcRIKsbeywlBHE5FBP4T6fbE30MPKoD86mhKnPtDQkMH9+6GmqoSaihIDtDQw1OxFby1NBvTWpsJTQJ2viCpvIas97Bn7ExghHgJSRgYT4SMmxENAbKArMYEuRAe4EO3vQrS/cxeAN81QQpg3CWEvASRF+JIU7ktiuC/hXo54Ci3xFtsgGGqMrflArE0HYDXECCsTQ4q9fn8Jwu8GkeMhJCU0kHGjRpE0ciQB7k642lvjMNQUZ0szRtkPxdnEiAH9dbE20iPCwgSh8QAGGfTH2cyEcDsr/MQiPJxdsB5kSB/tXtjq98XZqD82JoMQmwxkYJcvsbKwwNLUFD1tTfQ01bHQ1castxZ6Whqk2Jl1pVmKqfMVUeklZJmbHSE/GRVB7vaMi/QjIcyLYT7i7m9/TJcZigt6ZQSEehH/6ggI95EAiPAlMcKPhHBf4oI88XG0wX7oIJztzAj1ECOwMGboYEPMjQ0wG6hP4NBBfyyItX6OZHiISfMQkxo/muiQQPzdxAS4inGyGUqMgzXjRTbECywxH6CH12BDhg0dwnArU0wHGOBpMYRokR3DhXYEiIUEDBnIgL7aGPbRxsnUGIGFKUJzE5xMBmFlbo69Tdf8xHgQ1v10semni1Xf3rgb6dHo9zIzcJ2fmBofEeUeAqa6vWmiZiYMY3JsKEFu9q/5gVHB7q8AeOkHXgWQFOFHYrgvo0O9CXYXIrIywdnODB+xDQ6WgwlwFmBnYYzZIH1MB+phYtQPY8O+ZDlb/zEgmgOcWBboRpaPM5neTkwP8sHHyYEAd0eCPZ2JcBMxxUVAqrM9Ex3tCBfZ4mNhQriFCbG25tgP0meIYV9iHQXEOQoYbmVKuIUJbsaGDOzfByeboTjZDEVsZYGrtSXOQhFigQMiO3tEQwYjMtDDQb8fgv59Wepi+zLNvitRod5XTJW3kFXu9gz7CYgQTwcC3eyJ8nch3Ev40gz9xBG/BODXDSA+1IdhPs4425khsjIhwMWeCC8nQt3FCC1NMDfWx87cGEsTIwYb9mOQQR8G9NfFfqAejb8jnP3NIGrCvCgc5k9eoDuL/V0ZJrLGXWRHgLsj4d6uJIb6Md3biZluQlJdHQjycCLA2YEgM2OCh5ow2Kgfgw374jF0CAkiW0bamBNtbcoIyyG4WpvjLrDBTWCNm701Xi4ueHTNT1wFAtwGGuAyQB8no/7EDx38Rrze7O/EOj8xtb4iKjwdyHgFQoCrHf4utoyP9GdO0ghCPYXEBrm/ZQRI/EBCmC/RAW54CC1xsDTGW2xNuJcTYR6OBLkK8XcW4Cm0wdxYHzd7K4SWQxjYX7fbP+r30WaCnem/FsS6IFdWjBlJWWw4KyL8SPN2RGg5GFeBNX6uIuKCvZkUHUpqhD8ZXo6M9nYhzMeVEC8XguwtsTE2wHRgf4YM0MPG2IAxDlYk2lsy2m4ow+0t8RLZ4S2yx1tkj7+rM4E+L+cnfpbm+OvJF3gAACAASURBVJoMwHuwEb6DjVjjJXwjP/XFfkiDn5jqLscd2wXA38UGP2cbQjwciA5wwcfJmmB3AQlhPj/xA5JRkBDuS1ywF37OdjhYGksma56OhHk6EuwmIsDFAV8ne7xEtng4WGNjOgjTgf0ZqN+HAf37oN9XEi327a2JUR8tKn/jjPs3gViRFE3W1GTWjommfGQoQSKrblvp5yJi8shwpsYNY/LICKaG+BAV5EVkgCfD/T3wEtkwdLAhFsYGmA/SJ9regkmOtkwQ2TBWaE2A2A4/Jwf8nR0IdBEzLCiI8MAgQv39CXF1JszChBDzwQSZGpMhspLUM/yc6exKXJA4bgdy3Ozwd7HB19kGHydrvB2tCHIXMDE6iDBPETGBbj9jhrwJcRchsjLBydaMYDch4Z5OhLiLCXQR4uckwFtsh6fQBjd7K5xthyKyMmNA/z6YGxtiPWQQ/fto01dHA12tXuhoqhNuavSvAVEb4cPC2VNZmDaZotQxzB8egKfYuns2mRjqy6yEKGYmjGBGfCSJEQHEhfkxMsSXyAAP7MwHYm1qhNUQIzyHDmamqwPTXARMcbYnugtCgIuIIDcxUcGBjBw2jKjwcIYHB2M32IgRVmZEWpoy2saMel/xW7O1X3XcZR4Ckpxt8HG0wltshafIEm9HK8YO9yfEwwFvsVV3OBof5sPwV/yAv/NLP/DCDPk42uEltMFdYIWL3VAcrc0RWpoisDDBbJABRnq6DDLoRx9tDXQ01buWd1TRVFel4DfMuH8VRNGMFBbOnkZO+jSyZkwkKtADf3cH3IVDCXC2ZXZSNOljYkgfE8OUuGEkRgaTMCyQ+IgAfBxtsbcYhJ35QOzMBzLdXchcT0fmeIiY6irEV2yPv7NQAsHThaSYaBJiohk9YgSejkKMDfria25MrK0FBe6CXxwNr42KLse91kvIcjc7fMVWeIiG4u5ggVvXkoSfsy0BrvaEe4mJCXDHQ2iFg+VgvETWhHtK/ECwq5AAZwG+jhIz5C6wxtXOEicbC0RWZggshmBrNhjrIYMYajwAPV0t+mhrYNhPl96a6miqq9JLTQV1VWUE/Xv/au3FayDWB7uyOS6U9cFutI8MpmN6MltamliRv5jFGTOYNTGR5PgRhPm6EOQpJiN5NHPHxZI3axILJsaTlhzP5MRo0iYmkTg8ED93EV7O9riLbIh1tKE4IZrcEG8W+DgR5SRg9LBQInzcCXV3JCtuBFkTxjIxMZFRkcNxdxRgZqyPYKgJi4YFsq7rG98S4CRp2+gIWkPcaQlwomNUWHca/ZbESJpD3KnxEdEwIpDJrnaMCPEmMtiLQE8xrgILpiTGEBfshbO9BQGejrgKLAjzFBPm6cjIEF/iI0MJ93bFS2xLVLAfkYG+uAqsEFuZ4S60I8TXE2vTQdiaDcbLxRF3RyGDDPQw0u+HjYUZulq96Kurg7mpCWZDTOilrsZifzfaowNpC/diS3zEG+mbr4HYPjaaZ08esW92Cp/evsGpXZ189/w5X372GaffO0pBbhZ3b99kRLAXmTMm8eij+8xPjuPYnk7OHD/Cl59/xoKZKXz+2VM2rW/k3p3bHDt8kEVzpnP54F4e3rrBFw8/IT3Em+1b2rl5/RqPHz1k+ogwnj64z6P37/H44UP8XB35+OOPCPb14PHDh3x85iSXGqu7zdLTa5f58oN7fPPwY1pDPfj+qy/ZmhjJBwd28+mNq3x26zrrApx59uQRjWNieP/6NZ49+4ay4kKmp4wFIGXsaBKiI3j48Uev+AEH9uzYxofvv89nnz4lNiKEZ998w9XLl7h04Tx+bk588vFHXL1ymfVNjYT4+fDtt8+4cf0aNVWVTJ2cwub2dnqpqTAmKYGnT59y+NAhzM1MuXD+PF/cu83Vljr48Uc2jfB/O4i///ADzz//lM8/fcqNC+f47MkTjuzewfPn37JyaQ737twiPjKQ8qWLePTxAxZMjGfx1HF8/dWXbN+0nsnxkZx57whPnzzm22+/5fGjhywYP4offvgbxcP9+fDiOWamjuf58+cM9/fg7KkTNOUu5OlH96meM40vHj1keIgf9dWVCCyHcO30Sb799AlXWuq72/n02mX2zU7h648+ZPfUsd0g/vb991ysW8NXDz5gY0wwz548onlUBFXJo7l6+SJCq8Fs3byRB/c/ZOfWzcwYn8CD+x/i52Tf7Qd2bd/KJx99xKdPnzAiJIBn33zD7Zs3OH/2DFMnjuf40SN4uzrx5MljArw9+fbbb7lz+zZrysuYNiWV9vZN9NbUYNyYJL7++muuXbtGLzVVzp8/zxdffMHnd27yt++++3UQz548Yl/GFL747FOO7N7OX77/ni8//4zLF85RWpTHt8+ecfXiOdatXsH33z3n1pWLZE0dx+3rVyjJz2J6UhQVK5fx/Pm3bFzfyNNHD8maGM/tq5e4f/EcX3z6lGBvZw4f2Me50yf56ovPKRw7iqcfPeDB9as8efwIJ/uh2JgNwM/Rjqfv3+WDw/t4dOHMayCeXrvM88+e0hbu2Q3i8aVzPDh2iL99/z2bR0fw7Mkj2kYPY2NKIlcuX8TR1ozPP/+M7Vs38/lnnzJuVBTPnz/n2OGD+LuIcBdYs3PbFsqLV+DmYIuDxRCeffMNFaXFHDtyGC8XR54+ecJ7x4+xY/s2fD3d+Oqrrzh86BDbt25lSmoKDx8+pK21lYTRo3n48CGdndtxFIs4f/48R44c4csP7vH8s6dvB9Ea4kZnciy7inI5ffQAe7dt4tSB3WxprGVxZhoL5kxhZd5CalYtp3D+LKqLlrB22SLmpyaydP5M5k8ew6wxMUwYGUZCdCjhvi7kzUohOyWB/GljaUmfSqiPM852prgLLZmWFMv86Agyw/xYM20iVTkLiAzyRjB0EHYWg8hwsqY1KpBd08bT9kry77YxUexMSWBj14fpnBBHa4gbbeFe7Jk+nu3jR7I+2JVt42NZF+hCTZArpTFhCK2GMCzYF8vBhkQE+yGyMWds7AiiI4IRW5vhbDuUMD9PfFxE2JmbYG06iIggf6xMjQkP9Md0oCFiOxvCgwMZqK/HQAM9fDzd8XJ3xUCvLwMNDRALhdjZ2NCvjy6OYhECe3u0NDUwHTIEIyNDEl3FdCbHvVEa9mbUFORKZ0sdh3dJ0uBPb2riSPVqli6aS9acaSzJmMHSuTNZmj6dgjlT2Jg5naxp45g7KZ4542OZMSaGtHGxBLsJGOHrTPrYGLJTElgydQyJQR64CcxxtTfH1d6MGbFhTPVzJyPEl9zocPIy5jB7UjIiKxPC7Myo8Rayzk/8D+98/TScHW5tgsVgg651of6YDuyPs+1QrIcMZLBhP4SWptibm2BjaoylyUDMBxlhOsCAwYb9GaSvx4D+fTHsp4t+n97o9damj7YmvbU00O6ljpqKEooKcigpKqCspIiCvBxKCgrIysggIyONtLQkw11FTpb6n9mzeBNEXBibG6vYu2UDh3du5XbHem601rGuKI+inHmsWryA5ZlzWDZ3JpsWZ3Bq2QLK0ieTNWUMKXERTE0cwezkOFLjwhkbEcDMhBEsnBTP4smJjI0MxEMoCSXjgtxZPCWJebERzAr0In/KJAqzs1iWlcnIYF+WudtT5yv6pyo9X9TvvQhnl7raYmWsz5ABet3rQgP1+zDIoC+DDfUwG2iAlclALIyNMBtogImRPsYGegzsL8lK0e/TGz1dbfrqaKGrpYmORi/UVZVRUpBHSUEeFSUlVJSVUFZSRF5OFlkZaeRkZZCRlu4qzpHk9WYIzH8dRGNyLC1VpWxvW0dH6zpObWrh1qYmztSvoa60kIrliynKnsvqhemcK87nbFEOB3MzyJ4Uz6hwf1JGDSdtXCwz4yOZEBlI6shw5o+PY96EUcxOjiPcS4yfkw2LJyexdPp48qaMIXPkcEqW5LAqN4eVOdmsGh9PtbeQhn9iNLyEIRkVtV2lwfE2QzA26MtAfcm6kGE/HSxNBmBlMpD+utqYDjBgiJE+xgb9GajfDyM9SVpQf10d+vXWQldbEx3NXmh0ZZkoKsijoqSIahcAyd8UUJDvyseSlUVGRqY7ubpHjx7EDXlztv0GiLpxI6kvXc7GujVUrV5Be1MttzpaOdZcS8va1dSWLKe+bCW7VuVzubyAq9UlnCtcxIH5U5kZH82E2GFMT4hkSlwY8yYlkDwimNlJ0WRMGM3cSfHMS01iWlwYRbMnUpg2keUzJ1C3qpCK5fmULcujdFEWFb6O1PmIaPR7+0z6VbVHB9Ia4sbWxOHdf9sUFcDmuNDudagqbyEr3eywMuqHoV5v9PtqY2NphkE/HcnSRG9NLIYYM0i/H4ON9Anw8aJ/Hx36dZkho/56BAX4o6XRCyVFeQz690dVWQkVJUWUFRUlaaJdWSfycnLdI+FVCD169GC4sf6vg6hJjKSyIIe1K/NYtSyHhuoyDm5oYnvrOjbUVbKhrpLPnj7mwtEDfHLiMF/cvs5HR/byyYkj3Dqwm+3tkhKpA50dbKirZNO6Gk4fPcierRupKMjh1JH9HNm2kcsnj3Kks50jO7Zw5dxZTh89wpXzZ7l8aD/nGqo4XriYM2UrODBvGnc6OzhdWsC11nVcaa7lYk05p0uWcaWphgvVZVxprOb+0YOcKFzM+/t2cn5tKefXlnJz83re37eTq60NXKir4Ej+Qi6sb2Dr2jLylyymZNUKilcWUVdTTeLoOJbn57Fp4wbS02axakURx48fY+GCTEqLi4kfFYejSMj+ffvIz1vC7LQ0Fi/OIXP+fPLz8sjISKds9WrGjElCTlZW4hu6Cm9eVNG+ABH5W0DURQVQsnguhdnp5C1Mp6J4OSc2tbCvfT0dTbXs6djA6SP7Ob5/F5cO7OKjw3u5sb6Om231XG+pob20kP3bN3P3xjWKF8+jZtUy3ju0l91b2qhelc/hrW0c2tLKntZ6bl44zfUL5zi2bw+nDh/k9I6tnKqp4HD+QvZmTOXcmmKOLMrgaksd59eWcKGmjIOZMzi5Mo9jSzK5f/QgZ8uKuFgrAbN35gTeW7aIM6UF7E2bxOHsdA5lzuJiXQWnSwvYPWsi26eP51RNBbnps5iaOokpqZNYmr+E8NBgZk2fRu7iReQsWsjCBZnkZC8kffYsMtLnkJk5H6FAwJw5s5kzO42kxAQSExLw8vQkOzubiRMmMHHiRObPm8dQCwtkpKWR7in9GoAXGv0zC4FvgGgKcqFw/nRyZqWQOXsypUsXcWtzC5c729ne1sjWZkkJbWv1atpryzlfXsh72WmcLljIoblTWDRxNFlTxlKxPIe82ZOZkxzH3EnxzE9JYMn0cazJmk714jnU5GbQXlnCxtoqWipKaSovoXbsSCq9HCRO2t+RTVGBv2iKNseGsGH465U7beFebPyFuoVmfyc2xgRT7yuiPtybeSJLdDTV0dJQQ7OXKnY2VvRSU8Z6qDlGBv2xMDVBU12NAYYGKMq/9AMvzJCiggK91NTQ0dZGt3dv1FRVu0ZBF4BXqmdfAHhhnrJEQ39D1BTgRHFyLHNTJfUFdUsWcL2lhnudmziyZQO7O1rZ1trAsX07uHvhDE+vXODB4b18dv0Slw/t5fDu7bTVVnD53GlOHz3I/h1bOH5wD3s62rh4/CBn9u/g6qlj3Dx/ihsXznHn6mUunDjOnooSru/azrn6Si6uq+LK+nqutTVyatVSzlWs5PqGJi7WreHW1o1crCnnSnMtp4uXcXD+DG5sXs/lhirOV5VyZ+cWzlUWc6m+kltbN3C+spgzZUXc2NTC8aULubqhkXsH93K8fCWzJyUzN2MOwyPC2LdvLwsy57Omopx5GRmUlpYwY8Z0mpubmTc3g7WVleTnLaGiogIvT09SU1MpLS2lqLCQ4lWrKCkpwc7Wtrtu8LUy5i4AUlJSqMnJsu5nHj72syBqwr2YnRzHxMQRtOVkcKVmNbc2NXHtyH72d7azc1Mzx/fv4v1De/j02iU+v3Wdq+0tHN+/m8O7trM6bwFVK/JpqiqjdnURjZUl7GiuZk9LNReO7OX84T1cOnGMs0cPceLAXh7cvcOhkgK2zUrhSlsjFxvWcq2tkQPzpnGmrIizZUUcXTyPQ5kzudJUw9nylRxfmsWZ0gIOL5zNkex0LjWs5XxVKecqi7nW2sDldVUcX7qQc5XFnFqZz8WacvbMnMDhxXM5UbyMY8XLac2YQdbcdMLDQhkzJpHCguWMHj0KN1cXokZEkjJpIpnz55OamsLMGTNImTiRkTExeHl6MiE5mRGRkUyZMoXc3Fxmp6Xh4eHxBoSeUq/7h/BBb/qHnwXxohZuSUwwCSMC2bhgBhfKCrjWUsu1c2c4dXg/e7Zu4GhLLZerS7hQXsjFiiLqsueQnz6VRTMmkJmSyJSEKFJHRzItMYqM5DjWZk2nKnsmVdkzqc/PpL12Le21a9lUU0njnGms9pFENQ2+4l9d7v6HQ9mAlzt5NV07eRGDDVBWUkBJUVI2oCAvi7KSIipKSpJaDgVJiKogL4+8nKRGQ7bbGb9phn4KoLsmUEoKdXk51v7Cjt2bIPydaPQTUxXgzKgQT9anTeRMUQ7n29Zx6eR7XDt/liM7OrjWWs/VhgouVq7k4MolFOfMY/n8mSyZnUr6xAQmJ8aQGj+CyfGRFKVN6IZQlT2TDWtKu0GsX7GMAjc7yj0E1PqIWPc7QtZ/FER31oengGXONvRVV0FBXu5l5rmcLPJyct0TMvmucPTVaOjXAPR8BcCLyGm6wPwXP9ubzrprI77GW8hsbxGVE+M4sWQuJzc2c+7oYa6ePc3pPZ3cam/menM1l2tW07RyKWX5WaxYmE5e+lSmjRvN5KRYJidEkzE+7jUITUW53RDaa9eyakQwK93sqPRykDwz6Q96tNuLWXajvyMNvmJqfCQZgoUutowyG4Cc3Ms6DFkZaWRlpJGXk0VGWvqVESCDtLT0z/qBXwIg1VXA72dpzLq3rBL8DIiXm/Cr3O3Jjw7kWOZ0jrY1cfLAPs4cOcjujg1caF/PzQ0NXF1fy5bKEioLcilZPJ+l89OYlpzIlLGjmJI0kvIFL01STc5sNlVXdEOoz8pgqbM1q93tf/dMui3ci82xobQESDaGNseGdm+2/PRBi68+Ea3eVzLLXustpNTdnuXONiwUDWWghiqyMtIv14WkeyInK4u0tKSjpX+nGXohVRUl3ISWrPQRvfWzvRVEsbsdS7xFHEpLZn9THcd272B3extb16/jQMcGrm9uYe/GJi62NVBbvIzqojx2tDUzOzWZqePiWZGaRENeBtWL0qjKnsn64mUvfUNVBfm+zhS52kpSJ31+37rSwfnTOVuxkpYgF65vaub6xmZ2pCS+0ukvH7T44pl/NT6S9Mw1ng6UuttT5GpLrqMV8wTmjDI16obw6rpQz5+Yl98KQEujF84ONsSEejHF+9dN7ltBlLjbs8TRmo2Jw9hTXc7BbR2sr1rNhro17Gpv5dC2dvZsaeP4xib21paTv2A221sbWVOYz5yUsexLT6Ejawa1uek0ZqSwbfG8bhBJwyMYoK7CYA01zLTUGaqjgVVvTax1tbDto41dPx0Eer0R6eviaNAHJ6N+uAzQw32QPh7GBgQLbQgVWBFiZ8740TFMiI0kUmxDuM0QIu1MiRKYE+1gQYxwKCNFlsSJrRjlZEWikzWJzjYkONsQ72xNnJMVMWIrosWWiC0GYTXECOshRlibDsDWfBAOVqYIbcxxEljh4SzE192JQB93QgN8CAnwISzIn+FhwURHRhAbNZyx8SOZNjGJWSlJjIkJJTbQjUq/LpP7li/WW33Eag97ljpZs8zDgZ0r89nbvoE1y3JYV76SLS31HNmznf2dm9nV3sLOmjKWZM1h5ZIF7O/YRM3yRexenM7BOZNYlzuH9klx7J4YS/uaUiqX5yPfVdwuLd3zFacoi4K8LEoK8igrKaDWVe6lqa6CtoYavbXU6dtbk/66Whj002GAni6DDPpgYtQPs4H9GTrYAKshRtiaD0Qw1Bih1WAcbYbgbGeKq8AcD6FFdzaHr5MN/i4vZEegmz3BHoKuqiMRYT5iIgNdiRvmx9jYMFKTYpiZksi8GZNYNG8my3LmU1KQy9rSItZVl9PaWEN1+SoKchcwb+YkJiVGMXqYL4uD3X6Tyf2FqMmRWh8RFZ4CClxsyBIOpXZiAjtam1i5MJ21RUtoX1fFgc7NHN69jd0dbVSsWkZBbiaL5s1gfWUJm9esoL0kn0PzprBy/EiyowPZMyGG7fOn42hn2z3U3xUQQe6C7tKvMG8xEX5OxIR6kRgVxMT4SKYlj2bO1PFkzZlK3sJ0VuRnU75qGbVrSmhpqKKxpoKSwlwWzZvB9InxjIkJIcHfmZrfaHJ/cR4hWcN3YJWbHbliK7KcbOioXsPS9KmU5GbSWlPGzk0tHNm9nY71DVSWFrFqWQ752em0lBWyuWoV7RWFbM7NYFxUEDHBHrSNG8GyYI/XbO67ACLA1Z5gD0kNnqSmzpERQe6MHu7PuLgIJo8dyazUMcyflcLi+bMoyM2ktHAJVWUraaxZw/p11VSWFrF00VzmTp9A9swJpI6KoCDAmXrf3xaA/OzM+qc7W8udbVggtKBkYhLL06dSMH8mjRUr6Giu4dDWjRzd1ExdZSllK5dStWopW+or6KgpZXPlCnLTUiS2MtyXqRE+DNDshZSUlGQy1AVBQU4OOVmZrs0VRZQU5NFQV0VTXQ0NdZWuZWgN9HprYWygh0FfHYYM6I+VyQCMDfriYDkEgcVgbEwH4im0xtHGFFeBBcHuQlzszQhyExDp64yH0IKYQDei/F0IdLMnKcKHSF9HIv1cSI4KJNLfmYQIHybFhhIb7sOs5DjSU5OYOSmBZQvSyM+aQ9GSBdSsLmTt6iJa6irZtqGJ+qoyasuKKM3PYur4UUwfG01mdNDvmhf9LIifJmoVu9mxxNGK+UJLls+YSG5aCtUr82itKePE+jrubNvIxoYqqstXsrmhiq0NlWypK6OxOJ+p4+NIHj2chBGBCCyHdK+5vAZCXl4CQlGhG4RWL0khpIa6Kv379KavjmbXxo0+hv16Yz7IEDvzwRgb9MXZ1gKxlSl25oMIdBHgYmeOp8iKEX6uuAnMGebjRHyYNx5CC8YO9yMh3JsQDwemxoURF+xBXIgns8dEERPkTkpsKJkp8SSMCCR3dgp5GVPJmJbM2sLFlCxdSMWKfDY1VNKwdjVb2xrZs3UDFcXLWb08h5z0KWSkJjIvOZbVfo7Udy1e/pZVgl/M9Pvpzlahiy2LRJYsDHQnMyWR8vwsGsoKOVezmlsbGznb0crGhmq2NNWxtbGKLXVryJ8/k5kpiaQmxTBqeCAKcnLdT7N8EZvLysh0F7UryMuhrKiAqrLEJGmoq6KtoU5vrV7dIP5fe+f11Gaa5eGr9nR7Pe11Z7ftbhsHgrGxSQKRJUzOSSCyRBA5g8kiiCREECAhEYQIIhrbYHdPz7i3dqq6aqZqt3aqNkzVVu3/8uzFR2raPeMA3ZoqX5wr3Uh66pzzvuc95/wcrlzk5teXcHK4gvP1r7h17RL3nK/j6XoLkZsT4vsuBHi6Eiy6i1R8jzA/dyICPIkO8iI2RES81JeYEG8iAz1JiwxAFhVIenQwmXFSsuJDyU+JoDgzgQqFjIbSPNpqVXQ3V6Ptbkan6WBSp8Fq0rNqNbO9tsjqggnz+CATfe2MdNTTVVVAX2rEa9+Lfh7EsaPslMQbbaAHHT53aZEnMN7ViEXXy18Mw/x1ZZb/ebrO7qaNnbUldmwWlo2jdLcKazxrVLncd3U6OHefee/M3o1VKB+c2/OID8+d48L5D/nkggDgy88+5coXn3P10kVufHUJx2vCu7Kb0w08bjvi6eqI47XLBHm5EerrTmSAF7HBPiRI/UgJDyQ9KoSsWCm5CWEokyMoTouiJD2W7DgpCaG+1OYmU69IpVGZxsOiDFpUmagrFWjqS9C2VjPe1YRxoJPZ0T6WDDpm9EMsmMZ5vrnMH3a2+MPTTbaXZrBOapnQtNLXWEpbgQxjmO9r34v+Zu/r8Q5rfYiXcAEK9qa/vpQFTSv/PtLDf85O8NxiZGvVyu7GCk9WFpgc1jDQ1UxHUyUKefKREoB9gEh8IKYuL4UGRRqNBTKai+S0l+XSU1vEwMMKRjrrmexrwzzcw8LEEDazHothlJV5I989Xuf7Z9vsri9iM+sxabsYbquhoyKfwXjJj4qXrwLh74I4nrj3Q1S3+B5d8njM7bX8ua+F/5gcxKjTsDRnZGfTxprFjGFsEF1fJz1t9ThcvXKwDMseQOTEh5IU5kddXioNShlNBem0qLJQVynpayhluK0GffdDjINq5sb6WTaOsjFvYGlmks2lOV7sPuK7x+tsLUxjGR9gvPshvXUq2nOSML5h8fLvgjgaoubCfJmSejMU6IE60JOx2mJ+aK/hRZ+wds00McwT2wIb1hlmDaPohzXkpCcfWUFtHyByEx6QFO5PXX4qjUoZDwszaC/Po6eumMHmSkbVDUz1tzOj68U6qWV1ZoJHizOsLph4vLbIi91HPF0Vwq9xsJOhliraSnMYjvBn9mjx8hUhvBKIvxWielIi+ZeGYh63COvbRge6+MFm4U/ba1hnptAPa/j4owt2BaI0I47chDCSw/2pz0/b84ZMuqoL6G8sQ9dey0RvM9NDXcyPD7AyPcamZZqnNgtby/Psbtn49pGNjXkDs6N9jKob6K4ppFMWjUEqFC/fpCnulWfoXhaievzvs6mSY6tSUl+mYKCjkf9emeP/drd4vDxPfEzk4eXNLkBEUyaPIy8xjJSIABoUaYI3lOXSW6diqKWKsa4mDAMdzI5oWJzSsTYrrLJ+vrHEk7UldjaWebw8x+KUjqm+NvqbymktkqOTijCH+rxxU9xrTZX+JEQFuKOPDMBWkkVpvozR9ebdUQAACDdJREFU5mr+a36S/91a5rl5kg8+eN+uQKhkMZTJ48lLCiclMpAGpWwvNxTQ31TOSEcdE5pWTNpuLPohbKZxthZM7Kwu8LvtNXa2bGwszrA6O4FZ14Ouow51lZKueCmTEi8hSb9hU9xrzVkfhii/H4UoizxWaNVvLOMvBi1/XZ4hMSToxy9UvzKIguRIVLIYyjMTyE+OIDUyiKaCDDrK8+itUwnH1e6Hwq7A0T6WDCOszxt4vDzHN5srvNjdYnvVinV6nIWJISZ6W9A0lNCan8JwsCfToUKSfp2muDcG8XMhajTUB2V8KFMVCv5N180fR/t5/8xv7AtEipCoy7MSUCRHkBYVTIsqi67qQsEbOhuOHFe1rJr1PLKa2V1bPDiu2uaMmEb7mR5So22tpqM8j+4If/QhXgdJ+k3f218bxE9ClEQIUVUPfNEpZfxJ04wmN/1g+709gMhLCKMwNYqSjFgqshJRpESSHiuhvTyP3r3Lm76nmekhNfP7x1WLkSe2eb59ZOP73Uf8bnuNuUkdY5p2xrua6KktpjUjluEgD4xSEZa9I+ub9uq+0Xaa46eo8RAvegLcaU6J4Ie2apTSQLsCkZ8YTlFqNKXyOCqyk1CmRpGVGI66qvDg8jbV387MSC/WyeG9BD3Ds40lfv90gxe7j3him2dyqJv+tloGmytpU2WhkXjveYPvW3nDG4P4uRDVLPXhX+uLiL5/x35AxIWSnxRBUZqQqCuzkylKjyUvNZreuhK0bTWM9zQzre3Coh9kxTTG5sI0O6sLfLu9yvfPtvlma4X1uSm0XQ/pqFXRVV1Ae1IYuiAPpkPf3hveCsR+iFo8EqIGA93ZVKQS7eZiHyCiQ8iOf4AiOZJiWQxlmQlU5aZQmpVIgTyB/qaKg8vb7GgfiwYd63NTPF6eO6wn7WyyvTSLdVJLd1MljSU5tBakMxDkyaTEW1Dsinz7Xqy323L5khA1HRVIvo+7XYDIiJaQE/8ARXIUxbJYyjMTqVUIvVYlOaloW2vQ97YwPdR1UE/asprYWbMeJOhnG4usmvWYhrtprlBSkZuMOiqIsWBPzKE+LLzlMM2JgHh5iPKg2s/jVweRGhGEPEZKTkIYypQoVOlxVGQn01iURU1hJhVKOSOdjcLlbVTDklE4rj5ZmeebrRWhnvRknS2rCYt+EH1PM9XKDFRxEoYDhQQ9v6fs+LbDNCcC4qWnqGAvzp458yuDCEYeKyU3IZyC1GhKMuKpyZfRXJpHY0kuNapc9D0twuVtYmivnmRmd32R3z/Z4Ptnj9hZXWB5euygnlQsj6M9yIMJyWGCPqmGuBNb0n48RPle+uwncwFH29Pf25evOXPmYHm7MAB4lg/PCe/VH184zycfneeLTz8+eBy6evkLrl3+Ym/uTZiDc3Ny4L7zdTxdb+J7zxk/j9sEi9wI9XMnPMCT6BAfkiMCyUqMoDAzibL8dKpVeagbKxjoaGRsQI1pfJAFk54164ygYWSdwTQ+yKC6iebKQkqzkygLEzMW7Ikp1OdIhfVkZDVPTD/ieIjqFt/j7JnDlnThZU5QSHnvyFPp/s7vD97/zeEs2rl/4vNPPjp4Lr166SJffv4J1y5fxPXmNb6+9DlujtfxdHXE6foVgrzc8HFzRuTmRGywL4Hed4gKFpEV9wCpnzu5iRGUZCaRkRCOulZFe42KtrpSTNpudL1tmMeF588F8yTPt2x892SDab0W6+QwQx31VChktBRmoA3xOrgzLJ1Agj4VEMdf9IxSEQrXm6/oEcJT6bk9j/jtubN89M/nBY+4cJ4v9za+XLn4KTe+usTXX36Gk8MVbt+8iqPDZTxdb+HucgOP2zcJEbnh53EbqdidOKkfUj93ZDESFGmxZKfG0FSupKW6mPaGCvT9nYz0dWIa17KxYGZ5fprdLRtbS3OMDqgZ07TSUlVIXloUmuggDNJDkdmTll8+ebGnI2vdDFIRMqdrLwVxOu00Dni43kR0zwk/T1eCRHcJ9fMg9oE/svgw8jMSKVXKqS8voL2hkr7OJkYG1BjGhrCYJlhbnMNmncEwOkBvewN1ZfkoMuJoCBOfurjsiQsC7ueLfRjGUBHl95248MH7pw7invP1vTZJZ/w97xDk40ZEkIikqBCyUqIpykmjSpXHw5oSulvq0Pa2MTGsYWZqjOV5E+vLFuaMYwxr2mmtLaU8N5XOiACMocchnLzc8ikpM/ofwLCEHybwpFtf89m5s6cD4tZV7rvcwOuuI77uLgR43UHi507sA3/S4gRvKFPKqS8vpL2xkr7Oh0e69aZYX55naX6aiWENPc3VdGUmot/77pZw8alrXp+aaOx+mNrvxraEi5nfEwLX+N9H5eZIposD6c7XyHB2QO7igNzlOukuDqS7XCfj9nXkrjfIvHOTrLs3yb57i6y7t8i+50jufSfy3J3J93BB4emC0vM2Bd53KPZxo0R8jzI/d8oDPKgKEVET5k9jjITWxHDUslg0WUkM5cvQFeegryjAUFvCTFMl883VzJYrMMjjMe95syVcEDNfijy9uY1TB7EPY38+4bBFft/EB2b9pS38Z2zv88UIMUsRgrr8yt5u2dMWHP9FhMUPB0f8f2Irdmr7f/4vpfj+iym8nyjUU7Zf43f9w4H4R7FuiRhdqB8aiZiWYF96JGJqAn1oDfalKciX5WNJ/x2IUzBzuD+pIm9ivLzJE4vIFovolohJ8xFR7OdDZYAPtmMh7x2IU7LRB35MhfmhDRWjlojpkYhpDPKlM0RMU5AvS+88wj7tHQg7sXcg7MTegbATewfCTuwdCDux/wdJnvB5orV59w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42497" y="945105"/>
            <a:ext cx="4094543" cy="4896583"/>
            <a:chOff x="5005431" y="874377"/>
            <a:chExt cx="4094543" cy="4896583"/>
          </a:xfrm>
        </p:grpSpPr>
        <p:pic>
          <p:nvPicPr>
            <p:cNvPr id="3" name="Picture 2" descr="04.13.China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468" y="874377"/>
              <a:ext cx="3392506" cy="4604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431" y="1335808"/>
              <a:ext cx="3333178" cy="44351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654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46113" y="304800"/>
            <a:ext cx="7853362" cy="113877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2000" i="1" dirty="0"/>
              <a:t>IEEE’s </a:t>
            </a:r>
            <a:r>
              <a:rPr lang="en-US" sz="2000" i="1" dirty="0" smtClean="0"/>
              <a:t>Strategic Mission:  </a:t>
            </a:r>
            <a:endParaRPr lang="en-US" sz="2000" i="1" dirty="0"/>
          </a:p>
          <a:p>
            <a:pPr algn="ctr"/>
            <a:r>
              <a:rPr lang="en-US" i="1" dirty="0" smtClean="0"/>
              <a:t>“We foster technological innovation and excellence for the benefit of humanity. </a:t>
            </a:r>
            <a:r>
              <a:rPr lang="en-US" i="1" dirty="0"/>
              <a:t>. .” 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" y="1371600"/>
            <a:ext cx="8610600" cy="1581150"/>
            <a:chOff x="266700" y="1371600"/>
            <a:chExt cx="8610600" cy="1581329"/>
          </a:xfrm>
        </p:grpSpPr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266700" y="1752600"/>
              <a:ext cx="8610600" cy="1200329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en-US" i="1" dirty="0"/>
                <a:t> </a:t>
              </a:r>
              <a:r>
                <a:rPr lang="en-US" sz="2000" i="1" dirty="0"/>
                <a:t>PSPB’s </a:t>
              </a:r>
              <a:r>
                <a:rPr lang="en-US" sz="2000" i="1" dirty="0" smtClean="0"/>
                <a:t>Strategic </a:t>
              </a:r>
              <a:r>
                <a:rPr lang="en-US" sz="2000" i="1" dirty="0"/>
                <a:t>Goal</a:t>
              </a:r>
              <a:r>
                <a:rPr lang="en-US" sz="2000" dirty="0"/>
                <a:t>:</a:t>
              </a:r>
              <a:endParaRPr lang="en-US" dirty="0"/>
            </a:p>
            <a:p>
              <a:pPr algn="ctr"/>
              <a:r>
                <a:rPr lang="en-US" dirty="0"/>
                <a:t>“Be the resource of choice for information and services that technical professionals consider essential to their success.” </a:t>
              </a:r>
            </a:p>
          </p:txBody>
        </p:sp>
        <p:sp>
          <p:nvSpPr>
            <p:cNvPr id="33800" name="AutoShape 6"/>
            <p:cNvSpPr>
              <a:spLocks noChangeArrowheads="1"/>
            </p:cNvSpPr>
            <p:nvPr/>
          </p:nvSpPr>
          <p:spPr bwMode="auto">
            <a:xfrm>
              <a:off x="4152900" y="1371600"/>
              <a:ext cx="838200" cy="34944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14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2895600"/>
            <a:ext cx="8534400" cy="3243322"/>
            <a:chOff x="304800" y="2895600"/>
            <a:chExt cx="8534400" cy="3243322"/>
          </a:xfrm>
        </p:grpSpPr>
        <p:sp>
          <p:nvSpPr>
            <p:cNvPr id="33797" name="Text Box 4"/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8534400" cy="28623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en-US" sz="2000" i="1" dirty="0"/>
                <a:t> </a:t>
              </a:r>
              <a:r>
                <a:rPr lang="en-US" sz="2000" i="1" dirty="0" smtClean="0"/>
                <a:t>(Some of…) PSPB’s </a:t>
              </a:r>
              <a:r>
                <a:rPr lang="en-US" sz="2000" i="1" dirty="0"/>
                <a:t>3-5 Year Goals:</a:t>
              </a:r>
            </a:p>
            <a:p>
              <a:r>
                <a:rPr lang="en-US" sz="2000" b="1" u="sng" dirty="0"/>
                <a:t>#1 – Content:</a:t>
              </a:r>
              <a:r>
                <a:rPr lang="en-US" sz="2000" b="1" dirty="0"/>
                <a:t>  </a:t>
              </a:r>
              <a:r>
                <a:rPr lang="en-US" sz="2000" dirty="0"/>
                <a:t>Diversify </a:t>
              </a:r>
              <a:r>
                <a:rPr lang="en-US" sz="2000" dirty="0" smtClean="0"/>
                <a:t>content and delivery, including to industry users, while maintaining quality, brand, and reputation of IEEE. </a:t>
              </a:r>
              <a:endParaRPr lang="en-US" sz="2000" u="sng" dirty="0"/>
            </a:p>
            <a:p>
              <a:r>
                <a:rPr lang="en-US" sz="2000" b="1" u="sng" dirty="0"/>
                <a:t>#2 – Services:</a:t>
              </a:r>
              <a:r>
                <a:rPr lang="en-US" sz="2000" b="1" dirty="0"/>
                <a:t>  </a:t>
              </a:r>
              <a:r>
                <a:rPr lang="en-US" sz="2000" dirty="0" smtClean="0"/>
                <a:t>Increasing efficiency, productivity, and economic performance, while delivering new user-centric services.</a:t>
              </a:r>
              <a:endParaRPr lang="en-US" sz="2000" u="sng" dirty="0"/>
            </a:p>
            <a:p>
              <a:r>
                <a:rPr lang="en-US" sz="2000" b="1" u="sng" dirty="0"/>
                <a:t>#3 – Business Models:</a:t>
              </a:r>
              <a:r>
                <a:rPr lang="en-US" sz="2000" b="1" dirty="0"/>
                <a:t> </a:t>
              </a:r>
              <a:r>
                <a:rPr lang="en-US" sz="2000" dirty="0"/>
                <a:t> IEEE will have a coordinated</a:t>
              </a:r>
              <a:r>
                <a:rPr lang="en-US" sz="2000" dirty="0" smtClean="0"/>
                <a:t>, strategic, range of </a:t>
              </a:r>
              <a:r>
                <a:rPr lang="en-US" sz="2000" dirty="0"/>
                <a:t>business models that reflect </a:t>
              </a:r>
              <a:r>
                <a:rPr lang="en-US" sz="2000" dirty="0" smtClean="0"/>
                <a:t>market trends and needs of </a:t>
              </a:r>
              <a:r>
                <a:rPr lang="en-US" sz="2000" dirty="0"/>
                <a:t>customers.</a:t>
              </a:r>
              <a:endParaRPr lang="en-US" sz="2000" u="sng" dirty="0"/>
            </a:p>
            <a:p>
              <a:r>
                <a:rPr lang="en-US" sz="2000" b="1" u="sng" dirty="0"/>
                <a:t>#4 – Organization:</a:t>
              </a:r>
              <a:r>
                <a:rPr lang="en-US" sz="2000" b="1" dirty="0"/>
                <a:t>  </a:t>
              </a:r>
              <a:r>
                <a:rPr lang="en-US" sz="2000" dirty="0"/>
                <a:t>IEEE will operate with attitudes and processes aligned to support a coordinated strategy for </a:t>
              </a:r>
              <a:r>
                <a:rPr lang="en-US" sz="2000" dirty="0" smtClean="0"/>
                <a:t>ALL its IP and content.</a:t>
              </a:r>
              <a:endParaRPr lang="en-US" sz="2000" dirty="0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4152900" y="2895600"/>
              <a:ext cx="838200" cy="34944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75523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09600"/>
            <a:ext cx="8686800" cy="1143000"/>
          </a:xfrm>
        </p:spPr>
        <p:txBody>
          <a:bodyPr/>
          <a:lstStyle/>
          <a:p>
            <a:r>
              <a:rPr lang="en-US" dirty="0" smtClean="0"/>
              <a:t>PSPB Serves The Entire IEEE and Has Members From Across The IEEE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B5B99-1C07-4348-974F-8BA2DD241DCD}" type="datetime1">
              <a:rPr lang="en-US" smtClean="0"/>
              <a:pPr>
                <a:defRPr/>
              </a:pPr>
              <a:t>3/22/18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ABB691-1939-452D-AE21-1C6F435BBB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11550" y="1930400"/>
            <a:ext cx="16637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IEEE Board of Directors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33965" y="3045872"/>
            <a:ext cx="181079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Publication Services &amp; Products Bd. (PSPB)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1847" y="3080451"/>
            <a:ext cx="167640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Member &amp; Geographic Activities Bd.</a:t>
            </a:r>
            <a:br>
              <a:rPr lang="en-US" sz="2000" dirty="0" smtClean="0"/>
            </a:br>
            <a:r>
              <a:rPr lang="en-US" sz="2000" dirty="0" smtClean="0"/>
              <a:t>(MGA)</a:t>
            </a:r>
            <a:endParaRPr lang="en-US" sz="2000" dirty="0"/>
          </a:p>
        </p:txBody>
      </p:sp>
      <p:cxnSp>
        <p:nvCxnSpPr>
          <p:cNvPr id="17" name="Elbow Connector 16"/>
          <p:cNvCxnSpPr>
            <a:stCxn id="6" idx="2"/>
            <a:endCxn id="10" idx="0"/>
          </p:cNvCxnSpPr>
          <p:nvPr/>
        </p:nvCxnSpPr>
        <p:spPr bwMode="auto">
          <a:xfrm rot="16200000" flipH="1">
            <a:off x="4545641" y="2436044"/>
            <a:ext cx="442165" cy="84664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lbow Connector 18"/>
          <p:cNvCxnSpPr>
            <a:stCxn id="6" idx="2"/>
            <a:endCxn id="9" idx="0"/>
          </p:cNvCxnSpPr>
          <p:nvPr/>
        </p:nvCxnSpPr>
        <p:spPr bwMode="auto">
          <a:xfrm rot="16200000" flipH="1">
            <a:off x="5687589" y="1294097"/>
            <a:ext cx="407586" cy="309596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184900" y="4361931"/>
            <a:ext cx="2718595" cy="1841944"/>
            <a:chOff x="4958158" y="4391189"/>
            <a:chExt cx="2718595" cy="1841944"/>
          </a:xfrm>
        </p:grpSpPr>
        <p:sp>
          <p:nvSpPr>
            <p:cNvPr id="40" name="Right Arrow 39"/>
            <p:cNvSpPr/>
            <p:nvPr/>
          </p:nvSpPr>
          <p:spPr bwMode="auto">
            <a:xfrm rot="16200000">
              <a:off x="5927212" y="3794406"/>
              <a:ext cx="622533" cy="18161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8158" y="5032804"/>
              <a:ext cx="2718595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 smtClean="0"/>
                <a:t>Up to 30 members, specific members from EAB, USA, MGA, TAB, Standards, Comp. Soc. </a:t>
              </a:r>
              <a:endParaRPr lang="en-US" sz="1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5100" y="2284343"/>
            <a:ext cx="3742462" cy="3815995"/>
            <a:chOff x="165100" y="2284343"/>
            <a:chExt cx="3742462" cy="3815995"/>
          </a:xfrm>
        </p:grpSpPr>
        <p:grpSp>
          <p:nvGrpSpPr>
            <p:cNvPr id="47" name="Group 46"/>
            <p:cNvGrpSpPr/>
            <p:nvPr/>
          </p:nvGrpSpPr>
          <p:grpSpPr>
            <a:xfrm>
              <a:off x="165100" y="2284343"/>
              <a:ext cx="3346450" cy="2113901"/>
              <a:chOff x="165100" y="2284343"/>
              <a:chExt cx="3346450" cy="21139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5100" y="3074806"/>
                <a:ext cx="1600200" cy="132343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Educational Activities Board </a:t>
                </a:r>
                <a:br>
                  <a:rPr lang="en-US" sz="2000" dirty="0" smtClean="0"/>
                </a:br>
                <a:r>
                  <a:rPr lang="en-US" sz="2000" dirty="0" smtClean="0"/>
                  <a:t>(EAB)</a:t>
                </a:r>
                <a:endParaRPr lang="en-US" sz="2000" dirty="0"/>
              </a:p>
            </p:txBody>
          </p:sp>
          <p:cxnSp>
            <p:nvCxnSpPr>
              <p:cNvPr id="15" name="Elbow Connector 14"/>
              <p:cNvCxnSpPr>
                <a:stCxn id="6" idx="1"/>
                <a:endCxn id="7" idx="3"/>
              </p:cNvCxnSpPr>
              <p:nvPr/>
            </p:nvCxnSpPr>
            <p:spPr bwMode="auto">
              <a:xfrm rot="10800000" flipV="1">
                <a:off x="1765300" y="2284343"/>
                <a:ext cx="1746250" cy="1452182"/>
              </a:xfrm>
              <a:prstGeom prst="bentConnector3">
                <a:avLst>
                  <a:gd name="adj1" fmla="val 70844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278263" y="2284343"/>
              <a:ext cx="3233288" cy="3815995"/>
              <a:chOff x="278263" y="2284343"/>
              <a:chExt cx="3233288" cy="3815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78263" y="4776899"/>
                <a:ext cx="1492250" cy="132343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 smtClean="0"/>
              </a:p>
              <a:p>
                <a:pPr algn="ctr"/>
                <a:r>
                  <a:rPr lang="en-US" sz="2000" dirty="0" smtClean="0"/>
                  <a:t>Standards Assoc. </a:t>
                </a:r>
              </a:p>
              <a:p>
                <a:pPr algn="ctr"/>
                <a:endParaRPr lang="en-US" sz="2000" dirty="0"/>
              </a:p>
            </p:txBody>
          </p:sp>
          <p:cxnSp>
            <p:nvCxnSpPr>
              <p:cNvPr id="21" name="Elbow Connector 20"/>
              <p:cNvCxnSpPr>
                <a:stCxn id="6" idx="1"/>
                <a:endCxn id="8" idx="3"/>
              </p:cNvCxnSpPr>
              <p:nvPr/>
            </p:nvCxnSpPr>
            <p:spPr bwMode="auto">
              <a:xfrm rot="10800000" flipV="1">
                <a:off x="1770514" y="2284343"/>
                <a:ext cx="1741037" cy="3154276"/>
              </a:xfrm>
              <a:prstGeom prst="bentConnector3">
                <a:avLst>
                  <a:gd name="adj1" fmla="val 703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2504212" y="2284344"/>
              <a:ext cx="1403350" cy="2126525"/>
              <a:chOff x="2504212" y="2284344"/>
              <a:chExt cx="1403350" cy="212652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504212" y="3087430"/>
                <a:ext cx="1403350" cy="132343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Technical Activities Board (TAB)</a:t>
                </a:r>
                <a:endParaRPr lang="en-US" sz="2000" dirty="0"/>
              </a:p>
            </p:txBody>
          </p:sp>
          <p:cxnSp>
            <p:nvCxnSpPr>
              <p:cNvPr id="34" name="Elbow Connector 33"/>
              <p:cNvCxnSpPr>
                <a:stCxn id="32" idx="1"/>
                <a:endCxn id="6" idx="1"/>
              </p:cNvCxnSpPr>
              <p:nvPr/>
            </p:nvCxnSpPr>
            <p:spPr bwMode="auto">
              <a:xfrm rot="10800000" flipH="1">
                <a:off x="2504212" y="2284344"/>
                <a:ext cx="1007338" cy="1464807"/>
              </a:xfrm>
              <a:prstGeom prst="bentConnector3">
                <a:avLst>
                  <a:gd name="adj1" fmla="val -2269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2504212" y="4768832"/>
              <a:ext cx="1403350" cy="132343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 smtClean="0"/>
            </a:p>
            <a:p>
              <a:pPr algn="ctr"/>
              <a:r>
                <a:rPr lang="en-US" sz="2000" dirty="0" smtClean="0"/>
                <a:t>IEEE </a:t>
              </a:r>
              <a:br>
                <a:rPr lang="en-US" sz="2000" dirty="0" smtClean="0"/>
              </a:br>
              <a:r>
                <a:rPr lang="en-US" sz="2000" dirty="0" smtClean="0"/>
                <a:t>USA </a:t>
              </a:r>
            </a:p>
            <a:p>
              <a:pPr algn="ctr"/>
              <a:endParaRPr lang="en-US" sz="2000" dirty="0"/>
            </a:p>
          </p:txBody>
        </p:sp>
      </p:grpSp>
      <p:cxnSp>
        <p:nvCxnSpPr>
          <p:cNvPr id="55" name="Elbow Connector 54"/>
          <p:cNvCxnSpPr>
            <a:stCxn id="6" idx="1"/>
            <a:endCxn id="20" idx="1"/>
          </p:cNvCxnSpPr>
          <p:nvPr/>
        </p:nvCxnSpPr>
        <p:spPr bwMode="auto">
          <a:xfrm rot="10800000" flipV="1">
            <a:off x="2504212" y="2284342"/>
            <a:ext cx="1007338" cy="3146209"/>
          </a:xfrm>
          <a:prstGeom prst="bentConnector3">
            <a:avLst>
              <a:gd name="adj1" fmla="val 1226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4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47" y="197555"/>
            <a:ext cx="8381999" cy="1030112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PSPB, TAB, &amp; Other Relevant Committees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5125" y="1154336"/>
            <a:ext cx="320792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IEEE Board of Directors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0434" y="2068744"/>
            <a:ext cx="248672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Publication Services &amp;  Products Board (PSPB)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62193" y="2068743"/>
            <a:ext cx="1869089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Technical Activities Board (TAB)</a:t>
            </a:r>
            <a:endParaRPr lang="en-US" sz="1600" dirty="0"/>
          </a:p>
        </p:txBody>
      </p:sp>
      <p:cxnSp>
        <p:nvCxnSpPr>
          <p:cNvPr id="13" name="Elbow Connector 12"/>
          <p:cNvCxnSpPr>
            <a:stCxn id="6" idx="2"/>
            <a:endCxn id="7" idx="0"/>
          </p:cNvCxnSpPr>
          <p:nvPr/>
        </p:nvCxnSpPr>
        <p:spPr>
          <a:xfrm rot="5400000">
            <a:off x="2734295" y="233949"/>
            <a:ext cx="514298" cy="3155292"/>
          </a:xfrm>
          <a:prstGeom prst="bentConnector3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9" idx="0"/>
          </p:cNvCxnSpPr>
          <p:nvPr/>
        </p:nvCxnSpPr>
        <p:spPr>
          <a:xfrm rot="5400000">
            <a:off x="4025766" y="1525418"/>
            <a:ext cx="514297" cy="572352"/>
          </a:xfrm>
          <a:prstGeom prst="bentConnector3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62417" y="3458880"/>
            <a:ext cx="308013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TAB/PSPB Products &amp; Services Committee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031258" y="4234716"/>
            <a:ext cx="308013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TAB Periodicals Review &amp; Advisory Committee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035683" y="4934385"/>
            <a:ext cx="307570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IEEE Conferences Comm.</a:t>
            </a:r>
          </a:p>
          <a:p>
            <a:pPr algn="ctr"/>
            <a:r>
              <a:rPr lang="en-US" sz="1400" i="1" dirty="0" smtClean="0"/>
              <a:t>(Board Committee </a:t>
            </a:r>
            <a:br>
              <a:rPr lang="en-US" sz="1400" i="1" dirty="0" smtClean="0"/>
            </a:br>
            <a:r>
              <a:rPr lang="en-US" sz="1400" i="1" dirty="0" smtClean="0"/>
              <a:t>Administered by TAB)</a:t>
            </a:r>
            <a:endParaRPr lang="en-US" sz="1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83497" y="5815913"/>
            <a:ext cx="3559050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PSPB Pubs Conduct Committee  </a:t>
            </a:r>
            <a:endParaRPr lang="en-US" sz="1600" dirty="0"/>
          </a:p>
        </p:txBody>
      </p:sp>
      <p:cxnSp>
        <p:nvCxnSpPr>
          <p:cNvPr id="33" name="Elbow Connector 32"/>
          <p:cNvCxnSpPr>
            <a:stCxn id="7" idx="2"/>
            <a:endCxn id="24" idx="1"/>
          </p:cNvCxnSpPr>
          <p:nvPr/>
        </p:nvCxnSpPr>
        <p:spPr>
          <a:xfrm rot="16200000" flipH="1">
            <a:off x="1062344" y="3251194"/>
            <a:ext cx="851527" cy="148619"/>
          </a:xfrm>
          <a:prstGeom prst="bentConnector2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9" idx="2"/>
            <a:endCxn id="24" idx="3"/>
          </p:cNvCxnSpPr>
          <p:nvPr/>
        </p:nvCxnSpPr>
        <p:spPr>
          <a:xfrm rot="16200000" flipH="1">
            <a:off x="3893878" y="3002599"/>
            <a:ext cx="851528" cy="645809"/>
          </a:xfrm>
          <a:prstGeom prst="bentConnector4">
            <a:avLst>
              <a:gd name="adj1" fmla="val 32832"/>
              <a:gd name="adj2" fmla="val 180107"/>
            </a:avLst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9" idx="2"/>
            <a:endCxn id="25" idx="3"/>
          </p:cNvCxnSpPr>
          <p:nvPr/>
        </p:nvCxnSpPr>
        <p:spPr>
          <a:xfrm rot="16200000" flipH="1">
            <a:off x="3740381" y="3156097"/>
            <a:ext cx="1627364" cy="1114650"/>
          </a:xfrm>
          <a:prstGeom prst="bentConnector4">
            <a:avLst>
              <a:gd name="adj1" fmla="val 18031"/>
              <a:gd name="adj2" fmla="val 120509"/>
            </a:avLst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9" idx="2"/>
            <a:endCxn id="26" idx="3"/>
          </p:cNvCxnSpPr>
          <p:nvPr/>
        </p:nvCxnSpPr>
        <p:spPr>
          <a:xfrm rot="16200000" flipH="1">
            <a:off x="3344380" y="3552098"/>
            <a:ext cx="2419366" cy="1114650"/>
          </a:xfrm>
          <a:prstGeom prst="bentConnector4">
            <a:avLst>
              <a:gd name="adj1" fmla="val 13416"/>
              <a:gd name="adj2" fmla="val 151583"/>
            </a:avLst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endCxn id="27" idx="1"/>
          </p:cNvCxnSpPr>
          <p:nvPr/>
        </p:nvCxnSpPr>
        <p:spPr>
          <a:xfrm rot="16200000" flipH="1">
            <a:off x="-604816" y="4296876"/>
            <a:ext cx="3085451" cy="291176"/>
          </a:xfrm>
          <a:prstGeom prst="bentConnector2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7" idx="2"/>
            <a:endCxn id="25" idx="1"/>
          </p:cNvCxnSpPr>
          <p:nvPr/>
        </p:nvCxnSpPr>
        <p:spPr>
          <a:xfrm rot="16200000" flipH="1">
            <a:off x="908847" y="3404692"/>
            <a:ext cx="1627363" cy="617460"/>
          </a:xfrm>
          <a:prstGeom prst="bentConnector2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7" idx="2"/>
            <a:endCxn id="26" idx="1"/>
          </p:cNvCxnSpPr>
          <p:nvPr/>
        </p:nvCxnSpPr>
        <p:spPr>
          <a:xfrm rot="16200000" flipH="1">
            <a:off x="515058" y="3798480"/>
            <a:ext cx="2419365" cy="621885"/>
          </a:xfrm>
          <a:prstGeom prst="bentConnector2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10" idx="1"/>
          </p:cNvCxnSpPr>
          <p:nvPr/>
        </p:nvCxnSpPr>
        <p:spPr>
          <a:xfrm>
            <a:off x="4456566" y="1814330"/>
            <a:ext cx="2326566" cy="651158"/>
          </a:xfrm>
          <a:prstGeom prst="bentConnector3">
            <a:avLst>
              <a:gd name="adj1" fmla="val 857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6783131" y="2049989"/>
            <a:ext cx="2216728" cy="4554777"/>
            <a:chOff x="6783131" y="2049989"/>
            <a:chExt cx="2216728" cy="4554777"/>
          </a:xfrm>
        </p:grpSpPr>
        <p:sp>
          <p:nvSpPr>
            <p:cNvPr id="10" name="TextBox 9"/>
            <p:cNvSpPr txBox="1"/>
            <p:nvPr/>
          </p:nvSpPr>
          <p:spPr>
            <a:xfrm>
              <a:off x="6783132" y="2049989"/>
              <a:ext cx="2216727" cy="8309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Member  &amp; Geographic Activities Board (MGA)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0397" y="3177145"/>
              <a:ext cx="1869089" cy="8309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Educational Activities Board (EAB)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57748" y="4339344"/>
              <a:ext cx="1869089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Standards Board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86542" y="5149829"/>
              <a:ext cx="1869089" cy="3385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IEEE USA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006075" y="5773769"/>
              <a:ext cx="1869089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Finance Committee (</a:t>
              </a:r>
              <a:r>
                <a:rPr lang="en-US" sz="1600" dirty="0" err="1" smtClean="0"/>
                <a:t>FinCom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cxnSp>
          <p:nvCxnSpPr>
            <p:cNvPr id="92" name="Elbow Connector 91"/>
            <p:cNvCxnSpPr>
              <a:stCxn id="10" idx="1"/>
              <a:endCxn id="11" idx="1"/>
            </p:cNvCxnSpPr>
            <p:nvPr/>
          </p:nvCxnSpPr>
          <p:spPr>
            <a:xfrm rot="10800000" flipH="1" flipV="1">
              <a:off x="6783131" y="2465488"/>
              <a:ext cx="217265" cy="1127156"/>
            </a:xfrm>
            <a:prstGeom prst="bentConnector3">
              <a:avLst>
                <a:gd name="adj1" fmla="val -13072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11" idx="1"/>
              <a:endCxn id="71" idx="1"/>
            </p:cNvCxnSpPr>
            <p:nvPr/>
          </p:nvCxnSpPr>
          <p:spPr>
            <a:xfrm rot="10800000" flipV="1">
              <a:off x="6957749" y="3592644"/>
              <a:ext cx="42649" cy="1039088"/>
            </a:xfrm>
            <a:prstGeom prst="bentConnector3">
              <a:avLst>
                <a:gd name="adj1" fmla="val 109079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71" idx="1"/>
              <a:endCxn id="72" idx="1"/>
            </p:cNvCxnSpPr>
            <p:nvPr/>
          </p:nvCxnSpPr>
          <p:spPr>
            <a:xfrm rot="10800000" flipH="1" flipV="1">
              <a:off x="6957748" y="4631732"/>
              <a:ext cx="28794" cy="687374"/>
            </a:xfrm>
            <a:prstGeom prst="bentConnector3">
              <a:avLst>
                <a:gd name="adj1" fmla="val -141942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72" idx="1"/>
              <a:endCxn id="73" idx="1"/>
            </p:cNvCxnSpPr>
            <p:nvPr/>
          </p:nvCxnSpPr>
          <p:spPr>
            <a:xfrm rot="10800000" flipH="1" flipV="1">
              <a:off x="6986541" y="5319106"/>
              <a:ext cx="19533" cy="870162"/>
            </a:xfrm>
            <a:prstGeom prst="bentConnector3">
              <a:avLst>
                <a:gd name="adj1" fmla="val -2305191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1083497" y="6216504"/>
            <a:ext cx="3559050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PSPB Strategic Planning Committee </a:t>
            </a:r>
            <a:endParaRPr lang="en-US" sz="1600" dirty="0"/>
          </a:p>
        </p:txBody>
      </p:sp>
      <p:cxnSp>
        <p:nvCxnSpPr>
          <p:cNvPr id="47" name="Elbow Connector 46"/>
          <p:cNvCxnSpPr>
            <a:endCxn id="117" idx="1"/>
          </p:cNvCxnSpPr>
          <p:nvPr/>
        </p:nvCxnSpPr>
        <p:spPr>
          <a:xfrm rot="16200000" flipH="1">
            <a:off x="-1008882" y="4293402"/>
            <a:ext cx="3486042" cy="698716"/>
          </a:xfrm>
          <a:prstGeom prst="bentConnector2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76250"/>
            <a:ext cx="8267700" cy="1143000"/>
          </a:xfrm>
        </p:spPr>
        <p:txBody>
          <a:bodyPr/>
          <a:lstStyle/>
          <a:p>
            <a:r>
              <a:rPr lang="en-US" sz="2400" dirty="0" smtClean="0"/>
              <a:t>PSPB Is Delegated Responsibility For Operations &amp; Quality of Information</a:t>
            </a:r>
            <a:br>
              <a:rPr lang="en-US" sz="2400" dirty="0" smtClean="0"/>
            </a:br>
            <a:r>
              <a:rPr lang="en-US" sz="2400" dirty="0" smtClean="0"/>
              <a:t>Products &amp; Services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5300"/>
            <a:ext cx="7772400" cy="4114800"/>
          </a:xfrm>
        </p:spPr>
        <p:txBody>
          <a:bodyPr/>
          <a:lstStyle/>
          <a:p>
            <a:r>
              <a:rPr lang="en-US" sz="2400" dirty="0" smtClean="0"/>
              <a:t>All “publication” types </a:t>
            </a:r>
          </a:p>
          <a:p>
            <a:pPr lvl="1"/>
            <a:r>
              <a:rPr lang="en-US" sz="2000" dirty="0" smtClean="0"/>
              <a:t>Periodicals: Journals and Transactions, Magazines, Newsletters </a:t>
            </a:r>
          </a:p>
          <a:p>
            <a:pPr lvl="1"/>
            <a:r>
              <a:rPr lang="en-US" sz="2000" dirty="0" smtClean="0"/>
              <a:t>Conference Proceedings</a:t>
            </a:r>
            <a:endParaRPr lang="en-US" sz="2000" dirty="0"/>
          </a:p>
          <a:p>
            <a:pPr lvl="1"/>
            <a:r>
              <a:rPr lang="en-US" sz="2000" dirty="0" smtClean="0"/>
              <a:t>Books </a:t>
            </a:r>
          </a:p>
          <a:p>
            <a:pPr lvl="1"/>
            <a:r>
              <a:rPr lang="en-US" sz="2000" dirty="0" smtClean="0"/>
              <a:t>Web Sites</a:t>
            </a:r>
          </a:p>
          <a:p>
            <a:r>
              <a:rPr lang="en-US" sz="2400" dirty="0" smtClean="0"/>
              <a:t>All aspects of publishing activities</a:t>
            </a:r>
          </a:p>
          <a:p>
            <a:pPr lvl="1"/>
            <a:r>
              <a:rPr lang="en-US" sz="2000" dirty="0" smtClean="0"/>
              <a:t>Editorial responsibilities of authors, reviewers, editors-in-chief</a:t>
            </a:r>
          </a:p>
          <a:p>
            <a:pPr lvl="1"/>
            <a:r>
              <a:rPr lang="en-US" sz="2000" dirty="0" smtClean="0"/>
              <a:t>Guidelines for quality, peer review, handling of misconduct (e.g. plagiarism )</a:t>
            </a:r>
          </a:p>
          <a:p>
            <a:pPr lvl="1"/>
            <a:r>
              <a:rPr lang="en-US" sz="2000" dirty="0" smtClean="0"/>
              <a:t>Copyright and re-use rights of authors and readers</a:t>
            </a:r>
          </a:p>
          <a:p>
            <a:pPr lvl="1"/>
            <a:r>
              <a:rPr lang="en-US" sz="2000" dirty="0" smtClean="0"/>
              <a:t>Advertising policies and operations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ABB691-1939-452D-AE21-1C6F435BBB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PSPB and the IEEE as a Publisher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US" b="1" i="1" dirty="0" smtClean="0">
                <a:latin typeface="Arial"/>
                <a:cs typeface="Arial"/>
              </a:rPr>
              <a:t>The IEEE is an STM publisher.  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Arial"/>
                <a:cs typeface="Arial"/>
              </a:rPr>
              <a:t>As a publisher, the IEEE is a business and operates in a competitive environment.  It is staffed by industry professionals who participate in industry-wide technology and policy activities.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he Pubs OU represents the IEEE in the STM publisher landscape, including participation in publisher consortia and projects  (e.g.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CrossRef</a:t>
            </a:r>
            <a:r>
              <a:rPr lang="en-US" dirty="0" smtClean="0">
                <a:latin typeface="Arial"/>
                <a:cs typeface="Arial"/>
              </a:rPr>
              <a:t>, CHORUS </a:t>
            </a:r>
            <a:r>
              <a:rPr lang="en-US" dirty="0">
                <a:latin typeface="Arial"/>
                <a:cs typeface="Arial"/>
                <a:hlinkClick r:id="rId3"/>
              </a:rPr>
              <a:t>http://www.chorusaccess.org/</a:t>
            </a:r>
            <a:r>
              <a:rPr lang="en-US" dirty="0" smtClean="0">
                <a:latin typeface="Arial"/>
                <a:cs typeface="Arial"/>
              </a:rPr>
              <a:t>, ORCID, </a:t>
            </a:r>
            <a:r>
              <a:rPr lang="en-US" dirty="0" err="1" smtClean="0">
                <a:latin typeface="Arial"/>
                <a:cs typeface="Arial"/>
              </a:rPr>
              <a:t>RMap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  <a:hlinkClick r:id="rId4"/>
              </a:rPr>
              <a:t>http</a:t>
            </a:r>
            <a:r>
              <a:rPr lang="en-US" dirty="0">
                <a:latin typeface="Arial"/>
                <a:cs typeface="Arial"/>
                <a:hlinkClick r:id="rId4"/>
              </a:rPr>
              <a:t>://rmap-project.info/rmap</a:t>
            </a:r>
            <a:r>
              <a:rPr lang="en-US" dirty="0" smtClean="0">
                <a:latin typeface="Arial"/>
                <a:cs typeface="Arial"/>
                <a:hlinkClick r:id="rId4"/>
              </a:rPr>
              <a:t>/</a:t>
            </a:r>
            <a:r>
              <a:rPr lang="en-US" dirty="0" smtClean="0">
                <a:latin typeface="Arial"/>
                <a:cs typeface="Arial"/>
              </a:rPr>
              <a:t>) and communicating with public policy makers. </a:t>
            </a:r>
          </a:p>
          <a:p>
            <a:pPr marL="0" indent="0">
              <a:buSzPct val="100000"/>
              <a:buNone/>
            </a:pPr>
            <a:r>
              <a:rPr lang="en-US" b="1" i="1" dirty="0" smtClean="0">
                <a:latin typeface="Arial"/>
                <a:cs typeface="Arial"/>
              </a:rPr>
              <a:t>PSPB is the mechanism by which volunteers participate in these activities.</a:t>
            </a:r>
          </a:p>
          <a:p>
            <a:pPr marL="0" indent="0">
              <a:buSzPct val="100000"/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What does IEEE Publications do?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366889" y="1322222"/>
            <a:ext cx="8381999" cy="4366381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400" b="1" dirty="0" smtClean="0">
                <a:latin typeface="Arial"/>
                <a:cs typeface="Arial"/>
              </a:rPr>
              <a:t>Leads</a:t>
            </a:r>
          </a:p>
          <a:p>
            <a:pPr marL="457200" indent="-457200">
              <a:buSzPct val="100000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Agrees and communicates (through Pubs SPC) the Strategic Plan for IEEE’s publications / products business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SzPct val="100000"/>
              <a:buFontTx/>
              <a:buAutoNum type="arabicPeriod"/>
            </a:pPr>
            <a:r>
              <a:rPr lang="en-US" sz="2400" dirty="0">
                <a:latin typeface="Arial"/>
                <a:cs typeface="Arial"/>
              </a:rPr>
              <a:t>Maintains </a:t>
            </a:r>
            <a:r>
              <a:rPr lang="en-US" sz="2400" dirty="0" smtClean="0">
                <a:latin typeface="Arial"/>
                <a:cs typeface="Arial"/>
              </a:rPr>
              <a:t>relationships with Editors and provides education and training to Authors and Reviewers which enhances the quality of IEEE publications and the entire scholarly communication community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SzPct val="100000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Constantly improves services and cost base to provide the best quality and value for money for journal, conference, and book publishing partners inside and outside IEEE.  </a:t>
            </a:r>
            <a:r>
              <a:rPr lang="en-US" sz="2400" b="1" i="1" dirty="0" smtClean="0">
                <a:latin typeface="Arial"/>
                <a:cs typeface="Arial"/>
              </a:rPr>
              <a:t>Faster, cheaper, and better</a:t>
            </a:r>
          </a:p>
          <a:p>
            <a:pPr marL="457200" indent="-457200">
              <a:buSzPct val="100000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6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What does </a:t>
            </a:r>
            <a:r>
              <a:rPr lang="en-US" sz="2800" dirty="0">
                <a:latin typeface="Arial"/>
                <a:cs typeface="Arial"/>
              </a:rPr>
              <a:t>IEEE </a:t>
            </a:r>
            <a:r>
              <a:rPr lang="en-US" sz="2800" dirty="0" smtClean="0">
                <a:latin typeface="Arial"/>
                <a:cs typeface="Arial"/>
              </a:rPr>
              <a:t>Publications do?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366888" y="1340152"/>
            <a:ext cx="8381999" cy="4366381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400" b="1" dirty="0" smtClean="0">
                <a:latin typeface="Arial"/>
                <a:cs typeface="Arial"/>
              </a:rPr>
              <a:t>Enables</a:t>
            </a:r>
          </a:p>
          <a:p>
            <a:pPr marL="457200" indent="-457200">
              <a:buSzPct val="100000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Provides large-scale support for IEEE’s publishing activities (e.g. </a:t>
            </a:r>
            <a:r>
              <a:rPr lang="en-US" sz="2400" dirty="0" err="1" smtClean="0">
                <a:latin typeface="Arial"/>
                <a:cs typeface="Arial"/>
              </a:rPr>
              <a:t>Xplore</a:t>
            </a:r>
            <a:r>
              <a:rPr lang="en-US" sz="2400" dirty="0" smtClean="0">
                <a:latin typeface="Arial"/>
                <a:cs typeface="Arial"/>
              </a:rPr>
              <a:t> platform, S1M, author tools, B2B Sales [IEEE Media and recruitment revenues], </a:t>
            </a:r>
            <a:r>
              <a:rPr lang="en-US" sz="2400" dirty="0">
                <a:latin typeface="Arial"/>
                <a:cs typeface="Arial"/>
              </a:rPr>
              <a:t>and </a:t>
            </a:r>
            <a:r>
              <a:rPr lang="en-US" sz="2400" i="1" dirty="0" smtClean="0">
                <a:latin typeface="Arial"/>
                <a:cs typeface="Arial"/>
              </a:rPr>
              <a:t>IEEE Spectrum</a:t>
            </a:r>
            <a:r>
              <a:rPr lang="en-US" sz="2400" dirty="0">
                <a:latin typeface="Arial"/>
                <a:cs typeface="Arial"/>
              </a:rPr>
              <a:t>)</a:t>
            </a:r>
            <a:endParaRPr lang="en-US" sz="2400" dirty="0" smtClean="0">
              <a:latin typeface="Arial"/>
              <a:cs typeface="Arial"/>
            </a:endParaRPr>
          </a:p>
          <a:p>
            <a:pPr marL="457200" indent="-457200">
              <a:buSzPct val="100000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Addresses publishing industry policy issues  (e.g., open access content deposit and embargo periods, article sharing policy, and emerging data deposit requirements)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SzPct val="100000"/>
              <a:buFontTx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Develops and manages content, systems, and processes </a:t>
            </a:r>
            <a:r>
              <a:rPr lang="en-US" sz="2400" dirty="0">
                <a:latin typeface="Arial"/>
                <a:cs typeface="Arial"/>
              </a:rPr>
              <a:t>to be </a:t>
            </a:r>
            <a:r>
              <a:rPr lang="en-US" sz="2400" dirty="0" smtClean="0">
                <a:latin typeface="Arial"/>
                <a:cs typeface="Arial"/>
              </a:rPr>
              <a:t>ready to power or be delivered by future products, or robust in future business models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SzPct val="100000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457200" indent="-457200">
              <a:buSzPct val="100000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092200"/>
            <a:ext cx="8534400" cy="584200"/>
            <a:chOff x="228600" y="304800"/>
            <a:chExt cx="8534400" cy="584200"/>
          </a:xfrm>
        </p:grpSpPr>
        <p:sp>
          <p:nvSpPr>
            <p:cNvPr id="34825" name="TextBox 3"/>
            <p:cNvSpPr txBox="1">
              <a:spLocks noChangeArrowheads="1"/>
            </p:cNvSpPr>
            <p:nvPr/>
          </p:nvSpPr>
          <p:spPr bwMode="auto">
            <a:xfrm>
              <a:off x="228600" y="304800"/>
              <a:ext cx="12192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Content Creation</a:t>
              </a:r>
            </a:p>
          </p:txBody>
        </p:sp>
        <p:sp>
          <p:nvSpPr>
            <p:cNvPr id="34826" name="TextBox 4"/>
            <p:cNvSpPr txBox="1">
              <a:spLocks noChangeArrowheads="1"/>
            </p:cNvSpPr>
            <p:nvPr/>
          </p:nvSpPr>
          <p:spPr bwMode="auto">
            <a:xfrm>
              <a:off x="1905000" y="304800"/>
              <a:ext cx="12954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Editorial Production </a:t>
              </a:r>
            </a:p>
          </p:txBody>
        </p:sp>
        <p:sp>
          <p:nvSpPr>
            <p:cNvPr id="34827" name="TextBox 5"/>
            <p:cNvSpPr txBox="1">
              <a:spLocks noChangeArrowheads="1"/>
            </p:cNvSpPr>
            <p:nvPr/>
          </p:nvSpPr>
          <p:spPr bwMode="auto">
            <a:xfrm>
              <a:off x="3581400" y="304800"/>
              <a:ext cx="16002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Product Packaging</a:t>
              </a:r>
            </a:p>
          </p:txBody>
        </p:sp>
        <p:sp>
          <p:nvSpPr>
            <p:cNvPr id="34828" name="TextBox 6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12954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Delivery  </a:t>
              </a:r>
            </a:p>
            <a:p>
              <a:pPr algn="ctr" eaLnBrk="1" hangingPunct="1"/>
              <a:r>
                <a:rPr lang="en-US" sz="1600" b="1">
                  <a:latin typeface="Calibri" pitchFamily="34" charset="0"/>
                </a:rPr>
                <a:t> </a:t>
              </a:r>
            </a:p>
          </p:txBody>
        </p:sp>
        <p:sp>
          <p:nvSpPr>
            <p:cNvPr id="34829" name="TextBox 7"/>
            <p:cNvSpPr txBox="1">
              <a:spLocks noChangeArrowheads="1"/>
            </p:cNvSpPr>
            <p:nvPr/>
          </p:nvSpPr>
          <p:spPr bwMode="auto">
            <a:xfrm>
              <a:off x="7467600" y="304800"/>
              <a:ext cx="1295400" cy="584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pitchFamily="34" charset="0"/>
                </a:rPr>
                <a:t>Sales</a:t>
              </a:r>
            </a:p>
            <a:p>
              <a:pPr algn="ctr" eaLnBrk="1" hangingPunct="1"/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47800" y="444500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00400" y="444500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257800" y="444500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010400" y="406400"/>
              <a:ext cx="304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05000" y="1905000"/>
            <a:ext cx="1447800" cy="440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IEEE Org. Units With Info to Deliver: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Societies &amp; Councils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Membership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Local sections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Educational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Awards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Corp.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ＭＳ Ｐゴシック"/>
              <a:cs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+mn-lt"/>
                <a:ea typeface="ＭＳ Ｐゴシック"/>
                <a:cs typeface="ＭＳ Ｐゴシック"/>
              </a:rPr>
              <a:t>Pubs Dept. Serves entire IEEE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3581400" y="1905000"/>
            <a:ext cx="16002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j-lt"/>
                <a:ea typeface="ＭＳ Ｐゴシック"/>
                <a:cs typeface="ＭＳ Ｐゴシック"/>
              </a:rPr>
              <a:t>Outside orgs. who want to reach IEEE audience: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</a:t>
            </a: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IET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 IBM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 MIT Press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</a:t>
            </a: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ETRI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 SMPTE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 AGU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10200" y="1905000"/>
            <a:ext cx="1752600" cy="2246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Readers and users of our services: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IEEE </a:t>
            </a: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Member</a:t>
            </a:r>
            <a:endParaRPr lang="en-US" sz="1400" dirty="0">
              <a:latin typeface="+mj-lt"/>
              <a:ea typeface="ＭＳ Ｐゴシック"/>
              <a:cs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Society </a:t>
            </a: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Member </a:t>
            </a:r>
            <a:endParaRPr lang="en-US" sz="1400" dirty="0">
              <a:latin typeface="+mj-lt"/>
              <a:ea typeface="ＭＳ Ｐゴシック"/>
              <a:cs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Non-Member Technical </a:t>
            </a:r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professional</a:t>
            </a:r>
            <a:endParaRPr lang="en-US" sz="1400" dirty="0">
              <a:latin typeface="+mj-lt"/>
              <a:ea typeface="ＭＳ Ｐゴシック"/>
              <a:cs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j-lt"/>
                <a:ea typeface="ＭＳ Ｐゴシック"/>
                <a:cs typeface="ＭＳ Ｐゴシック"/>
              </a:rPr>
              <a:t> Interested general public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5200" y="1905000"/>
            <a:ext cx="17526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Those who Purchase our products.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Individuals: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IEEE Members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Society </a:t>
            </a:r>
            <a:r>
              <a:rPr lang="en-US" sz="1400" dirty="0" smtClean="0">
                <a:latin typeface="+mn-lt"/>
                <a:ea typeface="ＭＳ Ｐゴシック"/>
                <a:cs typeface="ＭＳ Ｐゴシック"/>
              </a:rPr>
              <a:t>Member</a:t>
            </a:r>
            <a:endParaRPr lang="en-US" sz="1400" dirty="0">
              <a:latin typeface="+mn-lt"/>
              <a:ea typeface="ＭＳ Ｐゴシック"/>
              <a:cs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Non-member Technical Professionals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ＭＳ Ｐゴシック"/>
              <a:cs typeface="ＭＳ Ｐゴシック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Institutions: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Academic Libraries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Corporations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en-US" sz="1400" dirty="0" err="1">
                <a:latin typeface="+mn-lt"/>
                <a:ea typeface="ＭＳ Ｐゴシック"/>
                <a:cs typeface="ＭＳ Ｐゴシック"/>
              </a:rPr>
              <a:t>Gov’t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Agencies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 Product Advertisers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 Employers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2400" y="1905000"/>
            <a:ext cx="1371600" cy="267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Authors, Reviewers, </a:t>
            </a:r>
            <a:r>
              <a:rPr lang="en-US" sz="1400" b="1" u="sng" dirty="0">
                <a:ea typeface="ＭＳ Ｐゴシック"/>
                <a:cs typeface="ＭＳ Ｐゴシック"/>
              </a:rPr>
              <a:t>Editors, </a:t>
            </a: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of: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Journal or Conference articles </a:t>
            </a:r>
            <a:r>
              <a:rPr lang="en-US" sz="1400" dirty="0" smtClean="0">
                <a:latin typeface="+mn-lt"/>
                <a:ea typeface="ＭＳ Ｐゴシック"/>
                <a:cs typeface="ＭＳ Ｐゴシック"/>
              </a:rPr>
              <a:t>(~50</a:t>
            </a:r>
            <a:r>
              <a:rPr lang="en-US" sz="1400" dirty="0">
                <a:latin typeface="+mn-lt"/>
                <a:ea typeface="ＭＳ Ｐゴシック"/>
                <a:cs typeface="ＭＳ Ｐゴシック"/>
              </a:rPr>
              <a:t>% not members)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Books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E-Courses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ＭＳ Ｐゴシック"/>
                <a:cs typeface="ＭＳ Ｐゴシック"/>
              </a:rPr>
              <a:t>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304800"/>
            <a:ext cx="83820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Who we serve, </a:t>
            </a:r>
          </a:p>
        </p:txBody>
      </p:sp>
    </p:spTree>
    <p:extLst>
      <p:ext uri="{BB962C8B-B14F-4D97-AF65-F5344CB8AC3E}">
        <p14:creationId xmlns:p14="http://schemas.microsoft.com/office/powerpoint/2010/main" val="22700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powerpoint_template_2011taglin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ieee_powerpoint_template_2011tagline</Template>
  <TotalTime>31208</TotalTime>
  <Words>1467</Words>
  <Application>Microsoft Macintosh PowerPoint</Application>
  <PresentationFormat>On-screen Show (4:3)</PresentationFormat>
  <Paragraphs>226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Lucida Grande</vt:lpstr>
      <vt:lpstr>MS PGothic</vt:lpstr>
      <vt:lpstr>ＭＳ Ｐゴシック</vt:lpstr>
      <vt:lpstr>Verdana</vt:lpstr>
      <vt:lpstr>Wingdings</vt:lpstr>
      <vt:lpstr>Arial</vt:lpstr>
      <vt:lpstr>ieee_powerpoint_template_2011tagline</vt:lpstr>
      <vt:lpstr>IEEE_customSlides</vt:lpstr>
      <vt:lpstr>Worksheet</vt:lpstr>
      <vt:lpstr>An Overview of the IEEE Publishing Organization</vt:lpstr>
      <vt:lpstr>PowerPoint Presentation</vt:lpstr>
      <vt:lpstr>PSPB Serves The Entire IEEE and Has Members From Across The IEEE</vt:lpstr>
      <vt:lpstr>PSPB, TAB, &amp; Other Relevant Committees</vt:lpstr>
      <vt:lpstr>PSPB Is Delegated Responsibility For Operations &amp; Quality of Information Products &amp; Services </vt:lpstr>
      <vt:lpstr>PSPB and the IEEE as a Publisher</vt:lpstr>
      <vt:lpstr>What does IEEE Publications do?</vt:lpstr>
      <vt:lpstr>What does IEEE Publications do?</vt:lpstr>
      <vt:lpstr>PowerPoint Presentation</vt:lpstr>
      <vt:lpstr>PowerPoint Presentation</vt:lpstr>
      <vt:lpstr>IEEE Periodicals Hit New Records while Conferences Continue Quality Initiative</vt:lpstr>
      <vt:lpstr>PowerPoint Presentation</vt:lpstr>
      <vt:lpstr>PowerPoint Presentation</vt:lpstr>
      <vt:lpstr>IEEE’s Open Access Program  Fits Market Expectations </vt:lpstr>
      <vt:lpstr>IEEE Publications Supports MGA</vt:lpstr>
      <vt:lpstr>IEEE Spectrum Supports MGA </vt:lpstr>
    </vt:vector>
  </TitlesOfParts>
  <Company>IEEE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Anthony Durniak</dc:creator>
  <cp:lastModifiedBy>Microsoft Office User</cp:lastModifiedBy>
  <cp:revision>66</cp:revision>
  <cp:lastPrinted>2017-05-15T12:25:57Z</cp:lastPrinted>
  <dcterms:created xsi:type="dcterms:W3CDTF">2012-02-17T12:52:49Z</dcterms:created>
  <dcterms:modified xsi:type="dcterms:W3CDTF">2018-03-22T12:13:30Z</dcterms:modified>
</cp:coreProperties>
</file>