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  <p:sldMasterId id="2147483712" r:id="rId2"/>
    <p:sldMasterId id="2147483713" r:id="rId3"/>
    <p:sldMasterId id="2147483714" r:id="rId4"/>
    <p:sldMasterId id="2147484014" r:id="rId5"/>
    <p:sldMasterId id="2147484035" r:id="rId6"/>
  </p:sldMasterIdLst>
  <p:notesMasterIdLst>
    <p:notesMasterId r:id="rId25"/>
  </p:notesMasterIdLst>
  <p:sldIdLst>
    <p:sldId id="263" r:id="rId7"/>
    <p:sldId id="294" r:id="rId8"/>
    <p:sldId id="417" r:id="rId9"/>
    <p:sldId id="418" r:id="rId10"/>
    <p:sldId id="433" r:id="rId11"/>
    <p:sldId id="434" r:id="rId12"/>
    <p:sldId id="435" r:id="rId13"/>
    <p:sldId id="419" r:id="rId14"/>
    <p:sldId id="420" r:id="rId15"/>
    <p:sldId id="421" r:id="rId16"/>
    <p:sldId id="422" r:id="rId17"/>
    <p:sldId id="423" r:id="rId18"/>
    <p:sldId id="402" r:id="rId19"/>
    <p:sldId id="432" r:id="rId20"/>
    <p:sldId id="428" r:id="rId21"/>
    <p:sldId id="429" r:id="rId22"/>
    <p:sldId id="430" r:id="rId23"/>
    <p:sldId id="431" r:id="rId24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441" autoAdjust="0"/>
    <p:restoredTop sz="94660"/>
  </p:normalViewPr>
  <p:slideViewPr>
    <p:cSldViewPr>
      <p:cViewPr>
        <p:scale>
          <a:sx n="100" d="100"/>
          <a:sy n="100" d="100"/>
        </p:scale>
        <p:origin x="-930" y="9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EAA408-47CB-4D10-BB47-B49663E0BF33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8E71BF0-B32D-4113-938F-C36D3B9B8364}">
      <dgm:prSet phldrT="[Text]"/>
      <dgm:spPr/>
      <dgm:t>
        <a:bodyPr/>
        <a:lstStyle/>
        <a:p>
          <a:r>
            <a:rPr lang="en-US" b="1" dirty="0" smtClean="0"/>
            <a:t>Geographic Unit Activities</a:t>
          </a:r>
          <a:endParaRPr lang="en-US" b="1" dirty="0"/>
        </a:p>
      </dgm:t>
    </dgm:pt>
    <dgm:pt modelId="{BD613488-868F-4029-A71C-A19B293187A0}" type="parTrans" cxnId="{6C2FDDD1-2361-43EA-A7C9-F414CAC409C2}">
      <dgm:prSet/>
      <dgm:spPr/>
      <dgm:t>
        <a:bodyPr/>
        <a:lstStyle/>
        <a:p>
          <a:endParaRPr lang="en-US" b="1"/>
        </a:p>
      </dgm:t>
    </dgm:pt>
    <dgm:pt modelId="{5E174845-4476-4647-BEAE-250A77C8A887}" type="sibTrans" cxnId="{6C2FDDD1-2361-43EA-A7C9-F414CAC409C2}">
      <dgm:prSet/>
      <dgm:spPr/>
      <dgm:t>
        <a:bodyPr/>
        <a:lstStyle/>
        <a:p>
          <a:endParaRPr lang="en-US" b="1"/>
        </a:p>
      </dgm:t>
    </dgm:pt>
    <dgm:pt modelId="{4AF75E60-5399-441E-AE12-F2D921C685DE}">
      <dgm:prSet phldrT="[Text]"/>
      <dgm:spPr/>
      <dgm:t>
        <a:bodyPr/>
        <a:lstStyle/>
        <a:p>
          <a:r>
            <a:rPr lang="en-US" b="1" dirty="0" smtClean="0"/>
            <a:t>Membership Operations</a:t>
          </a:r>
          <a:endParaRPr lang="en-US" b="1" dirty="0"/>
        </a:p>
      </dgm:t>
    </dgm:pt>
    <dgm:pt modelId="{8473EDC5-DE04-4ADE-8D05-8698A24E21F4}" type="parTrans" cxnId="{88707B20-A16B-4E28-8292-21BEEB596C31}">
      <dgm:prSet/>
      <dgm:spPr/>
      <dgm:t>
        <a:bodyPr/>
        <a:lstStyle/>
        <a:p>
          <a:endParaRPr lang="en-US" b="1"/>
        </a:p>
      </dgm:t>
    </dgm:pt>
    <dgm:pt modelId="{A8C9D050-E830-4D8E-BD49-02F2CB7D6E50}" type="sibTrans" cxnId="{88707B20-A16B-4E28-8292-21BEEB596C31}">
      <dgm:prSet/>
      <dgm:spPr/>
      <dgm:t>
        <a:bodyPr/>
        <a:lstStyle/>
        <a:p>
          <a:endParaRPr lang="en-US" b="1"/>
        </a:p>
      </dgm:t>
    </dgm:pt>
    <dgm:pt modelId="{C551E0F8-8FF2-4A34-9C03-893892D88EEB}">
      <dgm:prSet phldrT="[Text]"/>
      <dgm:spPr/>
      <dgm:t>
        <a:bodyPr/>
        <a:lstStyle/>
        <a:p>
          <a:r>
            <a:rPr lang="en-US" b="1" dirty="0" smtClean="0"/>
            <a:t>Member Experience</a:t>
          </a:r>
          <a:endParaRPr lang="en-US" b="1" dirty="0"/>
        </a:p>
      </dgm:t>
    </dgm:pt>
    <dgm:pt modelId="{20C8401E-D288-480F-B87C-A0B2C355E8AD}" type="parTrans" cxnId="{2BE63F72-2660-45BB-979B-CB9730EB27ED}">
      <dgm:prSet/>
      <dgm:spPr/>
      <dgm:t>
        <a:bodyPr/>
        <a:lstStyle/>
        <a:p>
          <a:endParaRPr lang="en-US" b="1"/>
        </a:p>
      </dgm:t>
    </dgm:pt>
    <dgm:pt modelId="{5E0848A4-93A4-43DF-8290-5EAFBEC355DB}" type="sibTrans" cxnId="{2BE63F72-2660-45BB-979B-CB9730EB27ED}">
      <dgm:prSet/>
      <dgm:spPr/>
      <dgm:t>
        <a:bodyPr/>
        <a:lstStyle/>
        <a:p>
          <a:endParaRPr lang="en-US" b="1"/>
        </a:p>
      </dgm:t>
    </dgm:pt>
    <dgm:pt modelId="{190943CA-08FD-43C6-95E7-C16F43E3C7E9}">
      <dgm:prSet phldrT="[Text]"/>
      <dgm:spPr/>
      <dgm:t>
        <a:bodyPr/>
        <a:lstStyle/>
        <a:p>
          <a:r>
            <a:rPr lang="en-US" b="1" dirty="0" smtClean="0"/>
            <a:t>Volunteer Experience</a:t>
          </a:r>
          <a:endParaRPr lang="en-US" b="1" dirty="0"/>
        </a:p>
      </dgm:t>
    </dgm:pt>
    <dgm:pt modelId="{B43E4B8D-29C9-4053-AA40-FDDC9D0C9A66}" type="parTrans" cxnId="{8D6D734B-65DB-49ED-A16C-CF80F62C3E1E}">
      <dgm:prSet/>
      <dgm:spPr/>
      <dgm:t>
        <a:bodyPr/>
        <a:lstStyle/>
        <a:p>
          <a:endParaRPr lang="en-US"/>
        </a:p>
      </dgm:t>
    </dgm:pt>
    <dgm:pt modelId="{EDE689D3-872D-4758-A0F6-2971E361DF85}" type="sibTrans" cxnId="{8D6D734B-65DB-49ED-A16C-CF80F62C3E1E}">
      <dgm:prSet/>
      <dgm:spPr/>
      <dgm:t>
        <a:bodyPr/>
        <a:lstStyle/>
        <a:p>
          <a:endParaRPr lang="en-US"/>
        </a:p>
      </dgm:t>
    </dgm:pt>
    <dgm:pt modelId="{4A8AC84A-F64D-48CC-9E28-56617AAC88A9}">
      <dgm:prSet phldrT="[Text]"/>
      <dgm:spPr/>
      <dgm:t>
        <a:bodyPr/>
        <a:lstStyle/>
        <a:p>
          <a:r>
            <a:rPr lang="en-US" b="1" dirty="0" smtClean="0"/>
            <a:t>Business Activities</a:t>
          </a:r>
          <a:endParaRPr lang="en-US" b="1" dirty="0"/>
        </a:p>
      </dgm:t>
    </dgm:pt>
    <dgm:pt modelId="{EE62954B-6AA5-486B-A2A3-3A3E25A07FB3}" type="sibTrans" cxnId="{97D17B0C-8558-42EE-AB1E-04299A7F50A9}">
      <dgm:prSet/>
      <dgm:spPr/>
      <dgm:t>
        <a:bodyPr/>
        <a:lstStyle/>
        <a:p>
          <a:endParaRPr lang="en-US" b="1"/>
        </a:p>
      </dgm:t>
    </dgm:pt>
    <dgm:pt modelId="{6826CB74-E672-4439-B09E-A3E48AF64E8D}" type="parTrans" cxnId="{97D17B0C-8558-42EE-AB1E-04299A7F50A9}">
      <dgm:prSet/>
      <dgm:spPr/>
      <dgm:t>
        <a:bodyPr/>
        <a:lstStyle/>
        <a:p>
          <a:endParaRPr lang="en-US" b="1"/>
        </a:p>
      </dgm:t>
    </dgm:pt>
    <dgm:pt modelId="{101F5953-5E30-4114-9718-B11A880000D3}" type="pres">
      <dgm:prSet presAssocID="{47EAA408-47CB-4D10-BB47-B49663E0BF3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D63FD0-52F5-4C2C-A187-2310B9060A40}" type="pres">
      <dgm:prSet presAssocID="{C551E0F8-8FF2-4A34-9C03-893892D88EEB}" presName="circ1" presStyleLbl="vennNode1" presStyleIdx="0" presStyleCnt="5"/>
      <dgm:spPr/>
      <dgm:t>
        <a:bodyPr/>
        <a:lstStyle/>
        <a:p>
          <a:endParaRPr lang="en-US"/>
        </a:p>
      </dgm:t>
    </dgm:pt>
    <dgm:pt modelId="{509A4010-0924-4FE9-BB6D-A4A97B780D17}" type="pres">
      <dgm:prSet presAssocID="{C551E0F8-8FF2-4A34-9C03-893892D88EEB}" presName="circ1Tx" presStyleLbl="revTx" presStyleIdx="0" presStyleCnt="0" custLinFactNeighborX="5398" custLinFactNeighborY="311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981566-A081-4452-8460-C27F14732CC8}" type="pres">
      <dgm:prSet presAssocID="{78E71BF0-B32D-4113-938F-C36D3B9B8364}" presName="circ2" presStyleLbl="vennNode1" presStyleIdx="1" presStyleCnt="5"/>
      <dgm:spPr/>
      <dgm:t>
        <a:bodyPr/>
        <a:lstStyle/>
        <a:p>
          <a:endParaRPr lang="en-US"/>
        </a:p>
      </dgm:t>
    </dgm:pt>
    <dgm:pt modelId="{6FBCFADF-D460-4359-8AC0-331B3991B1CC}" type="pres">
      <dgm:prSet presAssocID="{78E71BF0-B32D-4113-938F-C36D3B9B8364}" presName="circ2Tx" presStyleLbl="revTx" presStyleIdx="0" presStyleCnt="0" custLinFactNeighborY="145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03C857-F446-4891-A891-97CE9CDDD09A}" type="pres">
      <dgm:prSet presAssocID="{4AF75E60-5399-441E-AE12-F2D921C685DE}" presName="circ3" presStyleLbl="vennNode1" presStyleIdx="2" presStyleCnt="5"/>
      <dgm:spPr/>
    </dgm:pt>
    <dgm:pt modelId="{1022BFA2-A04D-4670-B939-42DFF27D818E}" type="pres">
      <dgm:prSet presAssocID="{4AF75E60-5399-441E-AE12-F2D921C685DE}" presName="circ3Tx" presStyleLbl="revTx" presStyleIdx="0" presStyleCnt="0" custLinFactNeighborY="-83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B48CDA-2E25-4ED2-ACD9-873051101EFA}" type="pres">
      <dgm:prSet presAssocID="{4A8AC84A-F64D-48CC-9E28-56617AAC88A9}" presName="circ4" presStyleLbl="vennNode1" presStyleIdx="3" presStyleCnt="5"/>
      <dgm:spPr/>
    </dgm:pt>
    <dgm:pt modelId="{36E2EA9F-4D51-49C9-8A13-D0D33672ED1F}" type="pres">
      <dgm:prSet presAssocID="{4A8AC84A-F64D-48CC-9E28-56617AAC88A9}" presName="circ4Tx" presStyleLbl="revTx" presStyleIdx="0" presStyleCnt="0" custLinFactNeighborX="3640" custLinFactNeighborY="-135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80B982-2107-4D2D-81E0-7889C4036494}" type="pres">
      <dgm:prSet presAssocID="{190943CA-08FD-43C6-95E7-C16F43E3C7E9}" presName="circ5" presStyleLbl="vennNode1" presStyleIdx="4" presStyleCnt="5"/>
      <dgm:spPr/>
    </dgm:pt>
    <dgm:pt modelId="{04E4A4F5-8F64-46BE-B16D-66141F1782B4}" type="pres">
      <dgm:prSet presAssocID="{190943CA-08FD-43C6-95E7-C16F43E3C7E9}" presName="circ5Tx" presStyleLbl="revTx" presStyleIdx="0" presStyleCnt="0" custLinFactNeighborX="728" custLinFactNeighborY="72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94FBB2-013C-467D-B87A-CA44CB14967A}" type="presOf" srcId="{78E71BF0-B32D-4113-938F-C36D3B9B8364}" destId="{6FBCFADF-D460-4359-8AC0-331B3991B1CC}" srcOrd="0" destOrd="0" presId="urn:microsoft.com/office/officeart/2005/8/layout/venn1"/>
    <dgm:cxn modelId="{2BE63F72-2660-45BB-979B-CB9730EB27ED}" srcId="{47EAA408-47CB-4D10-BB47-B49663E0BF33}" destId="{C551E0F8-8FF2-4A34-9C03-893892D88EEB}" srcOrd="0" destOrd="0" parTransId="{20C8401E-D288-480F-B87C-A0B2C355E8AD}" sibTransId="{5E0848A4-93A4-43DF-8290-5EAFBEC355DB}"/>
    <dgm:cxn modelId="{88707B20-A16B-4E28-8292-21BEEB596C31}" srcId="{47EAA408-47CB-4D10-BB47-B49663E0BF33}" destId="{4AF75E60-5399-441E-AE12-F2D921C685DE}" srcOrd="2" destOrd="0" parTransId="{8473EDC5-DE04-4ADE-8D05-8698A24E21F4}" sibTransId="{A8C9D050-E830-4D8E-BD49-02F2CB7D6E50}"/>
    <dgm:cxn modelId="{1C9EAE78-AB1D-4582-8D61-DA28036E8FA5}" type="presOf" srcId="{C551E0F8-8FF2-4A34-9C03-893892D88EEB}" destId="{509A4010-0924-4FE9-BB6D-A4A97B780D17}" srcOrd="0" destOrd="0" presId="urn:microsoft.com/office/officeart/2005/8/layout/venn1"/>
    <dgm:cxn modelId="{315DE336-167F-4C9D-AA74-6018987E0016}" type="presOf" srcId="{190943CA-08FD-43C6-95E7-C16F43E3C7E9}" destId="{04E4A4F5-8F64-46BE-B16D-66141F1782B4}" srcOrd="0" destOrd="0" presId="urn:microsoft.com/office/officeart/2005/8/layout/venn1"/>
    <dgm:cxn modelId="{8D6D734B-65DB-49ED-A16C-CF80F62C3E1E}" srcId="{47EAA408-47CB-4D10-BB47-B49663E0BF33}" destId="{190943CA-08FD-43C6-95E7-C16F43E3C7E9}" srcOrd="4" destOrd="0" parTransId="{B43E4B8D-29C9-4053-AA40-FDDC9D0C9A66}" sibTransId="{EDE689D3-872D-4758-A0F6-2971E361DF85}"/>
    <dgm:cxn modelId="{C31923D6-7A05-4F4F-822B-CCE1C07DC8DA}" type="presOf" srcId="{47EAA408-47CB-4D10-BB47-B49663E0BF33}" destId="{101F5953-5E30-4114-9718-B11A880000D3}" srcOrd="0" destOrd="0" presId="urn:microsoft.com/office/officeart/2005/8/layout/venn1"/>
    <dgm:cxn modelId="{A70B2161-FE16-4428-B7A5-8545A1D343E5}" type="presOf" srcId="{4A8AC84A-F64D-48CC-9E28-56617AAC88A9}" destId="{36E2EA9F-4D51-49C9-8A13-D0D33672ED1F}" srcOrd="0" destOrd="0" presId="urn:microsoft.com/office/officeart/2005/8/layout/venn1"/>
    <dgm:cxn modelId="{6C2FDDD1-2361-43EA-A7C9-F414CAC409C2}" srcId="{47EAA408-47CB-4D10-BB47-B49663E0BF33}" destId="{78E71BF0-B32D-4113-938F-C36D3B9B8364}" srcOrd="1" destOrd="0" parTransId="{BD613488-868F-4029-A71C-A19B293187A0}" sibTransId="{5E174845-4476-4647-BEAE-250A77C8A887}"/>
    <dgm:cxn modelId="{97D17B0C-8558-42EE-AB1E-04299A7F50A9}" srcId="{47EAA408-47CB-4D10-BB47-B49663E0BF33}" destId="{4A8AC84A-F64D-48CC-9E28-56617AAC88A9}" srcOrd="3" destOrd="0" parTransId="{6826CB74-E672-4439-B09E-A3E48AF64E8D}" sibTransId="{EE62954B-6AA5-486B-A2A3-3A3E25A07FB3}"/>
    <dgm:cxn modelId="{9D0D8FF2-9A23-4373-B42F-E40881879D2E}" type="presOf" srcId="{4AF75E60-5399-441E-AE12-F2D921C685DE}" destId="{1022BFA2-A04D-4670-B939-42DFF27D818E}" srcOrd="0" destOrd="0" presId="urn:microsoft.com/office/officeart/2005/8/layout/venn1"/>
    <dgm:cxn modelId="{2F3311F6-9380-4BC5-8513-B64E7FC724FC}" type="presParOf" srcId="{101F5953-5E30-4114-9718-B11A880000D3}" destId="{91D63FD0-52F5-4C2C-A187-2310B9060A40}" srcOrd="0" destOrd="0" presId="urn:microsoft.com/office/officeart/2005/8/layout/venn1"/>
    <dgm:cxn modelId="{A29BD9D6-E465-4A6C-A832-B9F098283BEB}" type="presParOf" srcId="{101F5953-5E30-4114-9718-B11A880000D3}" destId="{509A4010-0924-4FE9-BB6D-A4A97B780D17}" srcOrd="1" destOrd="0" presId="urn:microsoft.com/office/officeart/2005/8/layout/venn1"/>
    <dgm:cxn modelId="{D7016746-51E1-48A8-96B3-846A7B6F4246}" type="presParOf" srcId="{101F5953-5E30-4114-9718-B11A880000D3}" destId="{E9981566-A081-4452-8460-C27F14732CC8}" srcOrd="2" destOrd="0" presId="urn:microsoft.com/office/officeart/2005/8/layout/venn1"/>
    <dgm:cxn modelId="{B00FF9E8-DE5F-4E0C-8FF5-9F760B6289E1}" type="presParOf" srcId="{101F5953-5E30-4114-9718-B11A880000D3}" destId="{6FBCFADF-D460-4359-8AC0-331B3991B1CC}" srcOrd="3" destOrd="0" presId="urn:microsoft.com/office/officeart/2005/8/layout/venn1"/>
    <dgm:cxn modelId="{B4668A40-9F7E-4112-BE37-580D8F9334F3}" type="presParOf" srcId="{101F5953-5E30-4114-9718-B11A880000D3}" destId="{5003C857-F446-4891-A891-97CE9CDDD09A}" srcOrd="4" destOrd="0" presId="urn:microsoft.com/office/officeart/2005/8/layout/venn1"/>
    <dgm:cxn modelId="{CA5EF253-034E-45D0-99B7-77A6E0EBACFD}" type="presParOf" srcId="{101F5953-5E30-4114-9718-B11A880000D3}" destId="{1022BFA2-A04D-4670-B939-42DFF27D818E}" srcOrd="5" destOrd="0" presId="urn:microsoft.com/office/officeart/2005/8/layout/venn1"/>
    <dgm:cxn modelId="{7037CF7E-D728-4E5A-89E2-2B34FD75B569}" type="presParOf" srcId="{101F5953-5E30-4114-9718-B11A880000D3}" destId="{C0B48CDA-2E25-4ED2-ACD9-873051101EFA}" srcOrd="6" destOrd="0" presId="urn:microsoft.com/office/officeart/2005/8/layout/venn1"/>
    <dgm:cxn modelId="{B3E43C17-9D74-40C4-9D0E-C960D2DACDB9}" type="presParOf" srcId="{101F5953-5E30-4114-9718-B11A880000D3}" destId="{36E2EA9F-4D51-49C9-8A13-D0D33672ED1F}" srcOrd="7" destOrd="0" presId="urn:microsoft.com/office/officeart/2005/8/layout/venn1"/>
    <dgm:cxn modelId="{E969666E-B0C9-416C-891C-870FB84CAF37}" type="presParOf" srcId="{101F5953-5E30-4114-9718-B11A880000D3}" destId="{2180B982-2107-4D2D-81E0-7889C4036494}" srcOrd="8" destOrd="0" presId="urn:microsoft.com/office/officeart/2005/8/layout/venn1"/>
    <dgm:cxn modelId="{6FC0D5F6-D228-477A-B132-FA1902CCC747}" type="presParOf" srcId="{101F5953-5E30-4114-9718-B11A880000D3}" destId="{04E4A4F5-8F64-46BE-B16D-66141F1782B4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D63FD0-52F5-4C2C-A187-2310B9060A40}">
      <dsp:nvSpPr>
        <dsp:cNvPr id="0" name=""/>
        <dsp:cNvSpPr/>
      </dsp:nvSpPr>
      <dsp:spPr>
        <a:xfrm>
          <a:off x="3426737" y="1244655"/>
          <a:ext cx="1528524" cy="152852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09A4010-0924-4FE9-BB6D-A4A97B780D17}">
      <dsp:nvSpPr>
        <dsp:cNvPr id="0" name=""/>
        <dsp:cNvSpPr/>
      </dsp:nvSpPr>
      <dsp:spPr>
        <a:xfrm>
          <a:off x="3400167" y="319218"/>
          <a:ext cx="1773088" cy="102629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Member Experience</a:t>
          </a:r>
          <a:endParaRPr lang="en-US" sz="2300" b="1" kern="1200" dirty="0"/>
        </a:p>
      </dsp:txBody>
      <dsp:txXfrm>
        <a:off x="3400167" y="319218"/>
        <a:ext cx="1773088" cy="1026295"/>
      </dsp:txXfrm>
    </dsp:sp>
    <dsp:sp modelId="{E9981566-A081-4452-8460-C27F14732CC8}">
      <dsp:nvSpPr>
        <dsp:cNvPr id="0" name=""/>
        <dsp:cNvSpPr/>
      </dsp:nvSpPr>
      <dsp:spPr>
        <a:xfrm>
          <a:off x="4008188" y="1666965"/>
          <a:ext cx="1528524" cy="1528524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FBCFADF-D460-4359-8AC0-331B3991B1CC}">
      <dsp:nvSpPr>
        <dsp:cNvPr id="0" name=""/>
        <dsp:cNvSpPr/>
      </dsp:nvSpPr>
      <dsp:spPr>
        <a:xfrm>
          <a:off x="5658383" y="1515981"/>
          <a:ext cx="1589665" cy="111363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Geographic Unit Activities</a:t>
          </a:r>
          <a:endParaRPr lang="en-US" sz="2300" b="1" kern="1200" dirty="0"/>
        </a:p>
      </dsp:txBody>
      <dsp:txXfrm>
        <a:off x="5658383" y="1515981"/>
        <a:ext cx="1589665" cy="1113639"/>
      </dsp:txXfrm>
    </dsp:sp>
    <dsp:sp modelId="{5003C857-F446-4891-A891-97CE9CDDD09A}">
      <dsp:nvSpPr>
        <dsp:cNvPr id="0" name=""/>
        <dsp:cNvSpPr/>
      </dsp:nvSpPr>
      <dsp:spPr>
        <a:xfrm>
          <a:off x="3786246" y="2350870"/>
          <a:ext cx="1528524" cy="152852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022BFA2-A04D-4670-B939-42DFF27D818E}">
      <dsp:nvSpPr>
        <dsp:cNvPr id="0" name=""/>
        <dsp:cNvSpPr/>
      </dsp:nvSpPr>
      <dsp:spPr>
        <a:xfrm>
          <a:off x="5413819" y="3160918"/>
          <a:ext cx="1589665" cy="111363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Membership Operations</a:t>
          </a:r>
          <a:endParaRPr lang="en-US" sz="2300" b="1" kern="1200" dirty="0"/>
        </a:p>
      </dsp:txBody>
      <dsp:txXfrm>
        <a:off x="5413819" y="3160918"/>
        <a:ext cx="1589665" cy="1113639"/>
      </dsp:txXfrm>
    </dsp:sp>
    <dsp:sp modelId="{C0B48CDA-2E25-4ED2-ACD9-873051101EFA}">
      <dsp:nvSpPr>
        <dsp:cNvPr id="0" name=""/>
        <dsp:cNvSpPr/>
      </dsp:nvSpPr>
      <dsp:spPr>
        <a:xfrm>
          <a:off x="3067228" y="2350870"/>
          <a:ext cx="1528524" cy="1528524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6E2EA9F-4D51-49C9-8A13-D0D33672ED1F}">
      <dsp:nvSpPr>
        <dsp:cNvPr id="0" name=""/>
        <dsp:cNvSpPr/>
      </dsp:nvSpPr>
      <dsp:spPr>
        <a:xfrm>
          <a:off x="1436378" y="3103009"/>
          <a:ext cx="1589665" cy="111363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Business Activities</a:t>
          </a:r>
          <a:endParaRPr lang="en-US" sz="2300" b="1" kern="1200" dirty="0"/>
        </a:p>
      </dsp:txBody>
      <dsp:txXfrm>
        <a:off x="1436378" y="3103009"/>
        <a:ext cx="1589665" cy="1113639"/>
      </dsp:txXfrm>
    </dsp:sp>
    <dsp:sp modelId="{2180B982-2107-4D2D-81E0-7889C4036494}">
      <dsp:nvSpPr>
        <dsp:cNvPr id="0" name=""/>
        <dsp:cNvSpPr/>
      </dsp:nvSpPr>
      <dsp:spPr>
        <a:xfrm>
          <a:off x="2845286" y="1666965"/>
          <a:ext cx="1528524" cy="1528524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4E4A4F5-8F64-46BE-B16D-66141F1782B4}">
      <dsp:nvSpPr>
        <dsp:cNvPr id="0" name=""/>
        <dsp:cNvSpPr/>
      </dsp:nvSpPr>
      <dsp:spPr>
        <a:xfrm>
          <a:off x="1145523" y="1434908"/>
          <a:ext cx="1589665" cy="111363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Volunteer Experience</a:t>
          </a:r>
          <a:endParaRPr lang="en-US" sz="2300" b="1" kern="1200" dirty="0"/>
        </a:p>
      </dsp:txBody>
      <dsp:txXfrm>
        <a:off x="1145523" y="1434908"/>
        <a:ext cx="1589665" cy="11136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BEBC27AF-CBF5-4345-84EE-81EF317FA5F2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FA55CC6A-439B-4B40-B131-B7CDE2D8C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741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2122C5-29EB-448D-9970-5898F45A6BE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0"/>
            </a:endParaRPr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5388" y="692150"/>
            <a:ext cx="46196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213694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14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3813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62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62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62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62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62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62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62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62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62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62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62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2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0.png"/><Relationship Id="rId9" Type="http://schemas.openxmlformats.org/officeDocument/2006/relationships/image" Target="../media/image3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0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1.png"/><Relationship Id="rId7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0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27.png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0.png"/><Relationship Id="rId9" Type="http://schemas.openxmlformats.org/officeDocument/2006/relationships/image" Target="../media/image3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0.png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1.png"/><Relationship Id="rId7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0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0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emf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0.emf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0.emf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40.emf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6.png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nip Single Corner Rectangle 16"/>
          <p:cNvSpPr/>
          <p:nvPr/>
        </p:nvSpPr>
        <p:spPr>
          <a:xfrm rot="10800000">
            <a:off x="0" y="2809882"/>
            <a:ext cx="9144000" cy="3105151"/>
          </a:xfrm>
          <a:prstGeom prst="snip1Rect">
            <a:avLst>
              <a:gd name="adj" fmla="val 12400"/>
            </a:avLst>
          </a:prstGeom>
          <a:gradFill>
            <a:gsLst>
              <a:gs pos="0">
                <a:srgbClr val="00629B"/>
              </a:gs>
              <a:gs pos="100000">
                <a:srgbClr val="00629B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nip Single Corner Rectangle 15"/>
          <p:cNvSpPr/>
          <p:nvPr/>
        </p:nvSpPr>
        <p:spPr>
          <a:xfrm rot="10800000">
            <a:off x="0" y="2809882"/>
            <a:ext cx="9144000" cy="3105151"/>
          </a:xfrm>
          <a:prstGeom prst="snip1Rect">
            <a:avLst>
              <a:gd name="adj" fmla="val 12400"/>
            </a:avLst>
          </a:prstGeom>
          <a:gradFill>
            <a:gsLst>
              <a:gs pos="0">
                <a:srgbClr val="00629B"/>
              </a:gs>
              <a:gs pos="100000">
                <a:srgbClr val="00629B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99" y="10"/>
            <a:ext cx="9172575" cy="26636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1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" y="1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14" y="1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6" y="1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A68D69-E519-4FF2-A074-DF1096E4B3D7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4/14/2018</a:t>
            </a:fld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272420-5850-4A23-9849-567218F959B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27264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38" y="1644652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4" y="1636664"/>
            <a:ext cx="3952702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74" y="135142"/>
            <a:ext cx="8325805" cy="10760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272420-5850-4A23-9849-567218F959B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A68D69-E519-4FF2-A074-DF1096E4B3D7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135289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98" y="1645923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74" y="1645923"/>
            <a:ext cx="3987803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74" y="2659063"/>
            <a:ext cx="3987803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74" y="135142"/>
            <a:ext cx="8325805" cy="10760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272420-5850-4A23-9849-567218F959B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A68D69-E519-4FF2-A074-DF1096E4B3D7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126141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52" y="1644652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74" y="135142"/>
            <a:ext cx="8325805" cy="10760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39" y="1644652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272420-5850-4A23-9849-567218F959B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A68D69-E519-4FF2-A074-DF1096E4B3D7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137682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16" y="1644652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74" y="135142"/>
            <a:ext cx="8325805" cy="10760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1"/>
            <a:ext cx="3938590" cy="207738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3945681"/>
            <a:ext cx="3938590" cy="207254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272420-5850-4A23-9849-567218F959B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A68D69-E519-4FF2-A074-DF1096E4B3D7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32590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1000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90" y="1645920"/>
            <a:ext cx="3931276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97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2" y="3920063"/>
            <a:ext cx="3953974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74" y="135142"/>
            <a:ext cx="8325805" cy="10760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272420-5850-4A23-9849-567218F959B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A68D69-E519-4FF2-A074-DF1096E4B3D7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027989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211" y="539751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8"/>
            <a:ext cx="5689600" cy="3587751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272420-5850-4A23-9849-567218F959B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A68D69-E519-4FF2-A074-DF1096E4B3D7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242409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9" y="9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272420-5850-4A23-9849-567218F959B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A68D69-E519-4FF2-A074-DF1096E4B3D7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659009"/>
      </p:ext>
    </p:extLst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3937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402" y="1147764"/>
            <a:ext cx="8256587" cy="1311128"/>
          </a:xfrm>
        </p:spPr>
        <p:txBody>
          <a:bodyPr/>
          <a:lstStyle>
            <a:lvl1pPr marL="0" indent="0">
              <a:buFont typeface="Symbol" panose="05050102010706020507" pitchFamily="18" charset="2"/>
              <a:buChar char=""/>
              <a:defRPr/>
            </a:lvl1pPr>
            <a:lvl2pPr marL="288925" indent="-173038">
              <a:defRPr/>
            </a:lvl2pPr>
            <a:lvl3pPr marL="461963" indent="-184150">
              <a:defRPr/>
            </a:lvl3pPr>
            <a:lvl4pPr marL="746125" indent="-225425"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</a:srgbClr>
                </a:solidFill>
              </a:rPr>
              <a:t>Author, </a:t>
            </a:r>
            <a:fld id="{D72BAC86-7CA1-47DD-8EAD-39EA91178256}" type="datetime1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4/14/2018</a:t>
            </a:fld>
            <a:r>
              <a:rPr lang="en-US" smtClean="0">
                <a:solidFill>
                  <a:srgbClr val="FFFFFF">
                    <a:lumMod val="50000"/>
                  </a:srgbClr>
                </a:solidFill>
              </a:rPr>
              <a:t>, Filename.ppt</a:t>
            </a:r>
            <a:r>
              <a:rPr lang="en-US" sz="800" smtClean="0">
                <a:solidFill>
                  <a:srgbClr val="FFFFFF">
                    <a:lumMod val="50000"/>
                  </a:srgbClr>
                </a:solidFill>
              </a:rPr>
              <a:t> </a:t>
            </a:r>
            <a:r>
              <a:rPr lang="en-US" sz="1000" smtClean="0">
                <a:solidFill>
                  <a:srgbClr val="FFFFFF">
                    <a:lumMod val="50000"/>
                  </a:srgbClr>
                </a:solidFill>
              </a:rPr>
              <a:t>| </a:t>
            </a:r>
            <a:fld id="{689318A1-174D-4DEE-8106-03A37B9BCF15}" type="slidenum">
              <a:rPr lang="en-US" sz="1000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33402" y="356625"/>
            <a:ext cx="8256587" cy="37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4018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184086"/>
            <a:ext cx="7772400" cy="697311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973469"/>
            <a:ext cx="7772400" cy="1275747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 sz="1050" kern="0" smtClean="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pPr>
                <a:buSzPct val="25000"/>
              </a:pPr>
              <a:t>‹#›</a:t>
            </a:fld>
            <a:endParaRPr lang="en-US" sz="1050" kern="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38"/>
            <a:ext cx="9144000" cy="8541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88"/>
            <a:ext cx="9144000" cy="8541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9" y="5690013"/>
            <a:ext cx="1215715" cy="47331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" y="826176"/>
            <a:ext cx="1456944" cy="321868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66" y="826176"/>
            <a:ext cx="1944624" cy="321868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131" y="826176"/>
            <a:ext cx="2365248" cy="321868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746" y="826176"/>
            <a:ext cx="1956816" cy="321868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16" y="826176"/>
            <a:ext cx="1499616" cy="321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0791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272420-5850-4A23-9849-567218F959B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A68D69-E519-4FF2-A074-DF1096E4B3D7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28277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Slide Opt 1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68580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 sz="1050" kern="0" smtClean="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pPr>
                <a:buSzPct val="25000"/>
              </a:pPr>
              <a:t>‹#›</a:t>
            </a:fld>
            <a:endParaRPr lang="en-US" sz="1050" kern="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38"/>
            <a:ext cx="9144000" cy="8541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88"/>
            <a:ext cx="9144000" cy="8541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9" y="5690013"/>
            <a:ext cx="1215715" cy="473319"/>
          </a:xfrm>
          <a:prstGeom prst="rect">
            <a:avLst/>
          </a:prstGeom>
        </p:spPr>
      </p:pic>
      <p:sp>
        <p:nvSpPr>
          <p:cNvPr id="2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870069"/>
            <a:ext cx="1828800" cy="2438400"/>
          </a:xfrm>
          <a:blipFill>
            <a:blip r:embed="rId5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INSERT</a:t>
            </a:r>
            <a:br>
              <a:rPr lang="en-US" dirty="0" smtClean="0"/>
            </a:br>
            <a:r>
              <a:rPr lang="en-US" dirty="0" smtClean="0"/>
              <a:t> IMAGE </a:t>
            </a:r>
            <a:endParaRPr lang="en-US" dirty="0"/>
          </a:p>
        </p:txBody>
      </p:sp>
      <p:sp>
        <p:nvSpPr>
          <p:cNvPr id="2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1828800" y="870069"/>
            <a:ext cx="1828800" cy="2438400"/>
          </a:xfrm>
          <a:blipFill>
            <a:blip r:embed="rId6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INSERT</a:t>
            </a:r>
            <a:br>
              <a:rPr lang="en-US" dirty="0" smtClean="0"/>
            </a:br>
            <a:r>
              <a:rPr lang="en-US" dirty="0" smtClean="0"/>
              <a:t> IMAGE </a:t>
            </a:r>
          </a:p>
        </p:txBody>
      </p:sp>
      <p:sp>
        <p:nvSpPr>
          <p:cNvPr id="2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3657600" y="870069"/>
            <a:ext cx="1828800" cy="2438400"/>
          </a:xfrm>
          <a:blipFill>
            <a:blip r:embed="rId7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INSERT</a:t>
            </a:r>
            <a:br>
              <a:rPr lang="en-US" dirty="0" smtClean="0"/>
            </a:br>
            <a:r>
              <a:rPr lang="en-US" dirty="0" smtClean="0"/>
              <a:t> IMAGE  </a:t>
            </a:r>
            <a:endParaRPr lang="en-US" dirty="0"/>
          </a:p>
        </p:txBody>
      </p:sp>
      <p:sp>
        <p:nvSpPr>
          <p:cNvPr id="2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5486400" y="870069"/>
            <a:ext cx="1828800" cy="2438400"/>
          </a:xfrm>
          <a:blipFill>
            <a:blip r:embed="rId8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 INSERT</a:t>
            </a:r>
            <a:br>
              <a:rPr lang="en-US" dirty="0" smtClean="0"/>
            </a:br>
            <a:r>
              <a:rPr lang="en-US" dirty="0" smtClean="0"/>
              <a:t> IMAGE </a:t>
            </a:r>
          </a:p>
        </p:txBody>
      </p:sp>
      <p:sp>
        <p:nvSpPr>
          <p:cNvPr id="2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7315200" y="870069"/>
            <a:ext cx="1828800" cy="2438400"/>
          </a:xfrm>
          <a:blipFill>
            <a:blip r:embed="rId9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INSERT</a:t>
            </a:r>
            <a:br>
              <a:rPr lang="en-US" dirty="0" smtClean="0"/>
            </a:br>
            <a:r>
              <a:rPr lang="en-US" dirty="0" smtClean="0"/>
              <a:t> IMAGE</a:t>
            </a:r>
            <a:endParaRPr lang="en-US" dirty="0"/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184086"/>
            <a:ext cx="7772400" cy="697311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973469"/>
            <a:ext cx="7772400" cy="1275747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10219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3262832"/>
            <a:ext cx="7886700" cy="827759"/>
          </a:xfrm>
        </p:spPr>
        <p:txBody>
          <a:bodyPr anchor="b">
            <a:normAutofit/>
          </a:bodyPr>
          <a:lstStyle>
            <a:lvl1pPr>
              <a:defRPr sz="3300" i="0"/>
            </a:lvl1pPr>
          </a:lstStyle>
          <a:p>
            <a:r>
              <a:rPr lang="en-US" dirty="0" smtClean="0"/>
              <a:t>Divider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117577"/>
            <a:ext cx="7886700" cy="672451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 sz="1050" kern="0" smtClean="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pPr>
                <a:buSzPct val="25000"/>
              </a:pPr>
              <a:t>‹#›</a:t>
            </a:fld>
            <a:endParaRPr lang="en-US" sz="1050" kern="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38"/>
            <a:ext cx="9144000" cy="8541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88"/>
            <a:ext cx="9144000" cy="8541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9" y="5690013"/>
            <a:ext cx="1215715" cy="47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782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25000"/>
          <a:stretch/>
        </p:blipFill>
        <p:spPr>
          <a:xfrm rot="10800000" flipH="1">
            <a:off x="-23750" y="-1"/>
            <a:ext cx="916775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3262832"/>
            <a:ext cx="7886700" cy="827759"/>
          </a:xfrm>
        </p:spPr>
        <p:txBody>
          <a:bodyPr anchor="b">
            <a:normAutofit/>
          </a:bodyPr>
          <a:lstStyle>
            <a:lvl1pPr>
              <a:defRPr sz="3300" i="0" baseline="0"/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117577"/>
            <a:ext cx="7886700" cy="672451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 sz="1050" kern="0" smtClean="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pPr>
                <a:buSzPct val="25000"/>
              </a:pPr>
              <a:t>‹#›</a:t>
            </a:fld>
            <a:endParaRPr lang="en-US" sz="1050" kern="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38"/>
            <a:ext cx="9144000" cy="85416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9" y="5690013"/>
            <a:ext cx="1215715" cy="47331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973" y="470091"/>
            <a:ext cx="906997" cy="122677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417" y="1095103"/>
            <a:ext cx="1343053" cy="180818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1" t="7771"/>
          <a:stretch/>
        </p:blipFill>
        <p:spPr>
          <a:xfrm>
            <a:off x="-2794" y="-4064"/>
            <a:ext cx="2334535" cy="317474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068" y="2785401"/>
            <a:ext cx="1643932" cy="25698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88"/>
            <a:ext cx="9144000" cy="85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5405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25000"/>
          <a:stretch/>
        </p:blipFill>
        <p:spPr>
          <a:xfrm rot="10800000" flipH="1">
            <a:off x="-23750" y="-1"/>
            <a:ext cx="916775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3262832"/>
            <a:ext cx="7886700" cy="827759"/>
          </a:xfrm>
        </p:spPr>
        <p:txBody>
          <a:bodyPr anchor="b">
            <a:normAutofit/>
          </a:bodyPr>
          <a:lstStyle>
            <a:lvl1pPr>
              <a:defRPr sz="3300" i="0"/>
            </a:lvl1pPr>
          </a:lstStyle>
          <a:p>
            <a:r>
              <a:rPr lang="en-US" dirty="0" smtClean="0"/>
              <a:t>Divider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117577"/>
            <a:ext cx="7886700" cy="672451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z="1050" kern="0" smtClean="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pPr>
                <a:buSzPct val="25000"/>
              </a:pPr>
              <a:t>‹#›</a:t>
            </a:fld>
            <a:endParaRPr lang="en-US" sz="1050" kern="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38"/>
            <a:ext cx="9144000" cy="8541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88"/>
            <a:ext cx="9144000" cy="8541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9" y="5690013"/>
            <a:ext cx="1215715" cy="47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7643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825628"/>
            <a:ext cx="7886700" cy="39433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z="1050" kern="0" smtClean="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pPr>
                <a:buSzPct val="25000"/>
              </a:pPr>
              <a:t>‹#›</a:t>
            </a:fld>
            <a:endParaRPr lang="en-US" sz="1050" kern="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34191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3886200" cy="37925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29150" y="1825625"/>
            <a:ext cx="3886200" cy="37925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z="1050" kern="0" smtClean="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pPr>
                <a:buSzPct val="25000"/>
              </a:pPr>
              <a:t>‹#›</a:t>
            </a:fld>
            <a:endParaRPr lang="en-US" sz="1050" kern="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85846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825631"/>
            <a:ext cx="3886200" cy="379275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3886200" cy="37925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z="1050" kern="0" smtClean="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pPr>
                <a:buSzPct val="25000"/>
              </a:pPr>
              <a:t>‹#›</a:t>
            </a:fld>
            <a:endParaRPr lang="en-US" sz="1050" kern="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2086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3792804"/>
            <a:ext cx="3886200" cy="1825573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3886200" cy="37925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825628"/>
            <a:ext cx="3886200" cy="1825573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z="1050" kern="0" smtClean="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pPr>
                <a:buSzPct val="25000"/>
              </a:pPr>
              <a:t>‹#›</a:t>
            </a:fld>
            <a:endParaRPr lang="en-US" sz="1050" kern="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14435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37469"/>
            <a:ext cx="3886200" cy="2780907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3886200" cy="37925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825625"/>
            <a:ext cx="3886200" cy="101184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.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272420-5850-4A23-9849-567218F959B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545941"/>
      </p:ext>
    </p:extLst>
  </p:cSld>
  <p:clrMapOvr>
    <a:masterClrMapping/>
  </p:clrMapOvr>
  <p:hf hdr="0" ft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650" y="1815904"/>
            <a:ext cx="3886200" cy="3802265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2837474"/>
            <a:ext cx="3886200" cy="27806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825625"/>
            <a:ext cx="3886200" cy="101184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ut.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z="1050" kern="0" smtClean="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pPr>
                <a:buSzPct val="25000"/>
              </a:pPr>
              <a:t>‹#›</a:t>
            </a:fld>
            <a:endParaRPr lang="en-US" sz="1050" kern="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51498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nip Single Corner Rectangle 14"/>
          <p:cNvSpPr/>
          <p:nvPr/>
        </p:nvSpPr>
        <p:spPr>
          <a:xfrm rot="10800000">
            <a:off x="0" y="2809882"/>
            <a:ext cx="9144000" cy="3105151"/>
          </a:xfrm>
          <a:prstGeom prst="snip1Rect">
            <a:avLst>
              <a:gd name="adj" fmla="val 12400"/>
            </a:avLst>
          </a:prstGeom>
          <a:gradFill>
            <a:gsLst>
              <a:gs pos="0">
                <a:srgbClr val="00629B"/>
              </a:gs>
              <a:gs pos="100000">
                <a:srgbClr val="00629B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588" y="1"/>
            <a:ext cx="9170988" cy="27034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0700" y="1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" y="1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4413" y="1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3588" y="1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A68D69-E519-4FF2-A074-DF1096E4B3D7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4/14/2018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272420-5850-4A23-9849-567218F959B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099271"/>
      </p:ext>
    </p:extLst>
  </p:cSld>
  <p:clrMapOvr>
    <a:masterClrMapping/>
  </p:clrMapOvr>
  <p:hf hdr="0" ft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3807100"/>
            <a:ext cx="3886200" cy="181128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32"/>
            <a:ext cx="3886200" cy="1833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847712"/>
            <a:ext cx="3886200" cy="181128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28650" y="3807100"/>
            <a:ext cx="3886200" cy="181128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z="1050" kern="0" smtClean="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pPr>
                <a:buSzPct val="25000"/>
              </a:pPr>
              <a:t>‹#›</a:t>
            </a:fld>
            <a:endParaRPr lang="en-US" sz="1050" kern="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008239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60" y="1825625"/>
            <a:ext cx="3019523" cy="37925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4" hasCustomPrompt="1"/>
          </p:nvPr>
        </p:nvSpPr>
        <p:spPr>
          <a:xfrm>
            <a:off x="3789585" y="1825625"/>
            <a:ext cx="4725775" cy="3792539"/>
          </a:xfrm>
        </p:spPr>
        <p:txBody>
          <a:bodyPr>
            <a:normAutofit/>
          </a:bodyPr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z="1050" kern="0" smtClean="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pPr>
                <a:buSzPct val="25000"/>
              </a:pPr>
              <a:t>‹#›</a:t>
            </a:fld>
            <a:endParaRPr lang="en-US" sz="1050" kern="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72405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1825625"/>
            <a:ext cx="3886200" cy="37925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4788817"/>
            <a:ext cx="3886200" cy="829347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ut.</a:t>
            </a:r>
            <a:endParaRPr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28650" y="1825631"/>
            <a:ext cx="3886200" cy="2963191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 smtClean="0"/>
              <a:t>Insert Photo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z="1050" kern="0" smtClean="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pPr>
                <a:buSzPct val="25000"/>
              </a:pPr>
              <a:t>‹#›</a:t>
            </a:fld>
            <a:endParaRPr lang="en-US" sz="1050" kern="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955837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272420-5850-4A23-9849-567218F959B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104772"/>
      </p:ext>
    </p:extLst>
  </p:cSld>
  <p:clrMapOvr>
    <a:masterClrMapping/>
  </p:clrMapOvr>
  <p:hf hdr="0" ft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2837472"/>
            <a:ext cx="7886700" cy="21398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825625"/>
            <a:ext cx="7886700" cy="1011843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4977353"/>
            <a:ext cx="7886700" cy="662891"/>
          </a:xfrm>
        </p:spPr>
        <p:txBody>
          <a:bodyPr>
            <a:normAutofit/>
          </a:bodyPr>
          <a:lstStyle>
            <a:lvl1pPr marL="0" indent="0">
              <a:buNone/>
              <a:defRPr sz="1500" b="1" i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z="1050" kern="0" smtClean="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pPr>
                <a:buSzPct val="25000"/>
              </a:pPr>
              <a:t>‹#›</a:t>
            </a:fld>
            <a:endParaRPr lang="en-US" sz="1050" kern="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891135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Bullets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4006393"/>
            <a:ext cx="3886200" cy="16117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825625"/>
            <a:ext cx="7886700" cy="2075235"/>
          </a:xfrm>
        </p:spPr>
        <p:txBody>
          <a:bodyPr numCol="2" spcCol="274320"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</a:t>
            </a:r>
            <a:r>
              <a:rPr lang="en-US" dirty="0" smtClean="0"/>
              <a:t> </a:t>
            </a:r>
            <a:r>
              <a:rPr lang="en-US" dirty="0" err="1" smtClean="0"/>
              <a:t>irure</a:t>
            </a:r>
            <a:r>
              <a:rPr lang="en-US" dirty="0" smtClean="0"/>
              <a:t> dolor in </a:t>
            </a:r>
            <a:r>
              <a:rPr lang="en-US" dirty="0" err="1" smtClean="0"/>
              <a:t>reprehenderit</a:t>
            </a:r>
            <a:r>
              <a:rPr lang="en-US" dirty="0" smtClean="0"/>
              <a:t> in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</a:t>
            </a:r>
            <a:r>
              <a:rPr lang="en-US" dirty="0" err="1" smtClean="0"/>
              <a:t>cillum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. </a:t>
            </a:r>
            <a:r>
              <a:rPr lang="en-US" dirty="0" err="1" smtClean="0"/>
              <a:t>Excepteur</a:t>
            </a:r>
            <a:r>
              <a:rPr lang="en-US" dirty="0" smtClean="0"/>
              <a:t> </a:t>
            </a:r>
            <a:r>
              <a:rPr lang="en-US" dirty="0" err="1" smtClean="0"/>
              <a:t>sint</a:t>
            </a:r>
            <a:r>
              <a:rPr lang="en-US" dirty="0" smtClean="0"/>
              <a:t> </a:t>
            </a:r>
            <a:r>
              <a:rPr lang="en-US" dirty="0" err="1" smtClean="0"/>
              <a:t>occaecat</a:t>
            </a:r>
            <a:r>
              <a:rPr lang="en-US" dirty="0" smtClean="0"/>
              <a:t> </a:t>
            </a:r>
            <a:r>
              <a:rPr lang="en-US" dirty="0" err="1" smtClean="0"/>
              <a:t>cupidatat</a:t>
            </a:r>
            <a:r>
              <a:rPr lang="en-US" dirty="0" smtClean="0"/>
              <a:t> non </a:t>
            </a:r>
            <a:r>
              <a:rPr lang="en-US" dirty="0" err="1" smtClean="0"/>
              <a:t>proident</a:t>
            </a:r>
            <a:r>
              <a:rPr lang="en-US" dirty="0" smtClean="0"/>
              <a:t>, </a:t>
            </a:r>
            <a:r>
              <a:rPr lang="en-US" dirty="0" err="1" smtClean="0"/>
              <a:t>sunt</a:t>
            </a:r>
            <a:r>
              <a:rPr lang="en-US" dirty="0" smtClean="0"/>
              <a:t> in culpa qui.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629150" y="4006391"/>
            <a:ext cx="3886200" cy="1611772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 smtClean="0"/>
              <a:t>Insert Photo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z="1050" kern="0" smtClean="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pPr>
                <a:buSzPct val="25000"/>
              </a:pPr>
              <a:t>‹#›</a:t>
            </a:fld>
            <a:endParaRPr lang="en-US" sz="1050" kern="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224447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30"/>
            <a:ext cx="4970872" cy="288777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4713408"/>
            <a:ext cx="4970872" cy="904761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712648" y="1825625"/>
            <a:ext cx="2802707" cy="3792539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 smtClean="0"/>
              <a:t>Insert Photo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z="1050" kern="0" smtClean="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pPr>
                <a:buSzPct val="25000"/>
              </a:pPr>
              <a:t>‹#›</a:t>
            </a:fld>
            <a:endParaRPr lang="en-US" sz="1050" kern="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110710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Blank">
  <p:cSld name="1_Title Only 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628650" y="556181"/>
            <a:ext cx="7886700" cy="553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550"/>
              <a:buFont typeface="Calibri"/>
              <a:buNone/>
              <a:defRPr sz="255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628650" y="1825626"/>
            <a:ext cx="7886700" cy="3943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337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6A1"/>
              </a:buClr>
              <a:buSzPts val="1650"/>
              <a:buFont typeface="Merriweather Sans"/>
              <a:buChar char="▸"/>
              <a:defRPr sz="16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Char char="-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▪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385322" y="6205392"/>
            <a:ext cx="4866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628650" y="1106197"/>
            <a:ext cx="7886700" cy="356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Merriweather Sans"/>
              <a:buNone/>
              <a:defRPr sz="18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Char char="-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▪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74857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184083"/>
            <a:ext cx="7772400" cy="697311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973469"/>
            <a:ext cx="7772400" cy="1275747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 sz="1050" kern="0" smtClean="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pPr>
                <a:buSzPct val="25000"/>
              </a:pPr>
              <a:t>‹#›</a:t>
            </a:fld>
            <a:endParaRPr lang="en-US" sz="1050" kern="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35"/>
            <a:ext cx="9144000" cy="8541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88"/>
            <a:ext cx="9144000" cy="8541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5" y="5690010"/>
            <a:ext cx="1215715" cy="47331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" y="826176"/>
            <a:ext cx="1456944" cy="321868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66" y="826176"/>
            <a:ext cx="1944624" cy="321868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131" y="826176"/>
            <a:ext cx="2365248" cy="321868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746" y="826176"/>
            <a:ext cx="1956816" cy="321868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16" y="826176"/>
            <a:ext cx="1499616" cy="321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0791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Slide Opt 1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68580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 sz="1050" kern="0" smtClean="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pPr>
                <a:buSzPct val="25000"/>
              </a:pPr>
              <a:t>‹#›</a:t>
            </a:fld>
            <a:endParaRPr lang="en-US" sz="1050" kern="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35"/>
            <a:ext cx="9144000" cy="8541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88"/>
            <a:ext cx="9144000" cy="8541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5" y="5690010"/>
            <a:ext cx="1215715" cy="473319"/>
          </a:xfrm>
          <a:prstGeom prst="rect">
            <a:avLst/>
          </a:prstGeom>
        </p:spPr>
      </p:pic>
      <p:sp>
        <p:nvSpPr>
          <p:cNvPr id="2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870069"/>
            <a:ext cx="1828800" cy="2438400"/>
          </a:xfrm>
          <a:blipFill>
            <a:blip r:embed="rId5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INSERT</a:t>
            </a:r>
            <a:br>
              <a:rPr lang="en-US" dirty="0" smtClean="0"/>
            </a:br>
            <a:r>
              <a:rPr lang="en-US" dirty="0" smtClean="0"/>
              <a:t> IMAGE </a:t>
            </a:r>
            <a:endParaRPr lang="en-US" dirty="0"/>
          </a:p>
        </p:txBody>
      </p:sp>
      <p:sp>
        <p:nvSpPr>
          <p:cNvPr id="2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1828800" y="870069"/>
            <a:ext cx="1828800" cy="2438400"/>
          </a:xfrm>
          <a:blipFill>
            <a:blip r:embed="rId6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INSERT</a:t>
            </a:r>
            <a:br>
              <a:rPr lang="en-US" dirty="0" smtClean="0"/>
            </a:br>
            <a:r>
              <a:rPr lang="en-US" dirty="0" smtClean="0"/>
              <a:t> IMAGE </a:t>
            </a:r>
          </a:p>
        </p:txBody>
      </p:sp>
      <p:sp>
        <p:nvSpPr>
          <p:cNvPr id="2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3657600" y="870069"/>
            <a:ext cx="1828800" cy="2438400"/>
          </a:xfrm>
          <a:blipFill>
            <a:blip r:embed="rId7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INSERT</a:t>
            </a:r>
            <a:br>
              <a:rPr lang="en-US" dirty="0" smtClean="0"/>
            </a:br>
            <a:r>
              <a:rPr lang="en-US" dirty="0" smtClean="0"/>
              <a:t> IMAGE  </a:t>
            </a:r>
            <a:endParaRPr lang="en-US" dirty="0"/>
          </a:p>
        </p:txBody>
      </p:sp>
      <p:sp>
        <p:nvSpPr>
          <p:cNvPr id="2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5486400" y="870069"/>
            <a:ext cx="1828800" cy="2438400"/>
          </a:xfrm>
          <a:blipFill>
            <a:blip r:embed="rId8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 INSERT</a:t>
            </a:r>
            <a:br>
              <a:rPr lang="en-US" dirty="0" smtClean="0"/>
            </a:br>
            <a:r>
              <a:rPr lang="en-US" dirty="0" smtClean="0"/>
              <a:t> IMAGE </a:t>
            </a:r>
          </a:p>
        </p:txBody>
      </p:sp>
      <p:sp>
        <p:nvSpPr>
          <p:cNvPr id="2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7315200" y="870069"/>
            <a:ext cx="1828800" cy="2438400"/>
          </a:xfrm>
          <a:blipFill>
            <a:blip r:embed="rId9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INSERT</a:t>
            </a:r>
            <a:br>
              <a:rPr lang="en-US" dirty="0" smtClean="0"/>
            </a:br>
            <a:r>
              <a:rPr lang="en-US" dirty="0" smtClean="0"/>
              <a:t> IMAGE</a:t>
            </a:r>
            <a:endParaRPr lang="en-US" dirty="0"/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184083"/>
            <a:ext cx="7772400" cy="697311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973469"/>
            <a:ext cx="7772400" cy="1275747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10219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nip Single Corner Rectangle 14"/>
          <p:cNvSpPr/>
          <p:nvPr/>
        </p:nvSpPr>
        <p:spPr>
          <a:xfrm rot="10800000">
            <a:off x="0" y="2809882"/>
            <a:ext cx="9144000" cy="3105151"/>
          </a:xfrm>
          <a:prstGeom prst="snip1Rect">
            <a:avLst>
              <a:gd name="adj" fmla="val 12400"/>
            </a:avLst>
          </a:prstGeom>
          <a:gradFill>
            <a:gsLst>
              <a:gs pos="0">
                <a:srgbClr val="00629B"/>
              </a:gs>
              <a:gs pos="100000">
                <a:srgbClr val="00629B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99" y="1"/>
            <a:ext cx="9172575" cy="27034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>
            <a:fillRect/>
          </a:stretch>
        </p:blipFill>
        <p:spPr bwMode="auto">
          <a:xfrm>
            <a:off x="2286014" y="1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1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" y="1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6" y="1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A68D69-E519-4FF2-A074-DF1096E4B3D7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4/14/2018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272420-5850-4A23-9849-567218F959B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418136"/>
      </p:ext>
    </p:extLst>
  </p:cSld>
  <p:clrMapOvr>
    <a:masterClrMapping/>
  </p:clrMapOvr>
  <p:hf hdr="0" ft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3262832"/>
            <a:ext cx="7886700" cy="827759"/>
          </a:xfrm>
        </p:spPr>
        <p:txBody>
          <a:bodyPr anchor="b">
            <a:normAutofit/>
          </a:bodyPr>
          <a:lstStyle>
            <a:lvl1pPr>
              <a:defRPr sz="3300" i="0"/>
            </a:lvl1pPr>
          </a:lstStyle>
          <a:p>
            <a:r>
              <a:rPr lang="en-US" dirty="0" smtClean="0"/>
              <a:t>Divider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117577"/>
            <a:ext cx="7886700" cy="672451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 sz="1050" kern="0" smtClean="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pPr>
                <a:buSzPct val="25000"/>
              </a:pPr>
              <a:t>‹#›</a:t>
            </a:fld>
            <a:endParaRPr lang="en-US" sz="1050" kern="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35"/>
            <a:ext cx="9144000" cy="8541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88"/>
            <a:ext cx="9144000" cy="8541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5" y="5690010"/>
            <a:ext cx="1215715" cy="47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782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25000"/>
          <a:stretch/>
        </p:blipFill>
        <p:spPr>
          <a:xfrm rot="10800000" flipH="1">
            <a:off x="-23750" y="-1"/>
            <a:ext cx="916775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3262832"/>
            <a:ext cx="7886700" cy="827759"/>
          </a:xfrm>
        </p:spPr>
        <p:txBody>
          <a:bodyPr anchor="b">
            <a:normAutofit/>
          </a:bodyPr>
          <a:lstStyle>
            <a:lvl1pPr>
              <a:defRPr sz="3300" i="0" baseline="0"/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117577"/>
            <a:ext cx="7886700" cy="672451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 sz="1050" kern="0" smtClean="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pPr>
                <a:buSzPct val="25000"/>
              </a:pPr>
              <a:t>‹#›</a:t>
            </a:fld>
            <a:endParaRPr lang="en-US" sz="1050" kern="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35"/>
            <a:ext cx="9144000" cy="85416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5" y="5690010"/>
            <a:ext cx="1215715" cy="47331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971" y="470091"/>
            <a:ext cx="906997" cy="122677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413" y="1095103"/>
            <a:ext cx="1343053" cy="180818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1" t="7771"/>
          <a:stretch/>
        </p:blipFill>
        <p:spPr>
          <a:xfrm>
            <a:off x="-2794" y="-4064"/>
            <a:ext cx="2334535" cy="317474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068" y="2785398"/>
            <a:ext cx="1643932" cy="25698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88"/>
            <a:ext cx="9144000" cy="85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5405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25000"/>
          <a:stretch/>
        </p:blipFill>
        <p:spPr>
          <a:xfrm rot="10800000" flipH="1">
            <a:off x="-23750" y="-1"/>
            <a:ext cx="916775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3262832"/>
            <a:ext cx="7886700" cy="827759"/>
          </a:xfrm>
        </p:spPr>
        <p:txBody>
          <a:bodyPr anchor="b">
            <a:normAutofit/>
          </a:bodyPr>
          <a:lstStyle>
            <a:lvl1pPr>
              <a:defRPr sz="3300" i="0"/>
            </a:lvl1pPr>
          </a:lstStyle>
          <a:p>
            <a:r>
              <a:rPr lang="en-US" dirty="0" smtClean="0"/>
              <a:t>Divider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117577"/>
            <a:ext cx="7886700" cy="672451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z="1050" kern="0" smtClean="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pPr>
                <a:buSzPct val="25000"/>
              </a:pPr>
              <a:t>‹#›</a:t>
            </a:fld>
            <a:endParaRPr lang="en-US" sz="1050" kern="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35"/>
            <a:ext cx="9144000" cy="8541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88"/>
            <a:ext cx="9144000" cy="8541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5" y="5690010"/>
            <a:ext cx="1215715" cy="47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7643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825628"/>
            <a:ext cx="7886700" cy="39433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z="1050" kern="0" smtClean="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pPr>
                <a:buSzPct val="25000"/>
              </a:pPr>
              <a:t>‹#›</a:t>
            </a:fld>
            <a:endParaRPr lang="en-US" sz="1050" kern="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34191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3886200" cy="37925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29150" y="1825625"/>
            <a:ext cx="3886200" cy="37925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z="1050" kern="0" smtClean="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pPr>
                <a:buSzPct val="25000"/>
              </a:pPr>
              <a:t>‹#›</a:t>
            </a:fld>
            <a:endParaRPr lang="en-US" sz="1050" kern="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85846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825629"/>
            <a:ext cx="3886200" cy="379275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3886200" cy="37925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z="1050" kern="0" smtClean="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pPr>
                <a:buSzPct val="25000"/>
              </a:pPr>
              <a:t>‹#›</a:t>
            </a:fld>
            <a:endParaRPr lang="en-US" sz="1050" kern="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2086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3792804"/>
            <a:ext cx="3886200" cy="1825573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3886200" cy="37925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825628"/>
            <a:ext cx="3886200" cy="1825573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z="1050" kern="0" smtClean="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pPr>
                <a:buSzPct val="25000"/>
              </a:pPr>
              <a:t>‹#›</a:t>
            </a:fld>
            <a:endParaRPr lang="en-US" sz="1050" kern="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14435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37469"/>
            <a:ext cx="3886200" cy="2780907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3886200" cy="37925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825625"/>
            <a:ext cx="3886200" cy="101184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.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E21AA-7928-4CB0-9E24-991474437840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charset="0"/>
              <a:ea typeface="ＭＳ Ｐゴシック" charset="0"/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5459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650" y="1815901"/>
            <a:ext cx="3886200" cy="3802265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2837471"/>
            <a:ext cx="3886200" cy="27806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825625"/>
            <a:ext cx="3886200" cy="101184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ut.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z="1050" kern="0" smtClean="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pPr>
                <a:buSzPct val="25000"/>
              </a:pPr>
              <a:t>‹#›</a:t>
            </a:fld>
            <a:endParaRPr lang="en-US" sz="1050" kern="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514984"/>
      </p:ext>
    </p:extLst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3807097"/>
            <a:ext cx="3886200" cy="181128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9"/>
            <a:ext cx="3886200" cy="1833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847709"/>
            <a:ext cx="3886200" cy="181128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28650" y="3807097"/>
            <a:ext cx="3886200" cy="181128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z="1050" kern="0" smtClean="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pPr>
                <a:buSzPct val="25000"/>
              </a:pPr>
              <a:t>‹#›</a:t>
            </a:fld>
            <a:endParaRPr lang="en-US" sz="1050" kern="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00823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nip Single Corner Rectangle 12"/>
          <p:cNvSpPr/>
          <p:nvPr/>
        </p:nvSpPr>
        <p:spPr>
          <a:xfrm rot="10800000">
            <a:off x="0" y="2809882"/>
            <a:ext cx="9144000" cy="3105151"/>
          </a:xfrm>
          <a:prstGeom prst="snip1Rect">
            <a:avLst>
              <a:gd name="adj" fmla="val 12400"/>
            </a:avLst>
          </a:prstGeom>
          <a:gradFill>
            <a:gsLst>
              <a:gs pos="0">
                <a:srgbClr val="00629B"/>
              </a:gs>
              <a:gs pos="100000">
                <a:srgbClr val="00629B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0"/>
            <a:ext cx="9170988" cy="26901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A68D69-E519-4FF2-A074-DF1096E4B3D7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4/14/2018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272420-5850-4A23-9849-567218F959B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665787"/>
      </p:ext>
    </p:extLst>
  </p:cSld>
  <p:clrMapOvr>
    <a:masterClrMapping/>
  </p:clrMapOvr>
  <p:hf hdr="0" ftr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6" y="1825625"/>
            <a:ext cx="3019523" cy="37925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4" hasCustomPrompt="1"/>
          </p:nvPr>
        </p:nvSpPr>
        <p:spPr>
          <a:xfrm>
            <a:off x="3789581" y="1825625"/>
            <a:ext cx="4725775" cy="3792539"/>
          </a:xfrm>
        </p:spPr>
        <p:txBody>
          <a:bodyPr>
            <a:normAutofit/>
          </a:bodyPr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z="1050" kern="0" smtClean="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pPr>
                <a:buSzPct val="25000"/>
              </a:pPr>
              <a:t>‹#›</a:t>
            </a:fld>
            <a:endParaRPr lang="en-US" sz="1050" kern="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72405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1825625"/>
            <a:ext cx="3886200" cy="37925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4788817"/>
            <a:ext cx="3886200" cy="829347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ut.</a:t>
            </a:r>
            <a:endParaRPr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28650" y="1825629"/>
            <a:ext cx="3886200" cy="2963191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 smtClean="0"/>
              <a:t>Insert Photo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z="1050" kern="0" smtClean="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pPr>
                <a:buSzPct val="25000"/>
              </a:pPr>
              <a:t>‹#›</a:t>
            </a:fld>
            <a:endParaRPr lang="en-US" sz="1050" kern="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955837"/>
      </p:ext>
    </p:extLst>
  </p:cSld>
  <p:clrMapOvr>
    <a:masterClrMapping/>
  </p:clrMapOvr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E169DE-AC69-4212-BA92-8316FA76DCC5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1047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2837470"/>
            <a:ext cx="7886700" cy="21398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825625"/>
            <a:ext cx="7886700" cy="1011843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4977353"/>
            <a:ext cx="7886700" cy="662891"/>
          </a:xfrm>
        </p:spPr>
        <p:txBody>
          <a:bodyPr>
            <a:normAutofit/>
          </a:bodyPr>
          <a:lstStyle>
            <a:lvl1pPr marL="0" indent="0">
              <a:buNone/>
              <a:defRPr sz="1500" b="1" i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z="1050" kern="0" smtClean="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pPr>
                <a:buSzPct val="25000"/>
              </a:pPr>
              <a:t>‹#›</a:t>
            </a:fld>
            <a:endParaRPr lang="en-US" sz="1050" kern="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891135"/>
      </p:ext>
    </p:extLst>
  </p:cSld>
  <p:clrMapOvr>
    <a:masterClrMapping/>
  </p:clrMapOvr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Bullets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4006393"/>
            <a:ext cx="3886200" cy="16117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825625"/>
            <a:ext cx="7886700" cy="2075235"/>
          </a:xfrm>
        </p:spPr>
        <p:txBody>
          <a:bodyPr numCol="2" spcCol="274320"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</a:t>
            </a:r>
            <a:r>
              <a:rPr lang="en-US" dirty="0" smtClean="0"/>
              <a:t> </a:t>
            </a:r>
            <a:r>
              <a:rPr lang="en-US" dirty="0" err="1" smtClean="0"/>
              <a:t>irure</a:t>
            </a:r>
            <a:r>
              <a:rPr lang="en-US" dirty="0" smtClean="0"/>
              <a:t> dolor in </a:t>
            </a:r>
            <a:r>
              <a:rPr lang="en-US" dirty="0" err="1" smtClean="0"/>
              <a:t>reprehenderit</a:t>
            </a:r>
            <a:r>
              <a:rPr lang="en-US" dirty="0" smtClean="0"/>
              <a:t> in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</a:t>
            </a:r>
            <a:r>
              <a:rPr lang="en-US" dirty="0" err="1" smtClean="0"/>
              <a:t>cillum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. </a:t>
            </a:r>
            <a:r>
              <a:rPr lang="en-US" dirty="0" err="1" smtClean="0"/>
              <a:t>Excepteur</a:t>
            </a:r>
            <a:r>
              <a:rPr lang="en-US" dirty="0" smtClean="0"/>
              <a:t> </a:t>
            </a:r>
            <a:r>
              <a:rPr lang="en-US" dirty="0" err="1" smtClean="0"/>
              <a:t>sint</a:t>
            </a:r>
            <a:r>
              <a:rPr lang="en-US" dirty="0" smtClean="0"/>
              <a:t> </a:t>
            </a:r>
            <a:r>
              <a:rPr lang="en-US" dirty="0" err="1" smtClean="0"/>
              <a:t>occaecat</a:t>
            </a:r>
            <a:r>
              <a:rPr lang="en-US" dirty="0" smtClean="0"/>
              <a:t> </a:t>
            </a:r>
            <a:r>
              <a:rPr lang="en-US" dirty="0" err="1" smtClean="0"/>
              <a:t>cupidatat</a:t>
            </a:r>
            <a:r>
              <a:rPr lang="en-US" dirty="0" smtClean="0"/>
              <a:t> non </a:t>
            </a:r>
            <a:r>
              <a:rPr lang="en-US" dirty="0" err="1" smtClean="0"/>
              <a:t>proident</a:t>
            </a:r>
            <a:r>
              <a:rPr lang="en-US" dirty="0" smtClean="0"/>
              <a:t>, </a:t>
            </a:r>
            <a:r>
              <a:rPr lang="en-US" dirty="0" err="1" smtClean="0"/>
              <a:t>sunt</a:t>
            </a:r>
            <a:r>
              <a:rPr lang="en-US" dirty="0" smtClean="0"/>
              <a:t> in culpa qui.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629150" y="4006391"/>
            <a:ext cx="3886200" cy="1611772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 smtClean="0"/>
              <a:t>Insert Photo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z="1050" kern="0" smtClean="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pPr>
                <a:buSzPct val="25000"/>
              </a:pPr>
              <a:t>‹#›</a:t>
            </a:fld>
            <a:endParaRPr lang="en-US" sz="1050" kern="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224447"/>
      </p:ext>
    </p:extLst>
  </p:cSld>
  <p:clrMapOvr>
    <a:masterClrMapping/>
  </p:clrMapOvr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8"/>
            <a:ext cx="4970872" cy="288777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4713405"/>
            <a:ext cx="4970872" cy="904761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712648" y="1825625"/>
            <a:ext cx="2802707" cy="3792539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 smtClean="0"/>
              <a:t>Insert Photo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z="1050" kern="0" smtClean="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pPr>
                <a:buSzPct val="25000"/>
              </a:pPr>
              <a:t>‹#›</a:t>
            </a:fld>
            <a:endParaRPr lang="en-US" sz="1050" kern="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110710"/>
      </p:ext>
    </p:extLst>
  </p:cSld>
  <p:clrMapOvr>
    <a:masterClrMapping/>
  </p:clrMapOvr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822325"/>
            <a:ext cx="7162800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1593" y="3962400"/>
            <a:ext cx="3919537" cy="175260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786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,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DB186-ED04-5C4C-B3C5-0B410677D56D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>
          <a:xfrm>
            <a:off x="865188" y="6356352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7EE43-4F80-4691-8296-C8D7C877E86B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4/14/2018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55466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Clr>
                <a:schemeClr val="tx1">
                  <a:lumMod val="65000"/>
                  <a:lumOff val="35000"/>
                </a:schemeClr>
              </a:buClr>
              <a:defRPr/>
            </a:lvl2pPr>
            <a:lvl3pPr>
              <a:buClr>
                <a:schemeClr val="tx1">
                  <a:lumMod val="65000"/>
                  <a:lumOff val="35000"/>
                </a:schemeClr>
              </a:buClr>
              <a:defRPr/>
            </a:lvl3pPr>
            <a:lvl4pPr>
              <a:buClr>
                <a:schemeClr val="tx1">
                  <a:lumMod val="65000"/>
                  <a:lumOff val="35000"/>
                </a:schemeClr>
              </a:buClr>
              <a:defRPr/>
            </a:lvl4pPr>
            <a:lvl5pPr>
              <a:buClr>
                <a:schemeClr val="tx1">
                  <a:lumMod val="65000"/>
                  <a:lumOff val="35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865188" y="6356352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23B17E-2CD2-414F-B63E-067D5235AECD}" type="datetime1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4/14/2018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charset="0"/>
              <a:ea typeface="ＭＳ Ｐゴシック" charset="0"/>
            </a:endParaRP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3CA495-B220-48E1-AEC2-38CB771998F5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6820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865188" y="6356352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F5033D-4545-47F4-9E5C-B20DFE4524FA}" type="datetime1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4/14/2018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charset="0"/>
              <a:ea typeface="ＭＳ Ｐゴシック" charset="0"/>
            </a:endParaRP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C2D46B-4153-476F-9532-8C95E4BE695A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089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nip Single Corner Rectangle 18"/>
          <p:cNvSpPr/>
          <p:nvPr/>
        </p:nvSpPr>
        <p:spPr>
          <a:xfrm rot="10800000">
            <a:off x="0" y="2809882"/>
            <a:ext cx="9144000" cy="3105151"/>
          </a:xfrm>
          <a:prstGeom prst="snip1Rect">
            <a:avLst>
              <a:gd name="adj" fmla="val 12400"/>
            </a:avLst>
          </a:prstGeom>
          <a:gradFill>
            <a:gsLst>
              <a:gs pos="0">
                <a:srgbClr val="00629B"/>
              </a:gs>
              <a:gs pos="100000">
                <a:srgbClr val="00629B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11113" y="1"/>
            <a:ext cx="9172576" cy="26239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1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6000" y="1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2003" y="1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8002" y="1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C7297-D42D-40E0-A99E-E6F60524DA83}" type="datetime1">
              <a:rPr lang="en-US" smtClean="0"/>
              <a:pPr>
                <a:defRPr/>
              </a:pPr>
              <a:t>4/14/2018</a:t>
            </a:fld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EFC7E-D82E-4559-B1F3-AAED2C7B9C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73714"/>
      </p:ext>
    </p:extLst>
  </p:cSld>
  <p:clrMapOvr>
    <a:masterClrMapping/>
  </p:clrMapOvr>
  <p:hf hdr="0" ftr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99" y="9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83"/>
            <a:ext cx="9144000" cy="310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1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14" y="1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14" y="1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6" y="1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>
          <a:xfrm>
            <a:off x="865188" y="6356352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C50E60-899E-4FDB-874E-35DD5DF2579F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4/14/2018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028329-6992-FA46-A379-1289CD59B600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2668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CE1F0-28BF-A844-9B91-A150FCA372DE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>
          <a:xfrm>
            <a:off x="865188" y="6356352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A39574-3853-47D0-A278-D592592161A5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4/14/2018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5289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9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83"/>
            <a:ext cx="9144000" cy="310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1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14" y="1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1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8" y="1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>
          <a:xfrm>
            <a:off x="865188" y="6356352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479645-249D-4CB5-ADB3-081635BA12D3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4/14/2018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99F32-1665-B143-8D4A-A74F9679555D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85227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99" y="9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83"/>
            <a:ext cx="9144000" cy="310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14" y="1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1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14" y="1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6" y="1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>
          <a:xfrm>
            <a:off x="865188" y="6356352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34A6D2-C505-4A84-B19A-042500D593B3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4/14/2018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D6DAE9-6A84-0344-9053-E91F7D90A8B3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55071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9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83"/>
            <a:ext cx="9144000" cy="310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1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>
          <a:xfrm>
            <a:off x="865188" y="6356352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BFF451-9280-438C-8C72-6FB1F7D328D1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4/14/2018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B7F158-6FDE-5949-8082-237208690D3D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08085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9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2809883"/>
            <a:ext cx="9174163" cy="310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1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6000" y="1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2003" y="1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8002" y="1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>
          <a:xfrm>
            <a:off x="865188" y="6356352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502DCF-5CDC-4B61-A76E-A8F87C81E0DC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4/14/2018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E52E5C-3BBF-C54E-813C-75B4D61C7F89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46425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99" y="9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83"/>
            <a:ext cx="9144000" cy="310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1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>
          <a:xfrm>
            <a:off x="865188" y="6356352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BEAC28-D5A5-44F2-8C42-E2EA5EA73FD4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4/14/2018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A5D731-B9C6-7D47-856A-3907FB9208F6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707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91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BB0459-26FD-7248-9C09-9BAEF8174546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865188" y="6356352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F43FB6-4098-43CA-A426-2B406735AB84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4/14/2018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10395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38" y="1644652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4" y="1636664"/>
            <a:ext cx="3952702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74" y="135142"/>
            <a:ext cx="8325805" cy="10760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55D826-9EFD-B845-88AF-28493E7197A8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>
          <a:xfrm>
            <a:off x="865188" y="6356352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7D38D5-3C53-437B-B04D-7F5647D0C9FB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4/14/2018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7463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98" y="1645923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74" y="1645923"/>
            <a:ext cx="3987803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74" y="2659063"/>
            <a:ext cx="3987803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74" y="135142"/>
            <a:ext cx="8325805" cy="10760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B22407-7B97-E24F-876C-E7B4FC2B51F5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>
          <a:xfrm>
            <a:off x="865188" y="6356352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79B9A9-0ECA-4E23-BBF7-303CC7003029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4/14/2018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685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nip Single Corner Rectangle 13"/>
          <p:cNvSpPr/>
          <p:nvPr/>
        </p:nvSpPr>
        <p:spPr>
          <a:xfrm rot="10800000">
            <a:off x="0" y="2809882"/>
            <a:ext cx="9144000" cy="3105151"/>
          </a:xfrm>
          <a:prstGeom prst="snip1Rect">
            <a:avLst>
              <a:gd name="adj" fmla="val 12400"/>
            </a:avLst>
          </a:prstGeom>
          <a:gradFill>
            <a:gsLst>
              <a:gs pos="0">
                <a:srgbClr val="00629B"/>
              </a:gs>
              <a:gs pos="100000">
                <a:srgbClr val="00629B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99" y="10"/>
            <a:ext cx="9172575" cy="26106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1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ECD39-91B7-4225-9429-3EE45015A41B}" type="datetime1">
              <a:rPr lang="en-US" smtClean="0"/>
              <a:pPr>
                <a:defRPr/>
              </a:pPr>
              <a:t>4/14/2018</a:t>
            </a:fld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D752A-2313-4220-B851-52D4AF4A8F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914976"/>
      </p:ext>
    </p:extLst>
  </p:cSld>
  <p:clrMapOvr>
    <a:masterClrMapping/>
  </p:clrMapOvr>
  <p:hf hdr="0" ftr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52" y="1644652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74" y="135142"/>
            <a:ext cx="8325805" cy="10760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39" y="1644652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83AACE-EAD6-D045-8D67-2106286A4541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>
          <a:xfrm>
            <a:off x="865188" y="6356352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55096C-B7B6-419D-AE57-28A835AEB05F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4/14/2018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23047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16" y="1644652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74" y="135142"/>
            <a:ext cx="8325805" cy="10760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1"/>
            <a:ext cx="3938590" cy="207738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3945681"/>
            <a:ext cx="3938590" cy="207254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37FDE1-6CC7-6241-96F5-A54C6D567CAF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>
          <a:xfrm>
            <a:off x="865188" y="6356352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92F59-59C9-4296-B037-BDB4383825C8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4/14/2018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63570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1000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90" y="1645920"/>
            <a:ext cx="3931276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97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2" y="3920063"/>
            <a:ext cx="3953974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74" y="135142"/>
            <a:ext cx="8325805" cy="10760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9F64F6-7664-0847-8870-81142F814DE8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>
          <a:xfrm>
            <a:off x="865188" y="6356352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B362C-16C7-4615-9E45-FD94D533DEF2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4/14/2018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027378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211" y="539751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8"/>
            <a:ext cx="5689600" cy="3587751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5644EE-0CCD-5642-BD18-DBF821ABBA9B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>
          <a:xfrm>
            <a:off x="865188" y="6356352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781D6-2F27-4B7B-91D8-C9464A313380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4/14/2018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55562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9" y="9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F07D92-4EE5-D84B-8588-0915E76106AC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865188" y="6356352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5BCFFE-28E6-4676-9CC4-8F4E1EA4A637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4/14/2018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917662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Clr>
                <a:schemeClr val="tx1">
                  <a:lumMod val="65000"/>
                  <a:lumOff val="35000"/>
                </a:schemeClr>
              </a:buClr>
              <a:defRPr/>
            </a:lvl2pPr>
            <a:lvl3pPr>
              <a:buClr>
                <a:schemeClr val="tx1">
                  <a:lumMod val="65000"/>
                  <a:lumOff val="35000"/>
                </a:schemeClr>
              </a:buClr>
              <a:defRPr/>
            </a:lvl3pPr>
            <a:lvl4pPr>
              <a:buClr>
                <a:schemeClr val="tx1">
                  <a:lumMod val="65000"/>
                  <a:lumOff val="35000"/>
                </a:schemeClr>
              </a:buClr>
              <a:defRPr/>
            </a:lvl4pPr>
            <a:lvl5pPr>
              <a:buClr>
                <a:schemeClr val="tx1">
                  <a:lumMod val="65000"/>
                  <a:lumOff val="35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1219200" y="6172200"/>
            <a:ext cx="3124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4735E-2E05-419C-B5E6-28DC5F847AAF}" type="datetime1">
              <a:rPr lang="en-US"/>
              <a:pPr>
                <a:defRPr/>
              </a:pPr>
              <a:t>4/14/2018</a:t>
            </a:fld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8CF53-331B-460E-8F9C-95C754F86F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05914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1219200" y="6172200"/>
            <a:ext cx="3124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4DD0C-AA43-42DA-9E11-19C46495F4C4}" type="datetime1">
              <a:rPr lang="en-US"/>
              <a:pPr>
                <a:defRPr/>
              </a:pPr>
              <a:t>4/14/2018</a:t>
            </a:fld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5400F-910C-495C-B4FF-D57C3D943B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8099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Users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Slide_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IEEE_TAG_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19809"/>
            <a:ext cx="1143000" cy="6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4705" y="1155211"/>
            <a:ext cx="7848600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rgbClr val="00508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5733" y="3297304"/>
            <a:ext cx="6760391" cy="123444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rgbClr val="808080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2517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Line 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8573" y="6614967"/>
            <a:ext cx="1474257" cy="289223"/>
          </a:xfrm>
        </p:spPr>
        <p:txBody>
          <a:bodyPr/>
          <a:lstStyle>
            <a:lvl1pPr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DC5D26">
                    <a:lumMod val="60000"/>
                    <a:lumOff val="40000"/>
                  </a:srgbClr>
                </a:solidFill>
                <a:latin typeface="Calibri" pitchFamily="34" charset="0"/>
              </a:rPr>
              <a:t>p </a:t>
            </a:r>
            <a:fld id="{E48692A2-B34F-1A4E-B6DA-27A3ED6726E4}" type="slidenum">
              <a:rPr lang="en-US" smtClean="0">
                <a:solidFill>
                  <a:srgbClr val="DC5D26">
                    <a:lumMod val="60000"/>
                    <a:lumOff val="40000"/>
                  </a:srgbClr>
                </a:solidFill>
                <a:latin typeface="Calibri" pitchFamily="34" charset="0"/>
              </a:rPr>
              <a:pPr/>
              <a:t>‹#›</a:t>
            </a:fld>
            <a:endParaRPr lang="en-US" dirty="0">
              <a:solidFill>
                <a:srgbClr val="DC5D26">
                  <a:lumMod val="60000"/>
                  <a:lumOff val="40000"/>
                </a:srgbClr>
              </a:solidFill>
              <a:latin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65760"/>
            <a:ext cx="8229600" cy="4572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pc="-110" baseline="0">
                <a:solidFill>
                  <a:srgbClr val="642D9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199" y="6212115"/>
            <a:ext cx="6858000" cy="457200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00">
                <a:solidFill>
                  <a:srgbClr val="808080"/>
                </a:solidFill>
              </a:defRPr>
            </a:lvl1pPr>
          </a:lstStyle>
          <a:p>
            <a:pPr lvl="0"/>
            <a:r>
              <a:rPr lang="en-US" dirty="0" smtClean="0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444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903" y="197555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366903" y="1644952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2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2"/>
          </p:nvPr>
        </p:nvSpPr>
        <p:spPr>
          <a:xfrm>
            <a:off x="865188" y="6356352"/>
            <a:ext cx="1643062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9A1DB5A-29AD-458E-A2C2-1588E1746A54}" type="datetime1">
              <a:rPr lang="en-US">
                <a:solidFill>
                  <a:prstClr val="black"/>
                </a:solidFill>
              </a:rPr>
              <a:pPr>
                <a:defRPr/>
              </a:pPr>
              <a:t>4/14/2018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C72F65B-B9AB-45BB-B604-0FC96589DF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627724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Single Corner Rectangle 6"/>
          <p:cNvSpPr/>
          <p:nvPr/>
        </p:nvSpPr>
        <p:spPr>
          <a:xfrm rot="10800000">
            <a:off x="0" y="0"/>
            <a:ext cx="9144000" cy="5915024"/>
          </a:xfrm>
          <a:prstGeom prst="snip1Rect">
            <a:avLst>
              <a:gd name="adj" fmla="val 7023"/>
            </a:avLst>
          </a:prstGeom>
          <a:gradFill>
            <a:gsLst>
              <a:gs pos="0">
                <a:srgbClr val="00709E"/>
              </a:gs>
              <a:gs pos="100000">
                <a:srgbClr val="00709E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272420-5850-4A23-9849-567218F959B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A68D69-E519-4FF2-A074-DF1096E4B3D7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4/14/2018</a:t>
            </a:fld>
            <a:endParaRPr lang="en-US" dirty="0"/>
          </a:p>
        </p:txBody>
      </p:sp>
      <p:sp>
        <p:nvSpPr>
          <p:cNvPr id="8" name="Snip Single Corner Rectangle 7"/>
          <p:cNvSpPr/>
          <p:nvPr/>
        </p:nvSpPr>
        <p:spPr>
          <a:xfrm rot="10800000">
            <a:off x="0" y="0"/>
            <a:ext cx="9144000" cy="5915024"/>
          </a:xfrm>
          <a:prstGeom prst="snip1Rect">
            <a:avLst>
              <a:gd name="adj" fmla="val 7023"/>
            </a:avLst>
          </a:prstGeom>
          <a:gradFill>
            <a:gsLst>
              <a:gs pos="0">
                <a:srgbClr val="00629B"/>
              </a:gs>
              <a:gs pos="100000">
                <a:srgbClr val="00629B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771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Blank">
  <p:cSld name="1_Title Only 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628650" y="556181"/>
            <a:ext cx="7886700" cy="553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550"/>
              <a:buFont typeface="Calibri"/>
              <a:buNone/>
              <a:defRPr sz="255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628650" y="1825626"/>
            <a:ext cx="7886700" cy="3943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337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6A1"/>
              </a:buClr>
              <a:buSzPts val="1650"/>
              <a:buFont typeface="Merriweather Sans"/>
              <a:buChar char="▸"/>
              <a:defRPr sz="16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Char char="-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▪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385322" y="6205392"/>
            <a:ext cx="4866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628650" y="1106197"/>
            <a:ext cx="7886700" cy="356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Merriweather Sans"/>
              <a:buNone/>
              <a:defRPr sz="18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Char char="-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▪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1038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,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272420-5850-4A23-9849-567218F959B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A68D69-E519-4FF2-A074-DF1096E4B3D7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342736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image" Target="../media/image20.png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image" Target="../media/image2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26" Type="http://schemas.openxmlformats.org/officeDocument/2006/relationships/slideLayout" Target="../slideLayouts/slideLayout63.xml"/><Relationship Id="rId39" Type="http://schemas.openxmlformats.org/officeDocument/2006/relationships/slideLayout" Target="../slideLayouts/slideLayout76.xml"/><Relationship Id="rId3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58.xml"/><Relationship Id="rId34" Type="http://schemas.openxmlformats.org/officeDocument/2006/relationships/slideLayout" Target="../slideLayouts/slideLayout71.xml"/><Relationship Id="rId42" Type="http://schemas.openxmlformats.org/officeDocument/2006/relationships/slideLayout" Target="../slideLayouts/slideLayout79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5" Type="http://schemas.openxmlformats.org/officeDocument/2006/relationships/slideLayout" Target="../slideLayouts/slideLayout62.xml"/><Relationship Id="rId33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5.xml"/><Relationship Id="rId46" Type="http://schemas.openxmlformats.org/officeDocument/2006/relationships/image" Target="../media/image21.png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29" Type="http://schemas.openxmlformats.org/officeDocument/2006/relationships/slideLayout" Target="../slideLayouts/slideLayout66.xml"/><Relationship Id="rId41" Type="http://schemas.openxmlformats.org/officeDocument/2006/relationships/slideLayout" Target="../slideLayouts/slideLayout78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24" Type="http://schemas.openxmlformats.org/officeDocument/2006/relationships/slideLayout" Target="../slideLayouts/slideLayout61.xml"/><Relationship Id="rId32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4.xml"/><Relationship Id="rId40" Type="http://schemas.openxmlformats.org/officeDocument/2006/relationships/slideLayout" Target="../slideLayouts/slideLayout77.xml"/><Relationship Id="rId45" Type="http://schemas.openxmlformats.org/officeDocument/2006/relationships/image" Target="../media/image20.png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5.xml"/><Relationship Id="rId36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31" Type="http://schemas.openxmlformats.org/officeDocument/2006/relationships/slideLayout" Target="../slideLayouts/slideLayout68.xml"/><Relationship Id="rId44" Type="http://schemas.openxmlformats.org/officeDocument/2006/relationships/theme" Target="../theme/theme6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4.xml"/><Relationship Id="rId30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72.xml"/><Relationship Id="rId43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9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44511" y="6356352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 sz="1050" kern="0" smtClean="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pPr>
                <a:buSzPct val="25000"/>
              </a:pPr>
              <a:t>‹#›</a:t>
            </a:fld>
            <a:endParaRPr lang="en-US" sz="1050" kern="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65188" y="6356352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kern="0"/>
          </a:p>
        </p:txBody>
      </p:sp>
      <p:sp>
        <p:nvSpPr>
          <p:cNvPr id="1029" name="Rectangle 3"/>
          <p:cNvSpPr>
            <a:spLocks noChangeArrowheads="1"/>
          </p:cNvSpPr>
          <p:nvPr/>
        </p:nvSpPr>
        <p:spPr bwMode="auto">
          <a:xfrm rot="-5400000">
            <a:off x="9449605" y="5910808"/>
            <a:ext cx="17097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</a:t>
            </a:r>
            <a:r>
              <a:rPr lang="en-US" sz="600" dirty="0" smtClean="0">
                <a:solidFill>
                  <a:srgbClr val="7F7F7F"/>
                </a:solidFill>
              </a:rPr>
              <a:t>8 </a:t>
            </a:r>
            <a:r>
              <a:rPr lang="en-US" sz="600" dirty="0">
                <a:solidFill>
                  <a:srgbClr val="7F7F7F"/>
                </a:solidFill>
              </a:rPr>
              <a:t>FEB 2013</a:t>
            </a:r>
          </a:p>
        </p:txBody>
      </p:sp>
      <p:sp>
        <p:nvSpPr>
          <p:cNvPr id="1030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46"/>
            <a:ext cx="8326438" cy="438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31" name="Picture 4" descr="ieee_tag_blue_006699.png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8434" y="6132515"/>
            <a:ext cx="98901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693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1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-9144"/>
            <a:ext cx="9144000" cy="283464"/>
          </a:xfrm>
          <a:prstGeom prst="rect">
            <a:avLst/>
          </a:prstGeom>
          <a:solidFill>
            <a:srgbClr val="002144"/>
          </a:soli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defTabSz="914400"/>
            <a:endParaRPr lang="en-US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3402" y="1147763"/>
            <a:ext cx="8256587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3918752" y="6747201"/>
            <a:ext cx="2065337" cy="110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144" tIns="9144" rIns="9144" bIns="9144" anchor="b">
            <a:spAutoFit/>
          </a:bodyPr>
          <a:lstStyle/>
          <a:p>
            <a:pPr defTabSz="820738" eaLnBrk="0" hangingPunct="0"/>
            <a:r>
              <a:rPr lang="en-US" sz="600" dirty="0" smtClean="0">
                <a:solidFill>
                  <a:srgbClr val="FFFF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Copyright © 2015 Boeing. All rights reserved.</a:t>
            </a:r>
            <a:endParaRPr lang="en-US" sz="600" dirty="0">
              <a:solidFill>
                <a:srgbClr val="FFFFFF">
                  <a:lumMod val="50000"/>
                </a:srgbClr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53038" y="67907"/>
            <a:ext cx="3581401" cy="1538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914400">
              <a:defRPr/>
            </a:pPr>
            <a:r>
              <a:rPr lang="en-US" sz="1000" dirty="0" smtClean="0">
                <a:solidFill>
                  <a:srgbClr val="E2E1DD"/>
                </a:solidFill>
                <a:latin typeface="Arial" charset="0"/>
                <a:ea typeface="+mn-ea"/>
                <a:cs typeface="+mn-cs"/>
              </a:rPr>
              <a:t>IEEE-Boeing </a:t>
            </a:r>
            <a:r>
              <a:rPr lang="en-US" sz="1000" dirty="0" err="1" smtClean="0">
                <a:solidFill>
                  <a:srgbClr val="E2E1DD"/>
                </a:solidFill>
                <a:latin typeface="Arial" charset="0"/>
                <a:ea typeface="+mn-ea"/>
                <a:cs typeface="+mn-cs"/>
              </a:rPr>
              <a:t>NextTech</a:t>
            </a:r>
            <a:r>
              <a:rPr lang="en-US" sz="1000" dirty="0" smtClean="0">
                <a:solidFill>
                  <a:srgbClr val="E2E1DD"/>
                </a:solidFill>
                <a:latin typeface="Arial" charset="0"/>
                <a:ea typeface="+mn-ea"/>
                <a:cs typeface="+mn-cs"/>
              </a:rPr>
              <a:t> Series</a:t>
            </a:r>
            <a:endParaRPr lang="en-US" sz="10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5313" y="6532571"/>
            <a:ext cx="17827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defTabSz="914400"/>
            <a:r>
              <a:rPr lang="en-US" smtClean="0">
                <a:solidFill>
                  <a:srgbClr val="FFFF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Author, </a:t>
            </a:r>
            <a:fld id="{D72BAC86-7CA1-47DD-8EAD-39EA91178256}" type="datetime1">
              <a:rPr lang="en-US" smtClean="0">
                <a:solidFill>
                  <a:srgbClr val="FFFF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pPr defTabSz="914400"/>
              <a:t>4/14/2018</a:t>
            </a:fld>
            <a:r>
              <a:rPr lang="en-US" smtClean="0">
                <a:solidFill>
                  <a:srgbClr val="FFFF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, Filename.ppt</a:t>
            </a:r>
            <a:r>
              <a:rPr lang="en-US" sz="800" smtClean="0">
                <a:solidFill>
                  <a:srgbClr val="FFFF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smtClean="0">
                <a:solidFill>
                  <a:srgbClr val="FFFF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| </a:t>
            </a:r>
            <a:fld id="{689318A1-174D-4DEE-8106-03A37B9BCF15}" type="slidenum">
              <a:rPr lang="en-US" sz="1000" smtClean="0">
                <a:solidFill>
                  <a:srgbClr val="FFFF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pPr defTabSz="914400"/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33402" y="356625"/>
            <a:ext cx="8256587" cy="37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433402" y="51206"/>
            <a:ext cx="144590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/>
            <a:r>
              <a:rPr lang="en-US" sz="1200" dirty="0" smtClean="0">
                <a:solidFill>
                  <a:srgbClr val="E2E1DD"/>
                </a:solidFill>
                <a:latin typeface="Arial" charset="0"/>
                <a:ea typeface="+mn-ea"/>
                <a:cs typeface="+mn-cs"/>
              </a:rPr>
              <a:t>Engineering Central</a:t>
            </a:r>
            <a:endParaRPr lang="en-US" sz="1200" dirty="0">
              <a:solidFill>
                <a:srgbClr val="E2E1DD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3724" y="5973761"/>
            <a:ext cx="1828800" cy="588264"/>
          </a:xfrm>
          <a:prstGeom prst="rect">
            <a:avLst/>
          </a:prstGeom>
        </p:spPr>
      </p:pic>
      <p:pic>
        <p:nvPicPr>
          <p:cNvPr id="13" name="Picture 6" descr="IEEE_TAG_BLU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408" y="5947101"/>
            <a:ext cx="1228866" cy="689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908611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0">
          <a:solidFill>
            <a:srgbClr val="5F6A72"/>
          </a:solidFill>
          <a:latin typeface="+mj-lt"/>
          <a:ea typeface="+mj-ea"/>
          <a:cs typeface="+mj-cs"/>
        </a:defRPr>
      </a:lvl1pPr>
      <a:lvl2pPr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0" indent="0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Symbol" panose="05050102010706020507" pitchFamily="18" charset="2"/>
        <a:buChar char=""/>
        <a:defRPr sz="2000" b="1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925" indent="-173038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▪"/>
        <a:defRPr sz="2000">
          <a:solidFill>
            <a:schemeClr val="tx1">
              <a:lumMod val="75000"/>
              <a:lumOff val="25000"/>
            </a:schemeClr>
          </a:solidFill>
          <a:latin typeface="+mn-lt"/>
        </a:defRPr>
      </a:lvl2pPr>
      <a:lvl3pPr marL="508000" indent="-184150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▪"/>
        <a:defRPr>
          <a:solidFill>
            <a:schemeClr val="tx1">
              <a:lumMod val="75000"/>
              <a:lumOff val="25000"/>
            </a:schemeClr>
          </a:solidFill>
          <a:latin typeface="+mn-lt"/>
        </a:defRPr>
      </a:lvl3pPr>
      <a:lvl4pPr marL="803275" indent="-225425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>
          <a:solidFill>
            <a:schemeClr val="tx1">
              <a:lumMod val="75000"/>
              <a:lumOff val="25000"/>
            </a:schemeClr>
          </a:solidFill>
          <a:latin typeface="+mn-lt"/>
        </a:defRPr>
      </a:lvl4pPr>
      <a:lvl5pPr marL="957263" indent="-163513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>
              <a:lumMod val="75000"/>
              <a:lumOff val="25000"/>
            </a:schemeClr>
          </a:solidFill>
          <a:latin typeface="+mn-lt"/>
        </a:defRPr>
      </a:lvl5pPr>
      <a:lvl6pPr marL="1414463" indent="-163513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6pPr>
      <a:lvl7pPr marL="1871663" indent="-163513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7pPr>
      <a:lvl8pPr marL="2328863" indent="-163513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8pPr>
      <a:lvl9pPr marL="2786063" indent="-163513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-9144"/>
            <a:ext cx="9144000" cy="283464"/>
          </a:xfrm>
          <a:prstGeom prst="rect">
            <a:avLst/>
          </a:prstGeom>
          <a:solidFill>
            <a:srgbClr val="002144"/>
          </a:soli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defTabSz="914400"/>
            <a:endParaRPr lang="en-US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3402" y="1147763"/>
            <a:ext cx="8256587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3918752" y="6747201"/>
            <a:ext cx="2065337" cy="110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144" tIns="9144" rIns="9144" bIns="9144" anchor="b">
            <a:spAutoFit/>
          </a:bodyPr>
          <a:lstStyle/>
          <a:p>
            <a:pPr defTabSz="820738" eaLnBrk="0" hangingPunct="0"/>
            <a:r>
              <a:rPr lang="en-US" sz="600" dirty="0" smtClean="0">
                <a:solidFill>
                  <a:srgbClr val="FFFF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Copyright © 2015 Boeing. All rights reserved.</a:t>
            </a:r>
            <a:endParaRPr lang="en-US" sz="600" dirty="0">
              <a:solidFill>
                <a:srgbClr val="FFFFFF">
                  <a:lumMod val="50000"/>
                </a:srgbClr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53038" y="67907"/>
            <a:ext cx="3581401" cy="1538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914400">
              <a:defRPr/>
            </a:pPr>
            <a:r>
              <a:rPr lang="en-US" sz="1000" dirty="0" smtClean="0">
                <a:solidFill>
                  <a:srgbClr val="E2E1DD"/>
                </a:solidFill>
                <a:latin typeface="Arial" charset="0"/>
                <a:ea typeface="+mn-ea"/>
                <a:cs typeface="+mn-cs"/>
              </a:rPr>
              <a:t>IEEE-Boeing </a:t>
            </a:r>
            <a:r>
              <a:rPr lang="en-US" sz="1000" dirty="0" err="1" smtClean="0">
                <a:solidFill>
                  <a:srgbClr val="E2E1DD"/>
                </a:solidFill>
                <a:latin typeface="Arial" charset="0"/>
                <a:ea typeface="+mn-ea"/>
                <a:cs typeface="+mn-cs"/>
              </a:rPr>
              <a:t>NextTech</a:t>
            </a:r>
            <a:r>
              <a:rPr lang="en-US" sz="1000" dirty="0" smtClean="0">
                <a:solidFill>
                  <a:srgbClr val="E2E1DD"/>
                </a:solidFill>
                <a:latin typeface="Arial" charset="0"/>
                <a:ea typeface="+mn-ea"/>
                <a:cs typeface="+mn-cs"/>
              </a:rPr>
              <a:t> Series</a:t>
            </a:r>
            <a:endParaRPr lang="en-US" sz="10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5313" y="6532571"/>
            <a:ext cx="17827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defTabSz="914400"/>
            <a:r>
              <a:rPr lang="en-US" smtClean="0">
                <a:solidFill>
                  <a:srgbClr val="FFFF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Author, </a:t>
            </a:r>
            <a:fld id="{D72BAC86-7CA1-47DD-8EAD-39EA91178256}" type="datetime1">
              <a:rPr lang="en-US" smtClean="0">
                <a:solidFill>
                  <a:srgbClr val="FFFF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pPr defTabSz="914400"/>
              <a:t>4/14/2018</a:t>
            </a:fld>
            <a:r>
              <a:rPr lang="en-US" smtClean="0">
                <a:solidFill>
                  <a:srgbClr val="FFFF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, Filename.ppt</a:t>
            </a:r>
            <a:r>
              <a:rPr lang="en-US" sz="800" smtClean="0">
                <a:solidFill>
                  <a:srgbClr val="FFFF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smtClean="0">
                <a:solidFill>
                  <a:srgbClr val="FFFF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| </a:t>
            </a:r>
            <a:fld id="{689318A1-174D-4DEE-8106-03A37B9BCF15}" type="slidenum">
              <a:rPr lang="en-US" sz="1000" smtClean="0">
                <a:solidFill>
                  <a:srgbClr val="FFFF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pPr defTabSz="914400"/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33402" y="356625"/>
            <a:ext cx="8256587" cy="37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433402" y="51206"/>
            <a:ext cx="144590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/>
            <a:r>
              <a:rPr lang="en-US" sz="1200" dirty="0" smtClean="0">
                <a:solidFill>
                  <a:srgbClr val="E2E1DD"/>
                </a:solidFill>
                <a:latin typeface="Arial" charset="0"/>
                <a:ea typeface="+mn-ea"/>
                <a:cs typeface="+mn-cs"/>
              </a:rPr>
              <a:t>Engineering Central</a:t>
            </a:r>
            <a:endParaRPr lang="en-US" sz="1200" dirty="0">
              <a:solidFill>
                <a:srgbClr val="E2E1DD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3724" y="5973761"/>
            <a:ext cx="1828800" cy="588264"/>
          </a:xfrm>
          <a:prstGeom prst="rect">
            <a:avLst/>
          </a:prstGeom>
        </p:spPr>
      </p:pic>
      <p:pic>
        <p:nvPicPr>
          <p:cNvPr id="13" name="Picture 6" descr="IEEE_TAG_BLU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408" y="5947101"/>
            <a:ext cx="1228866" cy="689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908611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0">
          <a:solidFill>
            <a:srgbClr val="5F6A72"/>
          </a:solidFill>
          <a:latin typeface="+mj-lt"/>
          <a:ea typeface="+mj-ea"/>
          <a:cs typeface="+mj-cs"/>
        </a:defRPr>
      </a:lvl1pPr>
      <a:lvl2pPr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0" indent="0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Symbol" panose="05050102010706020507" pitchFamily="18" charset="2"/>
        <a:buChar char=""/>
        <a:defRPr sz="2000" b="1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925" indent="-173038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▪"/>
        <a:defRPr sz="2000">
          <a:solidFill>
            <a:schemeClr val="tx1">
              <a:lumMod val="75000"/>
              <a:lumOff val="25000"/>
            </a:schemeClr>
          </a:solidFill>
          <a:latin typeface="+mn-lt"/>
        </a:defRPr>
      </a:lvl2pPr>
      <a:lvl3pPr marL="508000" indent="-184150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▪"/>
        <a:defRPr>
          <a:solidFill>
            <a:schemeClr val="tx1">
              <a:lumMod val="75000"/>
              <a:lumOff val="25000"/>
            </a:schemeClr>
          </a:solidFill>
          <a:latin typeface="+mn-lt"/>
        </a:defRPr>
      </a:lvl3pPr>
      <a:lvl4pPr marL="803275" indent="-225425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>
          <a:solidFill>
            <a:schemeClr val="tx1">
              <a:lumMod val="75000"/>
              <a:lumOff val="25000"/>
            </a:schemeClr>
          </a:solidFill>
          <a:latin typeface="+mn-lt"/>
        </a:defRPr>
      </a:lvl4pPr>
      <a:lvl5pPr marL="957263" indent="-163513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>
              <a:lumMod val="75000"/>
              <a:lumOff val="25000"/>
            </a:schemeClr>
          </a:solidFill>
          <a:latin typeface="+mn-lt"/>
        </a:defRPr>
      </a:lvl5pPr>
      <a:lvl6pPr marL="1414463" indent="-163513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6pPr>
      <a:lvl7pPr marL="1871663" indent="-163513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7pPr>
      <a:lvl8pPr marL="2328863" indent="-163513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8pPr>
      <a:lvl9pPr marL="2786063" indent="-163513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-9144"/>
            <a:ext cx="9144000" cy="283464"/>
          </a:xfrm>
          <a:prstGeom prst="rect">
            <a:avLst/>
          </a:prstGeom>
          <a:solidFill>
            <a:srgbClr val="002144"/>
          </a:soli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defTabSz="914400"/>
            <a:endParaRPr lang="en-US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3402" y="1147763"/>
            <a:ext cx="8256587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3918752" y="6747201"/>
            <a:ext cx="2065337" cy="110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144" tIns="9144" rIns="9144" bIns="9144" anchor="b">
            <a:spAutoFit/>
          </a:bodyPr>
          <a:lstStyle/>
          <a:p>
            <a:pPr defTabSz="820738" eaLnBrk="0" hangingPunct="0"/>
            <a:r>
              <a:rPr lang="en-US" sz="600" dirty="0" smtClean="0">
                <a:solidFill>
                  <a:srgbClr val="FFFF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Copyright © 2015 Boeing. All rights reserved.</a:t>
            </a:r>
            <a:endParaRPr lang="en-US" sz="600" dirty="0">
              <a:solidFill>
                <a:srgbClr val="FFFFFF">
                  <a:lumMod val="50000"/>
                </a:srgbClr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53038" y="67907"/>
            <a:ext cx="3581401" cy="1538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914400">
              <a:defRPr/>
            </a:pPr>
            <a:r>
              <a:rPr lang="en-US" sz="1000" dirty="0" smtClean="0">
                <a:solidFill>
                  <a:srgbClr val="E2E1DD"/>
                </a:solidFill>
                <a:latin typeface="Arial" charset="0"/>
                <a:ea typeface="+mn-ea"/>
                <a:cs typeface="+mn-cs"/>
              </a:rPr>
              <a:t>IEEE-Boeing </a:t>
            </a:r>
            <a:r>
              <a:rPr lang="en-US" sz="1000" dirty="0" err="1" smtClean="0">
                <a:solidFill>
                  <a:srgbClr val="E2E1DD"/>
                </a:solidFill>
                <a:latin typeface="Arial" charset="0"/>
                <a:ea typeface="+mn-ea"/>
                <a:cs typeface="+mn-cs"/>
              </a:rPr>
              <a:t>NextTech</a:t>
            </a:r>
            <a:r>
              <a:rPr lang="en-US" sz="1000" dirty="0" smtClean="0">
                <a:solidFill>
                  <a:srgbClr val="E2E1DD"/>
                </a:solidFill>
                <a:latin typeface="Arial" charset="0"/>
                <a:ea typeface="+mn-ea"/>
                <a:cs typeface="+mn-cs"/>
              </a:rPr>
              <a:t> Series</a:t>
            </a:r>
            <a:endParaRPr lang="en-US" sz="10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5313" y="6532571"/>
            <a:ext cx="17827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defTabSz="914400"/>
            <a:r>
              <a:rPr lang="en-US" smtClean="0">
                <a:solidFill>
                  <a:srgbClr val="FFFF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Author, </a:t>
            </a:r>
            <a:fld id="{D72BAC86-7CA1-47DD-8EAD-39EA91178256}" type="datetime1">
              <a:rPr lang="en-US" smtClean="0">
                <a:solidFill>
                  <a:srgbClr val="FFFF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pPr defTabSz="914400"/>
              <a:t>4/14/2018</a:t>
            </a:fld>
            <a:r>
              <a:rPr lang="en-US" smtClean="0">
                <a:solidFill>
                  <a:srgbClr val="FFFF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, Filename.ppt</a:t>
            </a:r>
            <a:r>
              <a:rPr lang="en-US" sz="800" smtClean="0">
                <a:solidFill>
                  <a:srgbClr val="FFFF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smtClean="0">
                <a:solidFill>
                  <a:srgbClr val="FFFF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| </a:t>
            </a:r>
            <a:fld id="{689318A1-174D-4DEE-8106-03A37B9BCF15}" type="slidenum">
              <a:rPr lang="en-US" sz="1000" smtClean="0">
                <a:solidFill>
                  <a:srgbClr val="FFFF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pPr defTabSz="914400"/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33402" y="356625"/>
            <a:ext cx="8256587" cy="37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433402" y="51206"/>
            <a:ext cx="144590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/>
            <a:r>
              <a:rPr lang="en-US" sz="1200" dirty="0" smtClean="0">
                <a:solidFill>
                  <a:srgbClr val="E2E1DD"/>
                </a:solidFill>
                <a:latin typeface="Arial" charset="0"/>
                <a:ea typeface="+mn-ea"/>
                <a:cs typeface="+mn-cs"/>
              </a:rPr>
              <a:t>Engineering Central</a:t>
            </a:r>
            <a:endParaRPr lang="en-US" sz="1200" dirty="0">
              <a:solidFill>
                <a:srgbClr val="E2E1DD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3724" y="5973761"/>
            <a:ext cx="1828800" cy="588264"/>
          </a:xfrm>
          <a:prstGeom prst="rect">
            <a:avLst/>
          </a:prstGeom>
        </p:spPr>
      </p:pic>
      <p:pic>
        <p:nvPicPr>
          <p:cNvPr id="13" name="Picture 6" descr="IEEE_TAG_BLU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408" y="5947101"/>
            <a:ext cx="1228866" cy="689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908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0">
          <a:solidFill>
            <a:srgbClr val="5F6A72"/>
          </a:solidFill>
          <a:latin typeface="+mj-lt"/>
          <a:ea typeface="+mj-ea"/>
          <a:cs typeface="+mj-cs"/>
        </a:defRPr>
      </a:lvl1pPr>
      <a:lvl2pPr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0" indent="0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Symbol" panose="05050102010706020507" pitchFamily="18" charset="2"/>
        <a:buChar char=""/>
        <a:defRPr sz="2000" b="1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925" indent="-173038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▪"/>
        <a:defRPr sz="2000">
          <a:solidFill>
            <a:schemeClr val="tx1">
              <a:lumMod val="75000"/>
              <a:lumOff val="25000"/>
            </a:schemeClr>
          </a:solidFill>
          <a:latin typeface="+mn-lt"/>
        </a:defRPr>
      </a:lvl2pPr>
      <a:lvl3pPr marL="508000" indent="-184150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▪"/>
        <a:defRPr>
          <a:solidFill>
            <a:schemeClr val="tx1">
              <a:lumMod val="75000"/>
              <a:lumOff val="25000"/>
            </a:schemeClr>
          </a:solidFill>
          <a:latin typeface="+mn-lt"/>
        </a:defRPr>
      </a:lvl3pPr>
      <a:lvl4pPr marL="803275" indent="-225425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>
          <a:solidFill>
            <a:schemeClr val="tx1">
              <a:lumMod val="75000"/>
              <a:lumOff val="25000"/>
            </a:schemeClr>
          </a:solidFill>
          <a:latin typeface="+mn-lt"/>
        </a:defRPr>
      </a:lvl4pPr>
      <a:lvl5pPr marL="957263" indent="-163513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>
              <a:lumMod val="75000"/>
              <a:lumOff val="25000"/>
            </a:schemeClr>
          </a:solidFill>
          <a:latin typeface="+mn-lt"/>
        </a:defRPr>
      </a:lvl5pPr>
      <a:lvl6pPr marL="1414463" indent="-163513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6pPr>
      <a:lvl7pPr marL="1871663" indent="-163513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7pPr>
      <a:lvl8pPr marL="2328863" indent="-163513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8pPr>
      <a:lvl9pPr marL="2786063" indent="-163513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56181"/>
            <a:ext cx="7886700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288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385328" y="6205392"/>
            <a:ext cx="486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66A1"/>
                </a:solidFill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 sz="1050" kern="0" smtClean="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pPr>
                <a:buSzPct val="25000"/>
              </a:pPr>
              <a:t>‹#›</a:t>
            </a:fld>
            <a:endParaRPr lang="en-US" sz="1050" kern="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9" y="5690013"/>
            <a:ext cx="1215715" cy="4733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38"/>
            <a:ext cx="9144000" cy="8541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88"/>
            <a:ext cx="9144000" cy="85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  <p:sldLayoutId id="2147484026" r:id="rId12"/>
    <p:sldLayoutId id="2147484027" r:id="rId13"/>
    <p:sldLayoutId id="2147484028" r:id="rId14"/>
    <p:sldLayoutId id="2147484029" r:id="rId15"/>
    <p:sldLayoutId id="2147484030" r:id="rId16"/>
    <p:sldLayoutId id="2147484031" r:id="rId17"/>
    <p:sldLayoutId id="2147484032" r:id="rId18"/>
    <p:sldLayoutId id="2147484108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b="1" i="0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66A1"/>
        </a:buClr>
        <a:buFont typeface="LucidaGrande" charset="0"/>
        <a:buChar char="▸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LucidaGrande" charset="0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Wingdings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Courier New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56181"/>
            <a:ext cx="7886700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288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385326" y="6205392"/>
            <a:ext cx="486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66A1"/>
                </a:solidFill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 sz="1050" kern="0" smtClean="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pPr>
                <a:buSzPct val="25000"/>
              </a:pPr>
              <a:t>‹#›</a:t>
            </a:fld>
            <a:endParaRPr lang="en-US" sz="1050" kern="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5" y="5690010"/>
            <a:ext cx="1215715" cy="4733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35"/>
            <a:ext cx="9144000" cy="8541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88"/>
            <a:ext cx="9144000" cy="85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  <p:sldLayoutId id="2147484047" r:id="rId12"/>
    <p:sldLayoutId id="2147484048" r:id="rId13"/>
    <p:sldLayoutId id="2147484049" r:id="rId14"/>
    <p:sldLayoutId id="2147484050" r:id="rId15"/>
    <p:sldLayoutId id="2147484051" r:id="rId16"/>
    <p:sldLayoutId id="2147484052" r:id="rId17"/>
    <p:sldLayoutId id="2147484053" r:id="rId18"/>
    <p:sldLayoutId id="2147484054" r:id="rId19"/>
    <p:sldLayoutId id="2147484055" r:id="rId20"/>
    <p:sldLayoutId id="2147483741" r:id="rId21"/>
    <p:sldLayoutId id="2147483742" r:id="rId22"/>
    <p:sldLayoutId id="2147483717" r:id="rId23"/>
    <p:sldLayoutId id="2147483718" r:id="rId24"/>
    <p:sldLayoutId id="2147483719" r:id="rId25"/>
    <p:sldLayoutId id="2147483720" r:id="rId26"/>
    <p:sldLayoutId id="2147483721" r:id="rId27"/>
    <p:sldLayoutId id="2147483722" r:id="rId28"/>
    <p:sldLayoutId id="2147483723" r:id="rId29"/>
    <p:sldLayoutId id="2147483724" r:id="rId30"/>
    <p:sldLayoutId id="2147483726" r:id="rId31"/>
    <p:sldLayoutId id="2147483727" r:id="rId32"/>
    <p:sldLayoutId id="2147483728" r:id="rId33"/>
    <p:sldLayoutId id="2147483729" r:id="rId34"/>
    <p:sldLayoutId id="2147483730" r:id="rId35"/>
    <p:sldLayoutId id="2147483731" r:id="rId36"/>
    <p:sldLayoutId id="2147483732" r:id="rId37"/>
    <p:sldLayoutId id="2147483824" r:id="rId38"/>
    <p:sldLayoutId id="2147483825" r:id="rId39"/>
    <p:sldLayoutId id="2147483841" r:id="rId40"/>
    <p:sldLayoutId id="2147483842" r:id="rId41"/>
    <p:sldLayoutId id="2147484107" r:id="rId42"/>
    <p:sldLayoutId id="2147484109" r:id="rId4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b="1" i="0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66A1"/>
        </a:buClr>
        <a:buFont typeface="LucidaGrande" charset="0"/>
        <a:buChar char="▸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LucidaGrande" charset="0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Wingdings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Courier New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merandall@ieee.org" TargetMode="Externa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ee.org/membership_services/membership/renew/index.html" TargetMode="External"/><Relationship Id="rId2" Type="http://schemas.openxmlformats.org/officeDocument/2006/relationships/hyperlink" Target="http://www.ieee.org/join" TargetMode="External"/><Relationship Id="rId1" Type="http://schemas.openxmlformats.org/officeDocument/2006/relationships/slideLayout" Target="../slideLayouts/slideLayout7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 smtClean="0"/>
              <a:t>IEEE MGA: </a:t>
            </a:r>
            <a:br>
              <a:rPr lang="en-US" altLang="en-US" sz="4000" dirty="0" smtClean="0"/>
            </a:br>
            <a:r>
              <a:rPr lang="en-US" altLang="en-US" sz="4000" dirty="0" smtClean="0"/>
              <a:t>Strategy &amp; Direction</a:t>
            </a:r>
          </a:p>
        </p:txBody>
      </p:sp>
      <p:sp>
        <p:nvSpPr>
          <p:cNvPr id="1638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dirty="0" smtClean="0"/>
              <a:t>Mary Ellen Randall, Past 2017 IEEE Vice President, MGA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 smtClean="0"/>
              <a:t>merandall@ieee.org</a:t>
            </a:r>
            <a:endParaRPr lang="en-US" altLang="en-US" dirty="0"/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 smtClean="0"/>
              <a:t>Cecelia Jankowski, IEEE MGA Managing Director</a:t>
            </a:r>
          </a:p>
        </p:txBody>
      </p:sp>
    </p:spTree>
    <p:extLst>
      <p:ext uri="{BB962C8B-B14F-4D97-AF65-F5344CB8AC3E}">
        <p14:creationId xmlns:p14="http://schemas.microsoft.com/office/powerpoint/2010/main" val="347307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7886700" cy="553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550"/>
              <a:buFont typeface="Calibri"/>
              <a:buNone/>
            </a:pPr>
            <a:r>
              <a:rPr lang="en-US" sz="2550" b="1" i="0" u="none" strike="noStrike" cap="none" dirty="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2018 MGA Priority </a:t>
            </a:r>
            <a:r>
              <a:rPr lang="en-US" sz="2550" b="1" i="0" u="none" strike="noStrike" cap="none" dirty="0" smtClean="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Projects</a:t>
            </a:r>
            <a:endParaRPr sz="2550" b="1" i="0" u="none" strike="noStrike" cap="none" dirty="0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Shape 205"/>
          <p:cNvSpPr txBox="1">
            <a:spLocks noGrp="1"/>
          </p:cNvSpPr>
          <p:nvPr>
            <p:ph type="sldNum" idx="12"/>
          </p:nvPr>
        </p:nvSpPr>
        <p:spPr>
          <a:xfrm>
            <a:off x="385322" y="6205392"/>
            <a:ext cx="4866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900" b="0" i="0" u="none" strike="noStrike" cap="none" dirty="0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Shape 206"/>
          <p:cNvSpPr txBox="1">
            <a:spLocks noGrp="1"/>
          </p:cNvSpPr>
          <p:nvPr>
            <p:ph type="body" idx="2"/>
          </p:nvPr>
        </p:nvSpPr>
        <p:spPr>
          <a:xfrm>
            <a:off x="628650" y="986668"/>
            <a:ext cx="7886700" cy="356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530"/>
              <a:buFont typeface="Merriweather Sans"/>
              <a:buNone/>
            </a:pPr>
            <a:r>
              <a:rPr lang="en-US" b="1" i="1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Young Professionals Business Plan</a:t>
            </a:r>
            <a:endParaRPr b="1" i="1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07" name="Shape 207"/>
          <p:cNvGraphicFramePr/>
          <p:nvPr>
            <p:extLst>
              <p:ext uri="{D42A27DB-BD31-4B8C-83A1-F6EECF244321}">
                <p14:modId xmlns:p14="http://schemas.microsoft.com/office/powerpoint/2010/main" val="2424481897"/>
              </p:ext>
            </p:extLst>
          </p:nvPr>
        </p:nvGraphicFramePr>
        <p:xfrm>
          <a:off x="304800" y="1243037"/>
          <a:ext cx="8668875" cy="5400743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2281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407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8124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Project Description</a:t>
                      </a:r>
                      <a:endParaRPr sz="1600" dirty="0"/>
                    </a:p>
                  </a:txBody>
                  <a:tcPr marL="91450" marR="91450" marT="60967" marB="60967"/>
                </a:tc>
                <a:tc>
                  <a:txBody>
                    <a:bodyPr/>
                    <a:lstStyle/>
                    <a:p>
                      <a:pPr marL="285750" marR="0" lvl="1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US" sz="1600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Implementation of business plan, which will include a focus from June 2017 board decision</a:t>
                      </a:r>
                      <a:endParaRPr sz="160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60967" marB="60967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5916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Desired Outcome</a:t>
                      </a:r>
                      <a:endParaRPr sz="1600" dirty="0"/>
                    </a:p>
                  </a:txBody>
                  <a:tcPr marL="91450" marR="91450" marT="60967" marB="60967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US" sz="1600" dirty="0"/>
                        <a:t>Document requirements and establish a trial period for a special YP/MDL subscription to provide more affordable access to technical content</a:t>
                      </a:r>
                      <a:endParaRPr sz="1600"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US" sz="1600" dirty="0"/>
                        <a:t>Completed full scale pilot and  analysis of  micro volunteering platform and proof of concept with proposal for continued funding and enterprise wide roll out</a:t>
                      </a:r>
                      <a:endParaRPr sz="1600"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US" sz="1600" dirty="0"/>
                        <a:t>Completed due diligence and documented plan for consideration to pursue loyalty and recognition vehicles for volunteers</a:t>
                      </a:r>
                      <a:endParaRPr sz="1600"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US" sz="1600" dirty="0"/>
                        <a:t>Completed assessment including survey data demonstrating the impact of local and signature events for continued support </a:t>
                      </a:r>
                      <a:endParaRPr sz="1600" dirty="0"/>
                    </a:p>
                  </a:txBody>
                  <a:tcPr marL="91450" marR="91450" marT="60967" marB="6096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07970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Deliverables:</a:t>
                      </a:r>
                      <a:endParaRPr sz="1600"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US" sz="1600" dirty="0"/>
                        <a:t>Summary of all project status with timelines provided to MGA and IEEE Board (February 2018)</a:t>
                      </a:r>
                      <a:endParaRPr sz="1600"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US" sz="1600" dirty="0"/>
                        <a:t>Process improvements, maintenance and reopening of events funding portal </a:t>
                      </a:r>
                      <a:r>
                        <a:rPr lang="en-US" sz="1600" dirty="0" smtClean="0"/>
                        <a:t>(</a:t>
                      </a:r>
                      <a:r>
                        <a:rPr lang="en-US" sz="1600" dirty="0"/>
                        <a:t>February 2018)</a:t>
                      </a:r>
                      <a:endParaRPr sz="1600" dirty="0"/>
                    </a:p>
                    <a:p>
                      <a:pPr marL="285750" lvl="0" indent="-28575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US" sz="1600" dirty="0"/>
                        <a:t>Launch of micro volunteering and YP MDL pilots (Q2 2018)</a:t>
                      </a:r>
                      <a:endParaRPr sz="1600"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US" sz="1600" dirty="0"/>
                        <a:t>Complete recommendations Phase 2A and 2B for Go/No Go decision to further invest in </a:t>
                      </a:r>
                      <a:r>
                        <a:rPr lang="en-US" sz="1600" dirty="0" smtClean="0"/>
                        <a:t>Loyalty </a:t>
                      </a:r>
                      <a:r>
                        <a:rPr lang="en-US" sz="1600" dirty="0"/>
                        <a:t>(June 2018) </a:t>
                      </a:r>
                      <a:endParaRPr sz="1600"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US" sz="1600" dirty="0"/>
                        <a:t>Alignment of project advancement with fiscal calendar for 2019 budget construction and consideration (June 2018)</a:t>
                      </a:r>
                      <a:endParaRPr sz="1600"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US" sz="1600" dirty="0"/>
                        <a:t>Reports and comprehensive analysis on pilots of YP MDL Subscriptions, Micro Volunteering Platform and Impact of Events provided to MGA and IEEE Boards (November 2018)</a:t>
                      </a:r>
                      <a:endParaRPr sz="1600" dirty="0"/>
                    </a:p>
                  </a:txBody>
                  <a:tcPr marL="91450" marR="91450" marT="60967" marB="60967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860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385321" y="462664"/>
            <a:ext cx="78867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550"/>
              <a:buFont typeface="Calibri"/>
              <a:buNone/>
            </a:pPr>
            <a:r>
              <a:rPr lang="en-US" sz="2550" b="1" i="0" u="none" strike="noStrike" cap="none" dirty="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2018 MGA Priority Projects</a:t>
            </a:r>
            <a:endParaRPr sz="2550" b="1" i="0" u="none" strike="noStrike" cap="none" dirty="0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Shape 213"/>
          <p:cNvSpPr txBox="1">
            <a:spLocks noGrp="1"/>
          </p:cNvSpPr>
          <p:nvPr>
            <p:ph type="sldNum" idx="12"/>
          </p:nvPr>
        </p:nvSpPr>
        <p:spPr>
          <a:xfrm>
            <a:off x="385322" y="6205392"/>
            <a:ext cx="4866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900" b="0" i="0" u="none" strike="noStrike" cap="none" dirty="0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Shape 214"/>
          <p:cNvSpPr txBox="1">
            <a:spLocks noGrp="1"/>
          </p:cNvSpPr>
          <p:nvPr>
            <p:ph type="body" idx="2"/>
          </p:nvPr>
        </p:nvSpPr>
        <p:spPr>
          <a:xfrm>
            <a:off x="628650" y="993883"/>
            <a:ext cx="7886700" cy="3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530"/>
              <a:buFont typeface="Merriweather Sans"/>
              <a:buNone/>
            </a:pPr>
            <a:r>
              <a:rPr lang="en-US" dirty="0" smtClean="0"/>
              <a:t>Revitalizing Student Branches</a:t>
            </a:r>
            <a:endParaRPr b="1" i="1" u="none" strike="noStrike" cap="none" dirty="0">
              <a:solidFill>
                <a:srgbClr val="7F7F7F"/>
              </a:solidFill>
              <a:sym typeface="Calibri"/>
            </a:endParaRPr>
          </a:p>
        </p:txBody>
      </p:sp>
      <p:graphicFrame>
        <p:nvGraphicFramePr>
          <p:cNvPr id="215" name="Shape 215"/>
          <p:cNvGraphicFramePr/>
          <p:nvPr>
            <p:extLst>
              <p:ext uri="{D42A27DB-BD31-4B8C-83A1-F6EECF244321}">
                <p14:modId xmlns:p14="http://schemas.microsoft.com/office/powerpoint/2010/main" val="1047545048"/>
              </p:ext>
            </p:extLst>
          </p:nvPr>
        </p:nvGraphicFramePr>
        <p:xfrm>
          <a:off x="295835" y="1350683"/>
          <a:ext cx="8238565" cy="433238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2654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730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0523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/>
                        <a:t>Project Description</a:t>
                      </a:r>
                      <a:endParaRPr sz="1700" dirty="0"/>
                    </a:p>
                  </a:txBody>
                  <a:tcPr marL="91450" marR="91450" marT="60967" marB="60967"/>
                </a:tc>
                <a:tc>
                  <a:txBody>
                    <a:bodyPr/>
                    <a:lstStyle/>
                    <a:p>
                      <a:pPr marL="285750" marR="0" lvl="1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US" sz="1700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Improved Section Student Branch </a:t>
                      </a:r>
                      <a:r>
                        <a:rPr lang="en-US" sz="1700" u="none" strike="noStrike" cap="none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Interaction</a:t>
                      </a:r>
                    </a:p>
                    <a:p>
                      <a:pPr marL="0" marR="0" lvl="1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Arial"/>
                        <a:buNone/>
                      </a:pPr>
                      <a:endParaRPr sz="170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60967" marB="60967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441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/>
                        <a:t>Desired Outcome</a:t>
                      </a:r>
                      <a:endParaRPr sz="1700" dirty="0"/>
                    </a:p>
                  </a:txBody>
                  <a:tcPr marL="91450" marR="91450" marT="60967" marB="60967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Measured improvement in student branch activity and membership</a:t>
                      </a:r>
                      <a:endParaRPr sz="1800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Increases student access to section programs and resources</a:t>
                      </a:r>
                      <a:endParaRPr sz="1800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Increased communication between all sections and student branches</a:t>
                      </a:r>
                      <a:endParaRPr sz="17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60967" marB="6096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99373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/>
                        <a:t>Deliverables:</a:t>
                      </a:r>
                      <a:endParaRPr sz="1800"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US" sz="1700" dirty="0"/>
                        <a:t>Develop and deploy communications and best practices with respect to branch and section relations (Q1/Q2 2018)</a:t>
                      </a:r>
                      <a:endParaRPr sz="1700"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US" sz="1700" dirty="0"/>
                        <a:t>Develop, promote and deploy training and resources for SSRs and SSACs (Q3/4)</a:t>
                      </a:r>
                      <a:endParaRPr sz="1700"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US" sz="1700" dirty="0"/>
                        <a:t>Leverage branch probations and dissolutions towards branch vitality (June 2018)</a:t>
                      </a:r>
                      <a:endParaRPr sz="1800"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US" sz="1700" dirty="0"/>
                        <a:t>Review governance, finance and IT aspects of alternative rebate model and obtain go/no decision from leadership (June 2018)</a:t>
                      </a:r>
                      <a:endParaRPr sz="1700"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US" sz="1700" dirty="0"/>
                        <a:t>Demonstrate Increase # of SSACs and SSRs (November 2018)</a:t>
                      </a:r>
                      <a:endParaRPr sz="1700"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US" sz="1700" dirty="0"/>
                        <a:t>Demonstrate increases in activity and officer reporting (November 2018)</a:t>
                      </a:r>
                      <a:endParaRPr sz="1700"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US" sz="1700" dirty="0"/>
                        <a:t>CLE Training Model updated resources (TBD</a:t>
                      </a:r>
                      <a:r>
                        <a:rPr lang="en-US" sz="1700" dirty="0" smtClean="0"/>
                        <a:t>)</a:t>
                      </a:r>
                      <a:endParaRPr sz="1700" dirty="0"/>
                    </a:p>
                  </a:txBody>
                  <a:tcPr marL="91450" marR="91450" marT="60967" marB="60967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366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385321" y="462664"/>
            <a:ext cx="7886700" cy="553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550"/>
              <a:buFont typeface="Calibri"/>
              <a:buNone/>
            </a:pPr>
            <a:r>
              <a:rPr lang="en-US" sz="2550" b="1" i="0" u="none" strike="noStrike" cap="none" dirty="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2018 MGA Priority Projects</a:t>
            </a:r>
            <a:endParaRPr sz="2550" b="1" i="0" u="none" strike="noStrike" cap="none" dirty="0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Shape 221"/>
          <p:cNvSpPr txBox="1">
            <a:spLocks noGrp="1"/>
          </p:cNvSpPr>
          <p:nvPr>
            <p:ph type="sldNum" idx="12"/>
          </p:nvPr>
        </p:nvSpPr>
        <p:spPr>
          <a:xfrm>
            <a:off x="385322" y="6205392"/>
            <a:ext cx="4866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900" b="0" i="0" u="none" strike="noStrike" cap="none" dirty="0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Shape 222"/>
          <p:cNvSpPr txBox="1">
            <a:spLocks noGrp="1"/>
          </p:cNvSpPr>
          <p:nvPr>
            <p:ph type="body" idx="2"/>
          </p:nvPr>
        </p:nvSpPr>
        <p:spPr>
          <a:xfrm>
            <a:off x="628650" y="986668"/>
            <a:ext cx="7886700" cy="356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530"/>
              <a:buFont typeface="Merriweather Sans"/>
              <a:buNone/>
            </a:pPr>
            <a:r>
              <a:rPr lang="en-US" b="1" i="1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Conferences – Membership Development Opportunities</a:t>
            </a:r>
            <a:endParaRPr b="1" i="1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23" name="Shape 223"/>
          <p:cNvGraphicFramePr/>
          <p:nvPr>
            <p:extLst>
              <p:ext uri="{D42A27DB-BD31-4B8C-83A1-F6EECF244321}">
                <p14:modId xmlns:p14="http://schemas.microsoft.com/office/powerpoint/2010/main" val="1775441239"/>
              </p:ext>
            </p:extLst>
          </p:nvPr>
        </p:nvGraphicFramePr>
        <p:xfrm>
          <a:off x="295835" y="1506071"/>
          <a:ext cx="8668875" cy="4317141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3315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37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0523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/>
                        <a:t>Project Description</a:t>
                      </a:r>
                      <a:endParaRPr sz="1700" dirty="0"/>
                    </a:p>
                  </a:txBody>
                  <a:tcPr marL="91450" marR="91450" marT="60967" marB="60967"/>
                </a:tc>
                <a:tc>
                  <a:txBody>
                    <a:bodyPr/>
                    <a:lstStyle/>
                    <a:p>
                      <a:pPr marL="285750" marR="0" lvl="1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US" sz="170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Development of plan to address missed opportunities at conferences</a:t>
                      </a:r>
                      <a:endParaRPr sz="1700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60967" marB="60967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7857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/>
                        <a:t>Desired Outcome</a:t>
                      </a:r>
                      <a:endParaRPr sz="1700" dirty="0"/>
                    </a:p>
                  </a:txBody>
                  <a:tcPr marL="91450" marR="91450" marT="60967" marB="60967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US" sz="1700" dirty="0"/>
                        <a:t>Research and documentation of past efforts within MGA and other IEEE Ou’s determining what worked and what did not work</a:t>
                      </a:r>
                      <a:endParaRPr sz="1800"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US" sz="1700" dirty="0"/>
                        <a:t>Model developed for improved on-site member enrollment</a:t>
                      </a:r>
                      <a:endParaRPr sz="1800"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US" sz="1700" dirty="0"/>
                        <a:t>Plan, timeline and budget developed for roll out of on-site membership development model in 2019</a:t>
                      </a:r>
                      <a:endParaRPr sz="1700" dirty="0"/>
                    </a:p>
                  </a:txBody>
                  <a:tcPr marL="91450" marR="91450" marT="60967" marB="6096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71053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/>
                        <a:t>Deliverables:</a:t>
                      </a:r>
                      <a:endParaRPr sz="1800"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US" sz="1700" dirty="0"/>
                        <a:t>Report developed of past on-site membership development within MGA and other IEEE OU’s (to include past successes, enrollment tracking, etc). (Q2 2018)</a:t>
                      </a:r>
                      <a:endParaRPr sz="1800"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US" sz="1700" dirty="0"/>
                        <a:t>Model developed to include tools &amp; processes; </a:t>
                      </a:r>
                      <a:r>
                        <a:rPr lang="en-US" sz="1700" dirty="0" smtClean="0"/>
                        <a:t>simplified </a:t>
                      </a:r>
                      <a:r>
                        <a:rPr lang="en-US" sz="1700" dirty="0"/>
                        <a:t>enrollment process; developed incentives; best practices. Will include 2-3 identified actions to be tested in 2018 (</a:t>
                      </a:r>
                      <a:r>
                        <a:rPr lang="en-US" sz="1700" dirty="0" smtClean="0"/>
                        <a:t>Q3 2018</a:t>
                      </a:r>
                      <a:r>
                        <a:rPr lang="en-US" sz="1700" dirty="0"/>
                        <a:t>)</a:t>
                      </a:r>
                      <a:endParaRPr sz="1800"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US" sz="1700" dirty="0"/>
                        <a:t>Plan, timeline and budget completed for roll out of </a:t>
                      </a:r>
                      <a:r>
                        <a:rPr lang="en-US" sz="1700" dirty="0" smtClean="0"/>
                        <a:t>on-site </a:t>
                      </a:r>
                      <a:r>
                        <a:rPr lang="en-US" sz="1700" dirty="0"/>
                        <a:t>membership development model in 2019 (Q4 2018)</a:t>
                      </a:r>
                      <a:endParaRPr sz="1800" dirty="0"/>
                    </a:p>
                    <a:p>
                      <a:pPr marL="285750" marR="0" lvl="0" indent="-203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endParaRPr sz="1700" dirty="0"/>
                    </a:p>
                  </a:txBody>
                  <a:tcPr marL="91450" marR="91450" marT="60967" marB="60967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916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184086"/>
            <a:ext cx="7772400" cy="2292914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Thank You!</a:t>
            </a:r>
            <a:br>
              <a:rPr lang="en-US" sz="4800" dirty="0" smtClean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>
                <a:hlinkClick r:id="rId2"/>
              </a:rPr>
              <a:t>merandall@ieee.org</a:t>
            </a:r>
            <a:r>
              <a:rPr lang="en-US" sz="4800" dirty="0" smtClean="0"/>
              <a:t/>
            </a:r>
            <a:br>
              <a:rPr lang="en-US" sz="4800" dirty="0" smtClean="0"/>
            </a:b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z="1050" kern="0" smtClean="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pPr>
                <a:buSzPct val="25000"/>
              </a:pPr>
              <a:t>13</a:t>
            </a:fld>
            <a:endParaRPr lang="en-US" sz="1050" kern="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66466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4294967295"/>
          </p:nvPr>
        </p:nvSpPr>
        <p:spPr>
          <a:xfrm>
            <a:off x="385322" y="6205392"/>
            <a:ext cx="486659" cy="365125"/>
          </a:xfrm>
          <a:prstGeom prst="rect">
            <a:avLst/>
          </a:prstGeo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830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MGA Projects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4294967295"/>
          </p:nvPr>
        </p:nvSpPr>
        <p:spPr>
          <a:xfrm>
            <a:off x="385322" y="6205392"/>
            <a:ext cx="486659" cy="365125"/>
          </a:xfrm>
          <a:prstGeom prst="rect">
            <a:avLst/>
          </a:prstGeo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510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385321" y="462664"/>
            <a:ext cx="7886700" cy="553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550"/>
              <a:buFont typeface="Calibri"/>
              <a:buNone/>
            </a:pPr>
            <a:r>
              <a:rPr lang="en-US" sz="2550" b="1" i="0" u="none" strike="noStrike" cap="none" dirty="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2018 MGA </a:t>
            </a:r>
            <a:r>
              <a:rPr lang="en-US" sz="2550" b="1" i="0" u="none" strike="noStrike" cap="none" dirty="0" smtClean="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Projects</a:t>
            </a:r>
            <a:endParaRPr sz="2550" b="1" i="0" u="none" strike="noStrike" cap="none" dirty="0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Shape 243"/>
          <p:cNvSpPr txBox="1">
            <a:spLocks noGrp="1"/>
          </p:cNvSpPr>
          <p:nvPr>
            <p:ph type="sldNum" idx="12"/>
          </p:nvPr>
        </p:nvSpPr>
        <p:spPr>
          <a:xfrm>
            <a:off x="385322" y="6205392"/>
            <a:ext cx="4866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900" b="0" i="0" u="none" strike="noStrike" cap="none" dirty="0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Shape 244"/>
          <p:cNvSpPr txBox="1">
            <a:spLocks noGrp="1"/>
          </p:cNvSpPr>
          <p:nvPr>
            <p:ph type="body" idx="2"/>
          </p:nvPr>
        </p:nvSpPr>
        <p:spPr>
          <a:xfrm>
            <a:off x="628650" y="986668"/>
            <a:ext cx="7886700" cy="356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530"/>
              <a:buFont typeface="Merriweather Sans"/>
              <a:buNone/>
            </a:pPr>
            <a:r>
              <a:rPr lang="en-US" b="1" i="1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Sections Congress 2020 - Organization</a:t>
            </a:r>
            <a:endParaRPr b="1" i="1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45" name="Shape 245"/>
          <p:cNvGraphicFramePr/>
          <p:nvPr>
            <p:extLst>
              <p:ext uri="{D42A27DB-BD31-4B8C-83A1-F6EECF244321}">
                <p14:modId xmlns:p14="http://schemas.microsoft.com/office/powerpoint/2010/main" val="2885730630"/>
              </p:ext>
            </p:extLst>
          </p:nvPr>
        </p:nvGraphicFramePr>
        <p:xfrm>
          <a:off x="237573" y="1966405"/>
          <a:ext cx="8668875" cy="4317141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3315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37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0523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/>
                        <a:t>Project Description</a:t>
                      </a:r>
                      <a:endParaRPr sz="1700" dirty="0"/>
                    </a:p>
                  </a:txBody>
                  <a:tcPr marL="91450" marR="91450" marT="60967" marB="60967"/>
                </a:tc>
                <a:tc>
                  <a:txBody>
                    <a:bodyPr/>
                    <a:lstStyle/>
                    <a:p>
                      <a:pPr marL="285750" marR="0" lvl="1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US" sz="1700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Determination of future Sections Congress format and location of 2020 Congress</a:t>
                      </a:r>
                      <a:endParaRPr sz="170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60967" marB="60967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025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/>
                        <a:t>Desired Outcome</a:t>
                      </a:r>
                      <a:endParaRPr sz="1700" dirty="0"/>
                    </a:p>
                  </a:txBody>
                  <a:tcPr marL="91450" marR="91450" marT="60967" marB="60967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MGA Board approval of  format for the SC2020 congress </a:t>
                      </a:r>
                      <a:endParaRPr sz="1800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MGA Board approval of SC2020  site 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location 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finalize SC2020 Steering committee</a:t>
                      </a:r>
                      <a:endParaRPr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60967" marB="6096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71053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/>
                        <a:t>Deliverables:</a:t>
                      </a:r>
                      <a:endParaRPr sz="1800"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US" sz="1700" dirty="0"/>
                        <a:t>Recommendation made to MGA Board on future format of Congress and agreement received (February 2018)</a:t>
                      </a:r>
                      <a:endParaRPr sz="1800"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US" sz="1700" dirty="0"/>
                        <a:t>MGA Staff &amp; MCE complete RFP and outreach to cities (March 2018)</a:t>
                      </a:r>
                      <a:endParaRPr sz="1800"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US" sz="1700" dirty="0"/>
                        <a:t>Review of RFP responses to city locations and high level business case assumptions presented to MGA Board (June 2018)</a:t>
                      </a:r>
                      <a:endParaRPr sz="1800"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US" sz="1700" dirty="0"/>
                        <a:t>Final decision on location voted by MGA Board (June 2018)</a:t>
                      </a:r>
                      <a:endParaRPr sz="1800"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US" sz="1700" dirty="0"/>
                        <a:t>SC2020 Committee Chair and three Subcommittee Chairs identified and approved (November 2018)</a:t>
                      </a:r>
                      <a:endParaRPr sz="1800" dirty="0"/>
                    </a:p>
                    <a:p>
                      <a:pPr marL="285750" marR="0" lvl="0" indent="-203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endParaRPr sz="1700" dirty="0"/>
                    </a:p>
                  </a:txBody>
                  <a:tcPr marL="91450" marR="91450" marT="60967" marB="60967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654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385321" y="462664"/>
            <a:ext cx="7886700" cy="553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550"/>
              <a:buFont typeface="Calibri"/>
              <a:buNone/>
            </a:pPr>
            <a:r>
              <a:rPr lang="en-US" sz="2550" b="1" i="0" u="none" strike="noStrike" cap="none" dirty="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2018 MGA </a:t>
            </a:r>
            <a:r>
              <a:rPr lang="en-US" sz="2550" b="1" i="0" u="none" strike="noStrike" cap="none" dirty="0" smtClean="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Projects</a:t>
            </a:r>
            <a:endParaRPr sz="2550" b="1" i="0" u="none" strike="noStrike" cap="none" dirty="0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Shape 251"/>
          <p:cNvSpPr txBox="1">
            <a:spLocks noGrp="1"/>
          </p:cNvSpPr>
          <p:nvPr>
            <p:ph type="sldNum" idx="12"/>
          </p:nvPr>
        </p:nvSpPr>
        <p:spPr>
          <a:xfrm>
            <a:off x="385322" y="6205392"/>
            <a:ext cx="4866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900" b="0" i="0" u="none" strike="noStrike" cap="none" dirty="0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Shape 252"/>
          <p:cNvSpPr txBox="1">
            <a:spLocks noGrp="1"/>
          </p:cNvSpPr>
          <p:nvPr>
            <p:ph type="body" idx="2"/>
          </p:nvPr>
        </p:nvSpPr>
        <p:spPr>
          <a:xfrm>
            <a:off x="628650" y="986668"/>
            <a:ext cx="7886700" cy="356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530"/>
              <a:buFont typeface="Merriweather Sans"/>
              <a:buNone/>
            </a:pPr>
            <a:r>
              <a:rPr lang="en-US" b="1" i="1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Center for Leadership Excellence (CLE)</a:t>
            </a:r>
            <a:endParaRPr b="1" i="1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53" name="Shape 253"/>
          <p:cNvGraphicFramePr/>
          <p:nvPr>
            <p:extLst>
              <p:ext uri="{D42A27DB-BD31-4B8C-83A1-F6EECF244321}">
                <p14:modId xmlns:p14="http://schemas.microsoft.com/office/powerpoint/2010/main" val="4019778354"/>
              </p:ext>
            </p:extLst>
          </p:nvPr>
        </p:nvGraphicFramePr>
        <p:xfrm>
          <a:off x="295835" y="1506071"/>
          <a:ext cx="8668875" cy="4627019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3315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37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0523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Project Description</a:t>
                      </a:r>
                      <a:endParaRPr sz="1400" dirty="0"/>
                    </a:p>
                  </a:txBody>
                  <a:tcPr marL="91450" marR="91450" marT="60967" marB="60967"/>
                </a:tc>
                <a:tc>
                  <a:txBody>
                    <a:bodyPr/>
                    <a:lstStyle/>
                    <a:p>
                      <a:pPr marL="285750" marR="0" lvl="1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US" sz="1400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Improvements to CLE platform and expanded site content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60967" marB="60967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3793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Desired Outcome</a:t>
                      </a:r>
                      <a:endParaRPr sz="1400" dirty="0"/>
                    </a:p>
                  </a:txBody>
                  <a:tcPr marL="91450" marR="91450" marT="60967" marB="60967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Deliver a simple, easy to use learning solution to support multiple volunteer audiences. A resource center that will allow for an enhanced learning experience with resources available to users such as record of learning, progress, and action plans. 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03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60967" marB="6096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83853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Deliverables:</a:t>
                      </a:r>
                      <a:endParaRPr sz="1400" dirty="0"/>
                    </a:p>
                    <a:p>
                      <a:pPr marL="285750" marR="0" lvl="0" indent="-279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400" dirty="0"/>
                        <a:t>Complete content migration plan to ensure the current platform reflects the CLE committee decisions</a:t>
                      </a:r>
                      <a:endParaRPr sz="14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        on training curriculum to be offered in the Totara platform (Feb-March 2018)</a:t>
                      </a:r>
                      <a:endParaRPr sz="1400" dirty="0"/>
                    </a:p>
                    <a:p>
                      <a:pPr marL="285750" marR="0" lvl="0" indent="-279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400" dirty="0"/>
                        <a:t>Offer new Action Plans for additional volunteer positions and recommended courses in each of the identified </a:t>
                      </a:r>
                      <a:endParaRPr sz="14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        categories of training (March-April 2018)</a:t>
                      </a:r>
                      <a:endParaRPr sz="1400" dirty="0"/>
                    </a:p>
                    <a:p>
                      <a:pPr marL="285750" marR="0" lvl="0" indent="-279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400" dirty="0"/>
                        <a:t>Execute 2018 VoLT program – Tracks 1 via CLE and Track 2 via live webinars (May-December 2018)</a:t>
                      </a:r>
                      <a:endParaRPr sz="1400" dirty="0"/>
                    </a:p>
                    <a:p>
                      <a:pPr marL="285750" marR="0" lvl="0" indent="-279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400" dirty="0"/>
                        <a:t>Design and execute a communication plan to promote CLE awareness and grow member and volunteer</a:t>
                      </a:r>
                      <a:endParaRPr sz="14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        usage (2018 and forward)</a:t>
                      </a:r>
                      <a:endParaRPr sz="1400" dirty="0"/>
                    </a:p>
                    <a:p>
                      <a:pPr marL="285750" marR="0" lvl="0" indent="-279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400" dirty="0"/>
                        <a:t>Expand site content to address other roles/audiences (2018)</a:t>
                      </a:r>
                      <a:endParaRPr sz="1400" dirty="0"/>
                    </a:p>
                    <a:p>
                      <a:pPr marL="914400" marR="0" lvl="1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○"/>
                      </a:pPr>
                      <a:r>
                        <a:rPr lang="en-US" sz="1400" dirty="0"/>
                        <a:t>Identify sources of relevant materials for future content</a:t>
                      </a:r>
                      <a:endParaRPr sz="1400" dirty="0"/>
                    </a:p>
                    <a:p>
                      <a:pPr marL="285750" marR="0" lvl="0" indent="-279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400" dirty="0"/>
                        <a:t>Address remaining elements of Training Framework: metrics &amp; recognition (2018)</a:t>
                      </a:r>
                      <a:endParaRPr sz="1400" dirty="0"/>
                    </a:p>
                  </a:txBody>
                  <a:tcPr marL="91450" marR="91450" marT="60967" marB="60967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318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385321" y="462664"/>
            <a:ext cx="7886700" cy="553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550"/>
              <a:buFont typeface="Calibri"/>
              <a:buNone/>
            </a:pPr>
            <a:r>
              <a:rPr lang="en-US" sz="2550" b="1" i="0" u="none" strike="noStrike" cap="none" dirty="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2018 MGA </a:t>
            </a:r>
            <a:r>
              <a:rPr lang="en-US" sz="2550" b="1" i="0" u="none" strike="noStrike" cap="none" dirty="0" smtClean="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Projects</a:t>
            </a:r>
            <a:endParaRPr sz="2550" b="1" i="0" u="none" strike="noStrike" cap="none" dirty="0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Shape 259"/>
          <p:cNvSpPr txBox="1">
            <a:spLocks noGrp="1"/>
          </p:cNvSpPr>
          <p:nvPr>
            <p:ph type="sldNum" idx="12"/>
          </p:nvPr>
        </p:nvSpPr>
        <p:spPr>
          <a:xfrm>
            <a:off x="385322" y="6205392"/>
            <a:ext cx="4866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900" b="0" i="0" u="none" strike="noStrike" cap="none" dirty="0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Shape 260"/>
          <p:cNvSpPr txBox="1">
            <a:spLocks noGrp="1"/>
          </p:cNvSpPr>
          <p:nvPr>
            <p:ph type="body" idx="2"/>
          </p:nvPr>
        </p:nvSpPr>
        <p:spPr>
          <a:xfrm>
            <a:off x="628650" y="986668"/>
            <a:ext cx="7886700" cy="356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530"/>
              <a:buFont typeface="Merriweather Sans"/>
              <a:buNone/>
            </a:pPr>
            <a:r>
              <a:rPr lang="en-US" b="1" i="1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vTools </a:t>
            </a:r>
            <a:endParaRPr b="1" i="1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61" name="Shape 261"/>
          <p:cNvGraphicFramePr/>
          <p:nvPr>
            <p:extLst>
              <p:ext uri="{D42A27DB-BD31-4B8C-83A1-F6EECF244321}">
                <p14:modId xmlns:p14="http://schemas.microsoft.com/office/powerpoint/2010/main" val="4140610291"/>
              </p:ext>
            </p:extLst>
          </p:nvPr>
        </p:nvGraphicFramePr>
        <p:xfrm>
          <a:off x="295835" y="1506071"/>
          <a:ext cx="8668875" cy="3346859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3315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37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0523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/>
                        <a:t>Project Description</a:t>
                      </a:r>
                      <a:endParaRPr sz="1700" dirty="0"/>
                    </a:p>
                  </a:txBody>
                  <a:tcPr marL="91450" marR="91450" marT="60967" marB="60967"/>
                </a:tc>
                <a:tc>
                  <a:txBody>
                    <a:bodyPr/>
                    <a:lstStyle/>
                    <a:p>
                      <a:pPr marL="285750" marR="0" lvl="1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US" sz="1700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Improvement and expanded offerings of vTools</a:t>
                      </a:r>
                      <a:endParaRPr sz="170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60967" marB="60967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025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/>
                        <a:t>Desired Outcome</a:t>
                      </a:r>
                      <a:endParaRPr sz="1700" dirty="0"/>
                    </a:p>
                  </a:txBody>
                  <a:tcPr marL="91450" marR="91450" marT="60967" marB="60967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US" sz="1700" dirty="0" smtClean="0"/>
                        <a:t>To enhance vTools for better usability </a:t>
                      </a:r>
                      <a:r>
                        <a:rPr lang="en-US" sz="1700" baseline="0" dirty="0" smtClean="0"/>
                        <a:t> by volunteers and to ensure GDPR compliance</a:t>
                      </a:r>
                      <a:endParaRPr sz="1700" dirty="0"/>
                    </a:p>
                  </a:txBody>
                  <a:tcPr marL="91450" marR="91450" marT="60967" marB="6096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91373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/>
                        <a:t>Deliverables:</a:t>
                      </a:r>
                      <a:endParaRPr sz="1800"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US" sz="1700" dirty="0"/>
                        <a:t>Merge of event creation and event reporting into one function  (January 2018) - completed</a:t>
                      </a:r>
                      <a:endParaRPr sz="1800"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US" sz="1700" dirty="0"/>
                        <a:t>Expand usage of events and eNotice to more OU Types, e.g. societies (May 2018)</a:t>
                      </a:r>
                      <a:endParaRPr sz="1800"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US" sz="1700" dirty="0"/>
                        <a:t>All </a:t>
                      </a:r>
                      <a:r>
                        <a:rPr lang="en-US" sz="1700" dirty="0" smtClean="0"/>
                        <a:t>vTools </a:t>
                      </a:r>
                      <a:r>
                        <a:rPr lang="en-US" sz="1700" dirty="0"/>
                        <a:t>applications to be GDPR compliant (May 2018)</a:t>
                      </a:r>
                      <a:endParaRPr sz="1800"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Arial"/>
                        <a:buChar char="•"/>
                      </a:pPr>
                      <a:r>
                        <a:rPr lang="en-US" sz="1800" dirty="0"/>
                        <a:t>Launch or add event registration into mobile app (Q2 2018)</a:t>
                      </a:r>
                      <a:endParaRPr sz="1800"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Arial"/>
                        <a:buChar char="•"/>
                      </a:pPr>
                      <a:r>
                        <a:rPr lang="en-US" sz="1800" dirty="0"/>
                        <a:t>More filters added to eNotice (ability for volunteers to filter by society, etc) (Q2 2018)</a:t>
                      </a:r>
                      <a:endParaRPr sz="1800"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en-US" sz="1700" dirty="0"/>
                        <a:t>Support of vTools events with more than one sponsor (simplified reporting) (Q2 2018)</a:t>
                      </a:r>
                      <a:endParaRPr sz="1800" dirty="0"/>
                    </a:p>
                  </a:txBody>
                  <a:tcPr marL="91450" marR="91450" marT="60967" marB="60967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026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itle 18"/>
          <p:cNvSpPr>
            <a:spLocks noGrp="1"/>
          </p:cNvSpPr>
          <p:nvPr>
            <p:ph type="title"/>
          </p:nvPr>
        </p:nvSpPr>
        <p:spPr>
          <a:xfrm>
            <a:off x="365125" y="134940"/>
            <a:ext cx="8326438" cy="793317"/>
          </a:xfrm>
        </p:spPr>
        <p:txBody>
          <a:bodyPr/>
          <a:lstStyle/>
          <a:p>
            <a:r>
              <a:rPr lang="en-US" altLang="en-US" dirty="0" smtClean="0"/>
              <a:t>MGA Mission &amp; Vision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DB186-ED04-5C4C-B3C5-0B410677D56D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8963" name="Content Placeholder 19"/>
          <p:cNvSpPr>
            <a:spLocks noGrp="1"/>
          </p:cNvSpPr>
          <p:nvPr>
            <p:ph idx="4294967295"/>
          </p:nvPr>
        </p:nvSpPr>
        <p:spPr>
          <a:xfrm>
            <a:off x="990600" y="1606549"/>
            <a:ext cx="7010400" cy="4718051"/>
          </a:xfrm>
        </p:spPr>
        <p:txBody>
          <a:bodyPr/>
          <a:lstStyle/>
          <a:p>
            <a:pPr marL="109538" indent="-109538">
              <a:lnSpc>
                <a:spcPct val="90000"/>
              </a:lnSpc>
              <a:buFontTx/>
              <a:buNone/>
            </a:pPr>
            <a:r>
              <a:rPr lang="en-US" altLang="en-US" sz="2400" b="1" dirty="0" smtClean="0"/>
              <a:t>Vision:</a:t>
            </a:r>
            <a:r>
              <a:rPr lang="en-US" altLang="en-US" sz="2400" dirty="0" smtClean="0"/>
              <a:t>  Ensure Quality Member Opportunities Through </a:t>
            </a:r>
            <a:r>
              <a:rPr lang="en-US" altLang="en-US" sz="2400" b="1" dirty="0" smtClean="0"/>
              <a:t>Continuous</a:t>
            </a:r>
            <a:r>
              <a:rPr lang="en-US" altLang="en-US" sz="2400" dirty="0" smtClean="0"/>
              <a:t> </a:t>
            </a:r>
            <a:r>
              <a:rPr lang="en-US" altLang="en-US" sz="2400" b="1" dirty="0" smtClean="0"/>
              <a:t>Engagement</a:t>
            </a:r>
          </a:p>
          <a:p>
            <a:pPr marL="109538" indent="-109538">
              <a:lnSpc>
                <a:spcPct val="90000"/>
              </a:lnSpc>
              <a:buFontTx/>
              <a:buNone/>
            </a:pPr>
            <a:endParaRPr lang="en-US" altLang="en-US" sz="2400" dirty="0" smtClean="0"/>
          </a:p>
          <a:p>
            <a:pPr marL="109538" indent="-109538">
              <a:lnSpc>
                <a:spcPct val="90000"/>
              </a:lnSpc>
              <a:buFontTx/>
              <a:buNone/>
            </a:pPr>
            <a:r>
              <a:rPr lang="en-US" altLang="en-US" sz="2400" b="1" dirty="0" smtClean="0"/>
              <a:t>Mission</a:t>
            </a:r>
            <a:r>
              <a:rPr lang="en-US" altLang="en-US" sz="2400" dirty="0" smtClean="0"/>
              <a:t>:   </a:t>
            </a:r>
            <a:r>
              <a:rPr lang="en-US" altLang="en-US" sz="2400" b="1" dirty="0" smtClean="0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 altLang="en-US" sz="2400" dirty="0" smtClean="0"/>
              <a:t>nspire, </a:t>
            </a:r>
            <a:r>
              <a:rPr lang="en-US" altLang="en-US" sz="2400" b="1" dirty="0" smtClean="0">
                <a:solidFill>
                  <a:srgbClr val="000099"/>
                </a:solidFill>
              </a:rPr>
              <a:t>E</a:t>
            </a:r>
            <a:r>
              <a:rPr lang="en-US" altLang="en-US" sz="2400" dirty="0" smtClean="0"/>
              <a:t>nable, </a:t>
            </a:r>
            <a:r>
              <a:rPr lang="en-US" altLang="en-US" sz="2400" b="1" dirty="0" smtClean="0">
                <a:solidFill>
                  <a:srgbClr val="000099"/>
                </a:solidFill>
              </a:rPr>
              <a:t>E</a:t>
            </a:r>
            <a:r>
              <a:rPr lang="en-US" altLang="en-US" sz="2400" dirty="0" smtClean="0"/>
              <a:t>mpower and </a:t>
            </a:r>
            <a:r>
              <a:rPr lang="en-US" altLang="en-US" sz="2400" b="1" dirty="0" smtClean="0">
                <a:solidFill>
                  <a:srgbClr val="000099"/>
                </a:solidFill>
              </a:rPr>
              <a:t>E</a:t>
            </a:r>
            <a:r>
              <a:rPr lang="en-US" altLang="en-US" sz="2400" dirty="0" smtClean="0"/>
              <a:t>ngage  Members of </a:t>
            </a:r>
            <a:r>
              <a:rPr lang="en-US" altLang="en-US" sz="2400" b="1" dirty="0" smtClean="0">
                <a:solidFill>
                  <a:schemeClr val="accent5">
                    <a:lumMod val="75000"/>
                  </a:schemeClr>
                </a:solidFill>
              </a:rPr>
              <a:t>IEEE</a:t>
            </a:r>
          </a:p>
          <a:p>
            <a:pPr marL="509588" lvl="1" indent="-109538"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For the purpose of…</a:t>
            </a:r>
          </a:p>
          <a:p>
            <a:pPr lvl="2">
              <a:lnSpc>
                <a:spcPct val="90000"/>
              </a:lnSpc>
              <a:buFont typeface="Arial" pitchFamily="34" charset="0"/>
              <a:buNone/>
            </a:pPr>
            <a:r>
              <a:rPr lang="en-US" altLang="en-US" sz="2400" dirty="0" smtClean="0"/>
              <a:t>- Fulfilling the mission of </a:t>
            </a:r>
            <a:r>
              <a:rPr lang="en-US" altLang="en-US" sz="2400" b="1" dirty="0" smtClean="0">
                <a:solidFill>
                  <a:schemeClr val="accent5">
                    <a:lumMod val="75000"/>
                  </a:schemeClr>
                </a:solidFill>
              </a:rPr>
              <a:t>IEEE</a:t>
            </a:r>
          </a:p>
          <a:p>
            <a:pPr lvl="2">
              <a:lnSpc>
                <a:spcPct val="90000"/>
              </a:lnSpc>
              <a:buFont typeface="Arial" pitchFamily="34" charset="0"/>
              <a:buNone/>
            </a:pPr>
            <a:r>
              <a:rPr lang="en-US" altLang="en-US" sz="2400" dirty="0" smtClean="0"/>
              <a:t>- Enhancing the </a:t>
            </a:r>
            <a:r>
              <a:rPr lang="en-US" altLang="en-US" sz="2400" b="1" dirty="0" smtClean="0"/>
              <a:t>member’s growth </a:t>
            </a:r>
            <a:r>
              <a:rPr lang="en-US" altLang="en-US" sz="2400" dirty="0" smtClean="0"/>
              <a:t>and </a:t>
            </a:r>
            <a:r>
              <a:rPr lang="en-US" altLang="en-US" sz="2400" b="1" dirty="0" smtClean="0"/>
              <a:t>development</a:t>
            </a:r>
            <a:r>
              <a:rPr lang="en-US" altLang="en-US" sz="2400" dirty="0" smtClean="0"/>
              <a:t> through their life cycle</a:t>
            </a:r>
          </a:p>
          <a:p>
            <a:pPr lvl="2">
              <a:lnSpc>
                <a:spcPct val="90000"/>
              </a:lnSpc>
              <a:buFont typeface="Arial" pitchFamily="34" charset="0"/>
              <a:buNone/>
            </a:pPr>
            <a:r>
              <a:rPr lang="en-US" altLang="en-US" sz="2400" dirty="0" smtClean="0"/>
              <a:t>- Providing a </a:t>
            </a:r>
            <a:r>
              <a:rPr lang="en-US" altLang="en-US" sz="2400" b="1" dirty="0" smtClean="0"/>
              <a:t>professional home</a:t>
            </a:r>
          </a:p>
        </p:txBody>
      </p:sp>
    </p:spTree>
    <p:extLst>
      <p:ext uri="{BB962C8B-B14F-4D97-AF65-F5344CB8AC3E}">
        <p14:creationId xmlns:p14="http://schemas.microsoft.com/office/powerpoint/2010/main" val="20157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Member and Geographic Activities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A9A1DB5A-29AD-458E-A2C2-1588E1746A54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4/14/2018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C72F65B-B9AB-45BB-B604-0FC96589DF7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sz="half" idx="11"/>
            <p:extLst>
              <p:ext uri="{D42A27DB-BD31-4B8C-83A1-F6EECF244321}">
                <p14:modId xmlns:p14="http://schemas.microsoft.com/office/powerpoint/2010/main" val="1835727154"/>
              </p:ext>
            </p:extLst>
          </p:nvPr>
        </p:nvGraphicFramePr>
        <p:xfrm>
          <a:off x="304800" y="1371600"/>
          <a:ext cx="8382000" cy="4367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5922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Key MGA Functions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C72F65B-B9AB-45BB-B604-0FC96589DF7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half" idx="11"/>
          </p:nvPr>
        </p:nvSpPr>
        <p:spPr>
          <a:xfrm>
            <a:off x="381000" y="1295400"/>
            <a:ext cx="8381999" cy="4868333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en-US" dirty="0" smtClean="0"/>
              <a:t>Member Experience and Operations </a:t>
            </a:r>
          </a:p>
          <a:p>
            <a:pPr lvl="1" eaLnBrk="1" hangingPunct="1">
              <a:defRPr/>
            </a:pPr>
            <a:r>
              <a:rPr lang="en-US" dirty="0" smtClean="0"/>
              <a:t>Member and membership development, member research, member product portfolio </a:t>
            </a:r>
            <a:r>
              <a:rPr lang="en-US" dirty="0" err="1" smtClean="0"/>
              <a:t>mgmt</a:t>
            </a:r>
            <a:r>
              <a:rPr lang="en-US" dirty="0" smtClean="0"/>
              <a:t>, </a:t>
            </a:r>
            <a:r>
              <a:rPr lang="en-US" dirty="0" err="1" smtClean="0"/>
              <a:t>myIEEE</a:t>
            </a:r>
            <a:r>
              <a:rPr lang="en-US" dirty="0" smtClean="0"/>
              <a:t>, IEEE.tv, </a:t>
            </a:r>
          </a:p>
          <a:p>
            <a:pPr lvl="1" eaLnBrk="1" hangingPunct="1">
              <a:defRPr/>
            </a:pPr>
            <a:r>
              <a:rPr lang="en-US" dirty="0" smtClean="0">
                <a:ea typeface="ＭＳ Ｐゴシック" charset="-128"/>
              </a:rPr>
              <a:t>Manages </a:t>
            </a:r>
            <a:r>
              <a:rPr lang="en-US" dirty="0">
                <a:ea typeface="ＭＳ Ｐゴシック" charset="-128"/>
              </a:rPr>
              <a:t>the annual membership </a:t>
            </a:r>
            <a:r>
              <a:rPr lang="en-US" dirty="0" smtClean="0">
                <a:ea typeface="ＭＳ Ｐゴシック" charset="-128"/>
              </a:rPr>
              <a:t>cycle and processing of </a:t>
            </a:r>
            <a:r>
              <a:rPr lang="en-US" dirty="0">
                <a:ea typeface="ＭＳ Ｐゴシック" charset="-128"/>
              </a:rPr>
              <a:t>renewal invoices, membership cards, grade elevations membership programs for both </a:t>
            </a:r>
            <a:r>
              <a:rPr lang="en-US" dirty="0">
                <a:ea typeface="ＭＳ Ｐゴシック" charset="-128"/>
                <a:hlinkClick r:id="rId2"/>
              </a:rPr>
              <a:t>join</a:t>
            </a:r>
            <a:r>
              <a:rPr lang="en-US" dirty="0">
                <a:ea typeface="ＭＳ Ｐゴシック" charset="-128"/>
              </a:rPr>
              <a:t> and </a:t>
            </a:r>
            <a:r>
              <a:rPr lang="en-US" dirty="0" smtClean="0">
                <a:ea typeface="ＭＳ Ｐゴシック" charset="-128"/>
                <a:hlinkClick r:id="rId3"/>
              </a:rPr>
              <a:t>renew</a:t>
            </a:r>
            <a:endParaRPr lang="en-US" dirty="0"/>
          </a:p>
          <a:p>
            <a:pPr lvl="1" eaLnBrk="1" hangingPunct="1">
              <a:defRPr/>
            </a:pPr>
            <a:r>
              <a:rPr lang="en-US" dirty="0" smtClean="0"/>
              <a:t>IEEE </a:t>
            </a:r>
            <a:r>
              <a:rPr lang="en-US" dirty="0"/>
              <a:t>Support (Contact) </a:t>
            </a:r>
            <a:r>
              <a:rPr lang="en-US" dirty="0" smtClean="0"/>
              <a:t>Center</a:t>
            </a:r>
          </a:p>
          <a:p>
            <a:pPr eaLnBrk="1" hangingPunct="1">
              <a:defRPr/>
            </a:pPr>
            <a:r>
              <a:rPr lang="en-US" dirty="0" smtClean="0"/>
              <a:t>Students, Young Professionals, Women in Engineering, Life Members</a:t>
            </a:r>
          </a:p>
          <a:p>
            <a:pPr eaLnBrk="1" hangingPunct="1">
              <a:defRPr/>
            </a:pPr>
            <a:r>
              <a:rPr lang="en-US" dirty="0" smtClean="0"/>
              <a:t>Admission &amp; Advancement (A&amp;A) and Fellows process support</a:t>
            </a:r>
          </a:p>
          <a:p>
            <a:pPr eaLnBrk="1" hangingPunct="1">
              <a:defRPr/>
            </a:pPr>
            <a:r>
              <a:rPr lang="en-US" dirty="0" err="1" smtClean="0"/>
              <a:t>GeoUnit</a:t>
            </a:r>
            <a:r>
              <a:rPr lang="en-US" dirty="0" smtClean="0"/>
              <a:t> Operations &amp; Activities</a:t>
            </a:r>
          </a:p>
          <a:p>
            <a:pPr eaLnBrk="1" hangingPunct="1">
              <a:defRPr/>
            </a:pPr>
            <a:r>
              <a:rPr lang="en-US" dirty="0" err="1" smtClean="0"/>
              <a:t>GeoUnit</a:t>
            </a:r>
            <a:r>
              <a:rPr lang="en-US" dirty="0" smtClean="0"/>
              <a:t> Formations </a:t>
            </a:r>
            <a:r>
              <a:rPr lang="en-US" dirty="0"/>
              <a:t>– Sections, Chapters, Student </a:t>
            </a:r>
            <a:r>
              <a:rPr lang="en-US" dirty="0" smtClean="0"/>
              <a:t>Branches</a:t>
            </a:r>
          </a:p>
          <a:p>
            <a:pPr eaLnBrk="1" hangingPunct="1">
              <a:defRPr/>
            </a:pPr>
            <a:r>
              <a:rPr lang="en-US" dirty="0" smtClean="0"/>
              <a:t>Volunteer Training</a:t>
            </a:r>
          </a:p>
          <a:p>
            <a:pPr eaLnBrk="1" hangingPunct="1">
              <a:defRPr/>
            </a:pPr>
            <a:r>
              <a:rPr lang="en-US" dirty="0" smtClean="0"/>
              <a:t>Volunteer Tools – vTools, eNotice, EWH, SAMIEEE -&gt; OU Analytics </a:t>
            </a:r>
          </a:p>
          <a:p>
            <a:pPr eaLnBrk="1" hangingPunct="1">
              <a:defRPr/>
            </a:pPr>
            <a:r>
              <a:rPr lang="en-US" dirty="0" smtClean="0"/>
              <a:t>Business owner </a:t>
            </a:r>
            <a:r>
              <a:rPr lang="en-US" dirty="0"/>
              <a:t>for IEEE Collabratec™ </a:t>
            </a:r>
            <a:endParaRPr lang="en-US" dirty="0" smtClean="0"/>
          </a:p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00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385321" y="279400"/>
            <a:ext cx="7886700" cy="553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550"/>
              <a:buFont typeface="Calibri"/>
              <a:buNone/>
            </a:pPr>
            <a:r>
              <a:rPr lang="en-US" sz="2550" b="1" i="0" u="none" strike="noStrike" cap="none" dirty="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2018 MGA Priority Projects</a:t>
            </a:r>
            <a:endParaRPr sz="2550" b="1" i="0" u="none" strike="noStrike" cap="none" dirty="0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Shape 221"/>
          <p:cNvSpPr txBox="1">
            <a:spLocks noGrp="1"/>
          </p:cNvSpPr>
          <p:nvPr>
            <p:ph type="sldNum" idx="12"/>
          </p:nvPr>
        </p:nvSpPr>
        <p:spPr>
          <a:xfrm>
            <a:off x="385322" y="6205392"/>
            <a:ext cx="4866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fld id="{00000000-1234-1234-1234-123412341234}" type="slidenum">
              <a:rPr lang="en-US"/>
              <a:pPr/>
              <a:t>5</a:t>
            </a:fld>
            <a:endParaRPr dirty="0"/>
          </a:p>
        </p:txBody>
      </p:sp>
      <p:sp>
        <p:nvSpPr>
          <p:cNvPr id="222" name="Shape 222"/>
          <p:cNvSpPr txBox="1">
            <a:spLocks noGrp="1"/>
          </p:cNvSpPr>
          <p:nvPr>
            <p:ph type="body" idx="2"/>
          </p:nvPr>
        </p:nvSpPr>
        <p:spPr>
          <a:xfrm>
            <a:off x="76200" y="685800"/>
            <a:ext cx="8839200" cy="356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530"/>
              <a:buFont typeface="Merriweather Sans"/>
              <a:buNone/>
            </a:pPr>
            <a:r>
              <a:rPr lang="en-US" b="1" i="1" u="none" strike="noStrike" cap="none" dirty="0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SC17 Recommendation – STEM – pre college training (to be lead by Educational Activities)</a:t>
            </a:r>
            <a:endParaRPr b="1" i="1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23" name="Shape 223"/>
          <p:cNvGraphicFramePr/>
          <p:nvPr>
            <p:extLst>
              <p:ext uri="{D42A27DB-BD31-4B8C-83A1-F6EECF244321}">
                <p14:modId xmlns:p14="http://schemas.microsoft.com/office/powerpoint/2010/main" val="2177423206"/>
              </p:ext>
            </p:extLst>
          </p:nvPr>
        </p:nvGraphicFramePr>
        <p:xfrm>
          <a:off x="152400" y="1021040"/>
          <a:ext cx="8915399" cy="53950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2630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523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8873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 smtClean="0"/>
                        <a:t>Project Description</a:t>
                      </a:r>
                      <a:endParaRPr sz="1400" dirty="0"/>
                    </a:p>
                  </a:txBody>
                  <a:tcPr marL="91450" marR="91450" marT="60967" marB="60967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350"/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cap="none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Develop (or expand existing) training programs and/or create partnerships with external organizations to allow members to provide STEM activities to pre-college students (Provide 'canned' or 'in a box' style demonstrations and presentations that local Sections can deliver to pre-college students. 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350"/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cap="none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Re-evaluate a 'Junior IEEE' membership program targeted at pre-college students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60967" marB="60967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9937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Desired </a:t>
                      </a:r>
                      <a:r>
                        <a:rPr lang="en-US" sz="1400" dirty="0" smtClean="0"/>
                        <a:t>Outcome –Educational</a:t>
                      </a:r>
                      <a:r>
                        <a:rPr lang="en-US" sz="1400" baseline="0" dirty="0" smtClean="0"/>
                        <a:t> Activities </a:t>
                      </a:r>
                      <a:r>
                        <a:rPr lang="en-US" sz="1400" dirty="0" smtClean="0"/>
                        <a:t>Plans for 2018</a:t>
                      </a:r>
                      <a:endParaRPr sz="1400" dirty="0"/>
                    </a:p>
                  </a:txBody>
                  <a:tcPr marL="91450" marR="91450" marT="60967" marB="60967"/>
                </a:tc>
                <a:tc>
                  <a:txBody>
                    <a:bodyPr/>
                    <a:lstStyle/>
                    <a:p>
                      <a:pPr marL="285750" lvl="0" indent="-285750"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Teacher in Service Program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(TISP)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-  Awareness-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Integrate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the program into TryEngineering.org where we have 75,000+ lesson plans </a:t>
                      </a:r>
                      <a:b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  being downloaded each month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-  Outreach -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Allow teachers/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school districts to request volunteers to come and do training via 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-  Expense - Integrate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TISP training workshops into existing IEEE events, and test virtual training </a:t>
                      </a:r>
                      <a:b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   workshops; Expand regional workshop concept like in Region 8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-  Open Loop -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Create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a community and training materials for volunteers; Creative incentives for </a:t>
                      </a:r>
                      <a:b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   reporting activity; Enable reporting through a “matching” tool on TryEngineering.org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TryEngineering.org &amp; TryComputing.org combined have over 130 lesson plans that can be utilized</a:t>
                      </a:r>
                    </a:p>
                  </a:txBody>
                  <a:tcPr marL="91450" marR="91450" marT="60967" marB="6096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06893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 smtClean="0"/>
                        <a:t>How</a:t>
                      </a:r>
                      <a:r>
                        <a:rPr lang="en-US" sz="1400" baseline="0" dirty="0" smtClean="0"/>
                        <a:t> can MGA contribute:</a:t>
                      </a:r>
                      <a:endParaRPr sz="1400" dirty="0"/>
                    </a:p>
                    <a:p>
                      <a:pPr marL="2857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Partnerships with established organizations that are tied to teaching ensuring IEEE Branding, local volunteers can be utilized for teaching/training and technical content</a:t>
                      </a:r>
                    </a:p>
                    <a:p>
                      <a:pPr marL="2857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Generating competitions or partnering with existing competitions (i.e. Robotics Science Fairs, Maker fairs)</a:t>
                      </a:r>
                    </a:p>
                    <a:p>
                      <a:pPr marL="2857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Certificate program with IEEE Branding for nextGen IEEE (not a formal junior membership)</a:t>
                      </a:r>
                    </a:p>
                    <a:p>
                      <a:pPr marL="2857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Focusing on middle schools locally as this age group is the most influential in getting those involved in STEM.</a:t>
                      </a:r>
                    </a:p>
                  </a:txBody>
                  <a:tcPr marL="91450" marR="91450" marT="60967" marB="60967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03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385321" y="279400"/>
            <a:ext cx="7886700" cy="553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550"/>
              <a:buFont typeface="Calibri"/>
              <a:buNone/>
            </a:pPr>
            <a:r>
              <a:rPr lang="en-US" sz="2550" b="1" i="0" u="none" strike="noStrike" cap="none" dirty="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2018 MGA Priority Projects</a:t>
            </a:r>
            <a:endParaRPr sz="2550" b="1" i="0" u="none" strike="noStrike" cap="none" dirty="0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Shape 221"/>
          <p:cNvSpPr txBox="1">
            <a:spLocks noGrp="1"/>
          </p:cNvSpPr>
          <p:nvPr>
            <p:ph type="sldNum" idx="12"/>
          </p:nvPr>
        </p:nvSpPr>
        <p:spPr>
          <a:xfrm>
            <a:off x="385322" y="6205392"/>
            <a:ext cx="4866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fld id="{00000000-1234-1234-1234-123412341234}" type="slidenum">
              <a:rPr lang="en-US"/>
              <a:pPr/>
              <a:t>6</a:t>
            </a:fld>
            <a:endParaRPr dirty="0"/>
          </a:p>
        </p:txBody>
      </p:sp>
      <p:sp>
        <p:nvSpPr>
          <p:cNvPr id="222" name="Shape 222"/>
          <p:cNvSpPr txBox="1">
            <a:spLocks noGrp="1"/>
          </p:cNvSpPr>
          <p:nvPr>
            <p:ph type="body" idx="2"/>
          </p:nvPr>
        </p:nvSpPr>
        <p:spPr>
          <a:xfrm>
            <a:off x="295835" y="735357"/>
            <a:ext cx="8668875" cy="356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530"/>
              <a:buFont typeface="Merriweather Sans"/>
              <a:buNone/>
            </a:pPr>
            <a:r>
              <a:rPr lang="en-US" b="1" i="1" u="none" strike="noStrike" cap="none" dirty="0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SC17 Recommendation – Industry/Academia/Government/Collaborations/Partnerships (to be lead by IEEE Industry Engagement Committee)</a:t>
            </a:r>
            <a:endParaRPr b="1" i="1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23" name="Shape 223"/>
          <p:cNvGraphicFramePr/>
          <p:nvPr>
            <p:extLst>
              <p:ext uri="{D42A27DB-BD31-4B8C-83A1-F6EECF244321}">
                <p14:modId xmlns:p14="http://schemas.microsoft.com/office/powerpoint/2010/main" val="1640448979"/>
              </p:ext>
            </p:extLst>
          </p:nvPr>
        </p:nvGraphicFramePr>
        <p:xfrm>
          <a:off x="295835" y="1295400"/>
          <a:ext cx="8668875" cy="5120679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2281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407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70689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 smtClean="0"/>
                        <a:t>Project Description</a:t>
                      </a:r>
                      <a:endParaRPr sz="1400" dirty="0"/>
                    </a:p>
                  </a:txBody>
                  <a:tcPr marL="91450" marR="91450" marT="60967" marB="60967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350"/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cap="none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Strengthen and recognize Industry/Academia/Government Collaboration/Partnerships</a:t>
                      </a:r>
                      <a:endParaRPr lang="en-US" sz="1400" b="0" i="0" u="none" strike="noStrike" cap="none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350"/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cap="none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Create a Section Award for Industry/Academia/Volunteer Collaboration</a:t>
                      </a:r>
                      <a:endParaRPr lang="en-US" sz="1400" b="0" i="0" u="none" strike="noStrike" cap="none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350"/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cap="none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Organize multidisciplinary Industry/Academia/Volunteer/Government events focused on 'hot' issues</a:t>
                      </a:r>
                      <a:endParaRPr lang="en-US" sz="1400" b="0" i="0" u="none" strike="noStrike" cap="none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350"/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cap="none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Develop a public communications platform to develop projects and share results</a:t>
                      </a:r>
                      <a:endParaRPr lang="en-US" sz="1400" b="0" i="0" u="none" strike="noStrike" cap="none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350"/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cap="none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Create a 'dating' platform to communication Industry issues searching for solutions and possible 'applications' of research results</a:t>
                      </a:r>
                      <a:endParaRPr lang="en-US" sz="1400" b="0" i="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91450" marR="91450" marT="60967" marB="60967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3521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Desired </a:t>
                      </a:r>
                      <a:r>
                        <a:rPr lang="en-US" sz="1400" dirty="0" smtClean="0"/>
                        <a:t>Outcome –IEEE</a:t>
                      </a:r>
                      <a:r>
                        <a:rPr lang="en-US" sz="1400" baseline="0" dirty="0" smtClean="0"/>
                        <a:t> Industry Engagement </a:t>
                      </a:r>
                      <a:r>
                        <a:rPr lang="en-US" sz="1400" dirty="0" smtClean="0"/>
                        <a:t>Committee Plans for 2018</a:t>
                      </a:r>
                      <a:endParaRPr sz="1400" dirty="0"/>
                    </a:p>
                  </a:txBody>
                  <a:tcPr marL="91450" marR="91450" marT="60967" marB="60967"/>
                </a:tc>
                <a:tc>
                  <a:txBody>
                    <a:bodyPr/>
                    <a:lstStyle/>
                    <a:p>
                      <a:pPr marL="285750" lvl="0" indent="-285750"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New-style industry conference (Infrastructure Conference, focusing on challenges of scale (Twitter))</a:t>
                      </a:r>
                    </a:p>
                    <a:p>
                      <a:pPr marL="285750" lvl="0" indent="-285750"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Corporate Partnership Program Pilot</a:t>
                      </a:r>
                    </a:p>
                    <a:p>
                      <a:pPr marL="285750" lvl="0" indent="-285750"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Corporate Membership Opportunities</a:t>
                      </a:r>
                    </a:p>
                    <a:p>
                      <a:pPr marL="285750" lvl="0" indent="-285750"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Confluence Event </a:t>
                      </a:r>
                    </a:p>
                    <a:p>
                      <a:pPr marL="285750" lvl="0" indent="-285750"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Industry Advisory Board Meeting</a:t>
                      </a:r>
                    </a:p>
                    <a:p>
                      <a:pPr marL="285750" lvl="0" indent="-285750"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Young Professionals Industry Sub-Committee</a:t>
                      </a:r>
                    </a:p>
                    <a:p>
                      <a:pPr marL="285750" lvl="0" indent="-285750"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Industry Ambassadors</a:t>
                      </a:r>
                    </a:p>
                    <a:p>
                      <a:pPr marL="285750" lvl="0" indent="-285750"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Marketing and Communication Channels, including social media presence</a:t>
                      </a:r>
                    </a:p>
                  </a:txBody>
                  <a:tcPr marL="91450" marR="91450" marT="60967" marB="6096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78573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 smtClean="0"/>
                        <a:t>How</a:t>
                      </a:r>
                      <a:r>
                        <a:rPr lang="en-US" sz="1400" baseline="0" dirty="0" smtClean="0"/>
                        <a:t> can MGA contribute:</a:t>
                      </a:r>
                      <a:endParaRPr sz="1400" dirty="0"/>
                    </a:p>
                    <a:p>
                      <a:pPr marL="2857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MGA or Section point</a:t>
                      </a:r>
                      <a:r>
                        <a:rPr lang="en-US" sz="1400" baseline="0" dirty="0" smtClean="0"/>
                        <a:t> of contacts/liaison; front line of communications and engagement happens at local level</a:t>
                      </a:r>
                    </a:p>
                    <a:p>
                      <a:pPr marL="2857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Identify Section(s) that have experiences with industry and can provide best practices or what not to do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Industry</a:t>
                      </a:r>
                      <a:r>
                        <a:rPr lang="en-US" sz="1400" b="0" i="0" u="none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today is very region specific and topical, MGA can provide guidance on the geographic interests</a:t>
                      </a:r>
                      <a:endParaRPr sz="1400" dirty="0"/>
                    </a:p>
                  </a:txBody>
                  <a:tcPr marL="91450" marR="91450" marT="60967" marB="60967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661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385321" y="437264"/>
            <a:ext cx="7886700" cy="553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550"/>
              <a:buFont typeface="Calibri"/>
              <a:buNone/>
            </a:pPr>
            <a:r>
              <a:rPr lang="en-US" sz="2550" b="1" i="0" u="none" strike="noStrike" cap="none" dirty="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2018 MGA Priority Projects</a:t>
            </a:r>
            <a:endParaRPr sz="2550" b="1" i="0" u="none" strike="noStrike" cap="none" dirty="0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Shape 221"/>
          <p:cNvSpPr txBox="1">
            <a:spLocks noGrp="1"/>
          </p:cNvSpPr>
          <p:nvPr>
            <p:ph type="sldNum" idx="12"/>
          </p:nvPr>
        </p:nvSpPr>
        <p:spPr>
          <a:xfrm>
            <a:off x="385322" y="6205392"/>
            <a:ext cx="4866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fld id="{00000000-1234-1234-1234-123412341234}" type="slidenum">
              <a:rPr lang="en-US"/>
              <a:pPr/>
              <a:t>7</a:t>
            </a:fld>
            <a:endParaRPr dirty="0"/>
          </a:p>
        </p:txBody>
      </p:sp>
      <p:sp>
        <p:nvSpPr>
          <p:cNvPr id="222" name="Shape 222"/>
          <p:cNvSpPr txBox="1">
            <a:spLocks noGrp="1"/>
          </p:cNvSpPr>
          <p:nvPr>
            <p:ph type="body" idx="2"/>
          </p:nvPr>
        </p:nvSpPr>
        <p:spPr>
          <a:xfrm>
            <a:off x="628650" y="1040157"/>
            <a:ext cx="7886700" cy="356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530"/>
              <a:buFont typeface="Merriweather Sans"/>
              <a:buNone/>
            </a:pPr>
            <a:r>
              <a:rPr lang="en-US" b="1" i="1" u="none" strike="noStrike" cap="none" dirty="0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SC17 Recommendation – Corporate Membership (to be lead by IEEE Corporate) </a:t>
            </a:r>
            <a:endParaRPr b="1" i="1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23" name="Shape 223"/>
          <p:cNvGraphicFramePr/>
          <p:nvPr>
            <p:extLst>
              <p:ext uri="{D42A27DB-BD31-4B8C-83A1-F6EECF244321}">
                <p14:modId xmlns:p14="http://schemas.microsoft.com/office/powerpoint/2010/main" val="2749147537"/>
              </p:ext>
            </p:extLst>
          </p:nvPr>
        </p:nvGraphicFramePr>
        <p:xfrm>
          <a:off x="295835" y="1477448"/>
          <a:ext cx="8668875" cy="244939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2281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407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0523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 smtClean="0"/>
                        <a:t>Project Description</a:t>
                      </a:r>
                      <a:endParaRPr sz="1700" dirty="0"/>
                    </a:p>
                  </a:txBody>
                  <a:tcPr marL="91450" marR="91450" marT="60967" marB="60967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350"/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cap="none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Develop an incentive program for corporations to join IEEE as a 'Corporate Member‘</a:t>
                      </a:r>
                      <a:endParaRPr lang="en-US" sz="1700" b="0" i="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91450" marR="91450" marT="60967" marB="60967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505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/>
                        <a:t>Desired </a:t>
                      </a:r>
                      <a:r>
                        <a:rPr lang="en-US" sz="1700" dirty="0" smtClean="0"/>
                        <a:t>Outcome</a:t>
                      </a:r>
                      <a:endParaRPr sz="1700" dirty="0"/>
                    </a:p>
                  </a:txBody>
                  <a:tcPr marL="91450" marR="91450" marT="60967" marB="60967"/>
                </a:tc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9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Develop process around ability to offer subsidized company sponsored membership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i="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Develop process for industry member retention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b="0" i="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(Will align with industry engagement efforts IEEE wide)</a:t>
                      </a:r>
                      <a:endParaRPr lang="en-US" sz="1800" dirty="0"/>
                    </a:p>
                  </a:txBody>
                  <a:tcPr marL="91450" marR="91450" marT="60967" marB="6096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4467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/>
                    </a:p>
                  </a:txBody>
                  <a:tcPr marL="91450" marR="91450" marT="60967" marB="60967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30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385321" y="462664"/>
            <a:ext cx="7886700" cy="553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550"/>
              <a:buFont typeface="Calibri"/>
              <a:buNone/>
            </a:pPr>
            <a:r>
              <a:rPr lang="en-US" sz="2550" b="1" i="0" u="none" strike="noStrike" cap="none" dirty="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2018 MGA Priority Projects</a:t>
            </a:r>
            <a:endParaRPr sz="2550" b="1" i="0" u="none" strike="noStrike" cap="none" dirty="0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385322" y="6205392"/>
            <a:ext cx="4866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900" b="0" i="0" u="none" strike="noStrike" cap="none" dirty="0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Shape 190"/>
          <p:cNvSpPr txBox="1">
            <a:spLocks noGrp="1"/>
          </p:cNvSpPr>
          <p:nvPr>
            <p:ph type="body" idx="2"/>
          </p:nvPr>
        </p:nvSpPr>
        <p:spPr>
          <a:xfrm>
            <a:off x="628650" y="990600"/>
            <a:ext cx="7886700" cy="356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530"/>
              <a:buFont typeface="Merriweather Sans"/>
              <a:buNone/>
            </a:pPr>
            <a:r>
              <a:rPr lang="en-US" b="1" i="1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IEEE Collabratec Engagement and Expansion</a:t>
            </a:r>
            <a:endParaRPr b="1" i="1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91" name="Shape 191"/>
          <p:cNvGraphicFramePr/>
          <p:nvPr>
            <p:extLst>
              <p:ext uri="{D42A27DB-BD31-4B8C-83A1-F6EECF244321}">
                <p14:modId xmlns:p14="http://schemas.microsoft.com/office/powerpoint/2010/main" val="3803855709"/>
              </p:ext>
            </p:extLst>
          </p:nvPr>
        </p:nvGraphicFramePr>
        <p:xfrm>
          <a:off x="304800" y="1318218"/>
          <a:ext cx="8597150" cy="5212121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4074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89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49353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 smtClean="0"/>
                        <a:t>Project Description</a:t>
                      </a:r>
                      <a:endParaRPr sz="1600" dirty="0"/>
                    </a:p>
                  </a:txBody>
                  <a:tcPr marL="91450" marR="91450" marT="60967" marB="60967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Arial"/>
                        <a:buChar char="•"/>
                      </a:pPr>
                      <a:r>
                        <a:rPr lang="en-US" sz="1600" dirty="0" smtClean="0"/>
                        <a:t>To drive member engagement</a:t>
                      </a:r>
                      <a:r>
                        <a:rPr lang="en-US" sz="1600" baseline="0" dirty="0" smtClean="0"/>
                        <a:t> and growth.  Focus on community engagement &amp; development</a:t>
                      </a:r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Arial"/>
                        <a:buChar char="•"/>
                      </a:pPr>
                      <a:r>
                        <a:rPr lang="en-US" sz="1600" baseline="0" dirty="0" smtClean="0"/>
                        <a:t>Development focus will be on new features, Groups, enhanced personalization and mobile space</a:t>
                      </a:r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Arial"/>
                        <a:buChar char="•"/>
                      </a:pPr>
                      <a:r>
                        <a:rPr lang="en-US" sz="1600" baseline="0" dirty="0" smtClean="0"/>
                        <a:t>Marketing will focus on launch of mobile app, engaging audience.  To be measured via time on the site, return visitor ratio, % of active members on platform</a:t>
                      </a:r>
                      <a:endParaRPr sz="1600" dirty="0"/>
                    </a:p>
                  </a:txBody>
                  <a:tcPr marL="91450" marR="91450" marT="60967" marB="60967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09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Desired Outcome</a:t>
                      </a:r>
                      <a:endParaRPr sz="1600" dirty="0"/>
                    </a:p>
                  </a:txBody>
                  <a:tcPr marL="91450" marR="91450" marT="60967" marB="60967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Arial"/>
                        <a:buChar char="•"/>
                      </a:pPr>
                      <a:r>
                        <a:rPr lang="en-US" sz="1600" dirty="0"/>
                        <a:t>Proliferation of Members-only communities by IEEE organization units, e.g. Sections</a:t>
                      </a:r>
                      <a:endParaRPr sz="1600"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Arial"/>
                        <a:buChar char="•"/>
                      </a:pPr>
                      <a:r>
                        <a:rPr lang="en-US" sz="1600" dirty="0"/>
                        <a:t>Implementation of </a:t>
                      </a:r>
                      <a:r>
                        <a:rPr lang="en-US" sz="1600" dirty="0" smtClean="0"/>
                        <a:t>platform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collaborative filtering engine and badging </a:t>
                      </a:r>
                      <a:r>
                        <a:rPr lang="en-US" sz="1600" dirty="0"/>
                        <a:t>and </a:t>
                      </a:r>
                      <a:r>
                        <a:rPr lang="en-US" sz="1600" dirty="0" smtClean="0"/>
                        <a:t>gamification</a:t>
                      </a:r>
                      <a:endParaRPr sz="1600"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Arial"/>
                        <a:buChar char="•"/>
                      </a:pPr>
                      <a:r>
                        <a:rPr lang="en-US" sz="1600" dirty="0"/>
                        <a:t>Expanded Network and increased platform engagement</a:t>
                      </a:r>
                      <a:endParaRPr sz="1600" dirty="0"/>
                    </a:p>
                  </a:txBody>
                  <a:tcPr marL="91450" marR="91450" marT="60967" marB="6096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42173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Deliverables:</a:t>
                      </a:r>
                      <a:endParaRPr sz="1600"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Arial"/>
                        <a:buChar char="•"/>
                      </a:pPr>
                      <a:r>
                        <a:rPr lang="en-US" sz="1600" dirty="0"/>
                        <a:t>Transfer of Membership Directory into Collabratec (31 Jan 18) - complete</a:t>
                      </a:r>
                      <a:endParaRPr sz="1600"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Arial"/>
                        <a:buChar char="•"/>
                      </a:pPr>
                      <a:r>
                        <a:rPr lang="en-US" sz="1600" dirty="0"/>
                        <a:t>Marketing of Membership Directory (late February 18)</a:t>
                      </a:r>
                      <a:endParaRPr sz="1600"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Arial"/>
                        <a:buChar char="•"/>
                      </a:pPr>
                      <a:r>
                        <a:rPr lang="en-US" sz="1600" dirty="0"/>
                        <a:t>GDPR Compliance (May 2018)</a:t>
                      </a:r>
                      <a:endParaRPr sz="1600"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Arial"/>
                        <a:buChar char="•"/>
                      </a:pPr>
                      <a:r>
                        <a:rPr lang="en-US" sz="1600" dirty="0"/>
                        <a:t>Collaborative Filtering Engine available (June 2018)</a:t>
                      </a:r>
                      <a:endParaRPr sz="1600"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Arial"/>
                        <a:buChar char="•"/>
                      </a:pPr>
                      <a:r>
                        <a:rPr lang="en-US" sz="1600" dirty="0"/>
                        <a:t>Profile/Volunteer Enhancements (3Q 2018)</a:t>
                      </a:r>
                      <a:endParaRPr sz="1600"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Arial"/>
                        <a:buChar char="•"/>
                      </a:pPr>
                      <a:r>
                        <a:rPr lang="en-US" sz="1600" dirty="0"/>
                        <a:t>Roll out of Badges </a:t>
                      </a:r>
                      <a:r>
                        <a:rPr lang="en-US" sz="1600" dirty="0" smtClean="0"/>
                        <a:t>-</a:t>
                      </a:r>
                      <a:r>
                        <a:rPr lang="en-US" sz="1600" baseline="0" dirty="0" smtClean="0"/>
                        <a:t> r</a:t>
                      </a:r>
                      <a:r>
                        <a:rPr lang="en-US" sz="1600" dirty="0" smtClean="0"/>
                        <a:t>ecognition </a:t>
                      </a:r>
                      <a:r>
                        <a:rPr lang="en-US" sz="1600" dirty="0"/>
                        <a:t>of participation in platform (3Q 2018</a:t>
                      </a:r>
                      <a:r>
                        <a:rPr lang="en-US" sz="1600" dirty="0" smtClean="0"/>
                        <a:t>)</a:t>
                      </a:r>
                      <a:endParaRPr sz="1600" dirty="0"/>
                    </a:p>
                  </a:txBody>
                  <a:tcPr marL="91450" marR="91450" marT="60967" marB="60967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279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385321" y="462664"/>
            <a:ext cx="7886700" cy="553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550"/>
              <a:buFont typeface="Calibri"/>
              <a:buNone/>
            </a:pPr>
            <a:r>
              <a:rPr lang="en-US" sz="2550" b="1" i="0" u="none" strike="noStrike" cap="none" dirty="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2018 MGA Priority Projects</a:t>
            </a:r>
            <a:endParaRPr sz="2550" b="1" i="0" u="none" strike="noStrike" cap="none" dirty="0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Shape 197"/>
          <p:cNvSpPr txBox="1">
            <a:spLocks noGrp="1"/>
          </p:cNvSpPr>
          <p:nvPr>
            <p:ph type="sldNum" idx="12"/>
          </p:nvPr>
        </p:nvSpPr>
        <p:spPr>
          <a:xfrm>
            <a:off x="385322" y="6205392"/>
            <a:ext cx="4866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900" b="0" i="0" u="none" strike="noStrike" cap="none" dirty="0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Shape 198"/>
          <p:cNvSpPr txBox="1">
            <a:spLocks noGrp="1"/>
          </p:cNvSpPr>
          <p:nvPr>
            <p:ph type="body" idx="2"/>
          </p:nvPr>
        </p:nvSpPr>
        <p:spPr>
          <a:xfrm>
            <a:off x="628650" y="1106197"/>
            <a:ext cx="7886700" cy="356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530"/>
              <a:buFont typeface="Merriweather Sans"/>
              <a:buNone/>
            </a:pPr>
            <a:r>
              <a:rPr lang="en-US" b="1" i="1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IEEE WIE – TechW (Tech powered by Women) Workshop</a:t>
            </a:r>
            <a:endParaRPr b="1" i="1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99" name="Shape 199"/>
          <p:cNvGraphicFramePr/>
          <p:nvPr>
            <p:extLst>
              <p:ext uri="{D42A27DB-BD31-4B8C-83A1-F6EECF244321}">
                <p14:modId xmlns:p14="http://schemas.microsoft.com/office/powerpoint/2010/main" val="547877133"/>
              </p:ext>
            </p:extLst>
          </p:nvPr>
        </p:nvGraphicFramePr>
        <p:xfrm>
          <a:off x="295835" y="1556371"/>
          <a:ext cx="8579225" cy="4754919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4507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284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49353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Project Description</a:t>
                      </a:r>
                      <a:endParaRPr sz="1600" dirty="0"/>
                    </a:p>
                  </a:txBody>
                  <a:tcPr marL="91450" marR="91450" marT="60967" marB="60967"/>
                </a:tc>
                <a:tc>
                  <a:txBody>
                    <a:bodyPr/>
                    <a:lstStyle/>
                    <a:p>
                      <a:pPr marL="285750" marR="0" lvl="1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50"/>
                        <a:buFont typeface="Arial"/>
                        <a:buChar char="•"/>
                      </a:pPr>
                      <a:r>
                        <a:rPr lang="en-US" sz="1600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Develop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workshops to provide </a:t>
                      </a:r>
                      <a:r>
                        <a:rPr lang="en-US" sz="1600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leading-edge career professional development sessions for those in research, industry and entrepreneurship aimed at inspiring and advancing women in  technical professions globally</a:t>
                      </a:r>
                      <a:endParaRPr sz="1600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1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50"/>
                        <a:buFont typeface="Arial"/>
                        <a:buChar char="•"/>
                      </a:pPr>
                      <a:r>
                        <a:rPr lang="en-US" sz="1600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Develop process for volunteer and staff support for two TechW events to be held in 2018 (test pilot program in 2018 to be able to be rolled out internationally)</a:t>
                      </a:r>
                      <a:endParaRPr sz="160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60967" marB="60967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1921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Desired Outcome</a:t>
                      </a:r>
                      <a:endParaRPr sz="1600" dirty="0"/>
                    </a:p>
                  </a:txBody>
                  <a:tcPr marL="91450" marR="91450" marT="60967" marB="60967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Arial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Launch at least 1 TechW in Canada or United States</a:t>
                      </a:r>
                      <a:endParaRPr sz="1600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Arial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Top box (75%) attendee satisfaction</a:t>
                      </a:r>
                      <a:endParaRPr sz="1600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Arial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Increase IEEE/WIE Membership</a:t>
                      </a:r>
                      <a:endParaRPr sz="1600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Arial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Break even financials for test model, with anticipated revenue for future events</a:t>
                      </a:r>
                      <a:endParaRPr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60967" marB="6096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42173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Deliverables:</a:t>
                      </a:r>
                      <a:endParaRPr sz="1600"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Arial"/>
                        <a:buChar char="•"/>
                      </a:pPr>
                      <a:r>
                        <a:rPr lang="en-US" sz="1600" dirty="0"/>
                        <a:t>Select location in U.S. or Canada (1Q 2018)</a:t>
                      </a:r>
                      <a:endParaRPr sz="1600"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Arial"/>
                        <a:buChar char="•"/>
                      </a:pPr>
                      <a:r>
                        <a:rPr lang="en-US" sz="1600" dirty="0" smtClean="0"/>
                        <a:t>Establish </a:t>
                      </a:r>
                      <a:r>
                        <a:rPr lang="en-US" sz="1600" dirty="0"/>
                        <a:t>partnership with Section in designated site location/MOU Developed (1Q 2018)</a:t>
                      </a:r>
                      <a:endParaRPr sz="1600"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Arial"/>
                        <a:buChar char="•"/>
                      </a:pPr>
                      <a:r>
                        <a:rPr lang="en-US" sz="1600" dirty="0"/>
                        <a:t>Launch website (1Q 2018)</a:t>
                      </a:r>
                      <a:endParaRPr sz="1600"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Arial"/>
                        <a:buChar char="•"/>
                      </a:pPr>
                      <a:r>
                        <a:rPr lang="en-US" sz="1600" dirty="0"/>
                        <a:t>Launch marketing for event (1Q 2018)</a:t>
                      </a:r>
                      <a:endParaRPr sz="1600"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Arial"/>
                        <a:buChar char="•"/>
                      </a:pPr>
                      <a:r>
                        <a:rPr lang="en-US" sz="1600" dirty="0"/>
                        <a:t>TechW event held (September 2018)</a:t>
                      </a:r>
                      <a:endParaRPr sz="1600"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Arial"/>
                        <a:buChar char="•"/>
                      </a:pPr>
                      <a:r>
                        <a:rPr lang="en-US" sz="1600" dirty="0"/>
                        <a:t>Attendee survey developed, delivered, with completed results analysis (October 2018)</a:t>
                      </a:r>
                      <a:endParaRPr sz="1600" dirty="0"/>
                    </a:p>
                  </a:txBody>
                  <a:tcPr marL="91450" marR="91450" marT="60967" marB="60967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088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EEE Template May 2016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ECentral Template">
  <a:themeElements>
    <a:clrScheme name="Boeing Color Palette">
      <a:dk1>
        <a:srgbClr val="000000"/>
      </a:dk1>
      <a:lt1>
        <a:srgbClr val="FFFFFF"/>
      </a:lt1>
      <a:dk2>
        <a:srgbClr val="0039A6"/>
      </a:dk2>
      <a:lt2>
        <a:srgbClr val="A5ACB0"/>
      </a:lt2>
      <a:accent1>
        <a:srgbClr val="0039A6"/>
      </a:accent1>
      <a:accent2>
        <a:srgbClr val="E70033"/>
      </a:accent2>
      <a:accent3>
        <a:srgbClr val="0096DB"/>
      </a:accent3>
      <a:accent4>
        <a:srgbClr val="77B800"/>
      </a:accent4>
      <a:accent5>
        <a:srgbClr val="580F8B"/>
      </a:accent5>
      <a:accent6>
        <a:srgbClr val="FFA200"/>
      </a:accent6>
      <a:hlink>
        <a:srgbClr val="0039A6"/>
      </a:hlink>
      <a:folHlink>
        <a:srgbClr val="A5ACB0"/>
      </a:folHlink>
    </a:clrScheme>
    <a:fontScheme name="4_GradientBar_IdentityBar_QUESTI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eing Color Palette">
        <a:dk1>
          <a:srgbClr val="000000"/>
        </a:dk1>
        <a:lt1>
          <a:srgbClr val="FFFFFF"/>
        </a:lt1>
        <a:dk2>
          <a:srgbClr val="0039A6"/>
        </a:dk2>
        <a:lt2>
          <a:srgbClr val="A5ACB0"/>
        </a:lt2>
        <a:accent1>
          <a:srgbClr val="0039A6"/>
        </a:accent1>
        <a:accent2>
          <a:srgbClr val="E70033"/>
        </a:accent2>
        <a:accent3>
          <a:srgbClr val="0096DB"/>
        </a:accent3>
        <a:accent4>
          <a:srgbClr val="77B800"/>
        </a:accent4>
        <a:accent5>
          <a:srgbClr val="580F8B"/>
        </a:accent5>
        <a:accent6>
          <a:srgbClr val="FFA200"/>
        </a:accent6>
        <a:hlink>
          <a:srgbClr val="0039A6"/>
        </a:hlink>
        <a:folHlink>
          <a:srgbClr val="A5ACB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PANTONE 7546">
      <a:srgbClr val="394A59"/>
    </a:custClr>
    <a:custClr name="PANTONE 431">
      <a:srgbClr val="5F6A72"/>
    </a:custClr>
    <a:custClr name="PANTONE 429">
      <a:srgbClr val="A5ACB0"/>
    </a:custClr>
    <a:custClr name="PANTONE CG1">
      <a:srgbClr val="E2E1DD"/>
    </a:custClr>
    <a:custClr name="Process Magenta">
      <a:srgbClr val="CC3366"/>
    </a:custClr>
    <a:custClr name="PANTONE 4975">
      <a:srgbClr val="462324"/>
    </a:custClr>
    <a:custClr name="PANTONE 201">
      <a:srgbClr val="9E1B32"/>
    </a:custClr>
    <a:custClr name="PANTONE 185">
      <a:srgbClr val="E70033"/>
    </a:custClr>
    <a:custClr name="PANTONE 1665">
      <a:srgbClr val="E24912"/>
    </a:custClr>
    <a:custClr name="PANTONE 137">
      <a:srgbClr val="FFA200"/>
    </a:custClr>
    <a:custClr name="PANTONE 108">
      <a:srgbClr val="F6DA14"/>
    </a:custClr>
    <a:custClr name="PANTONE 1215">
      <a:srgbClr val="FBDE81"/>
    </a:custClr>
    <a:custClr name="PANTONE 7499">
      <a:srgbClr val="EEE8C5"/>
    </a:custClr>
    <a:custClr name="PANTONE 553">
      <a:srgbClr val="214232"/>
    </a:custClr>
    <a:custClr name="PANTONE 376">
      <a:srgbClr val="77B800"/>
    </a:custClr>
    <a:custClr name="PANTONE 373">
      <a:srgbClr val="CFEA8B"/>
    </a:custClr>
    <a:custClr name="PANTONE 328">
      <a:srgbClr val="007165"/>
    </a:custClr>
    <a:custClr name="PANTONE 309">
      <a:srgbClr val="003D4D"/>
    </a:custClr>
    <a:custClr name="PANTONE 3135">
      <a:srgbClr val="0091B5"/>
    </a:custClr>
    <a:custClr name="PANTONE 7457">
      <a:srgbClr val="BADCE6"/>
    </a:custClr>
    <a:custClr name="PANTONE 289">
      <a:srgbClr val="002144"/>
    </a:custClr>
    <a:custClr name="PANTONE 2925">
      <a:srgbClr val="0096DB"/>
    </a:custClr>
    <a:custClr name="PANTONE 283">
      <a:srgbClr val="97C5EB"/>
    </a:custClr>
    <a:custClr name="PANTONE 2597">
      <a:srgbClr val="580F8B"/>
    </a:custClr>
  </a:custClrLst>
</a:theme>
</file>

<file path=ppt/theme/theme3.xml><?xml version="1.0" encoding="utf-8"?>
<a:theme xmlns:a="http://schemas.openxmlformats.org/drawingml/2006/main" name="2_ECentral Template">
  <a:themeElements>
    <a:clrScheme name="Boeing Color Palette">
      <a:dk1>
        <a:srgbClr val="000000"/>
      </a:dk1>
      <a:lt1>
        <a:srgbClr val="FFFFFF"/>
      </a:lt1>
      <a:dk2>
        <a:srgbClr val="0039A6"/>
      </a:dk2>
      <a:lt2>
        <a:srgbClr val="A5ACB0"/>
      </a:lt2>
      <a:accent1>
        <a:srgbClr val="0039A6"/>
      </a:accent1>
      <a:accent2>
        <a:srgbClr val="E70033"/>
      </a:accent2>
      <a:accent3>
        <a:srgbClr val="0096DB"/>
      </a:accent3>
      <a:accent4>
        <a:srgbClr val="77B800"/>
      </a:accent4>
      <a:accent5>
        <a:srgbClr val="580F8B"/>
      </a:accent5>
      <a:accent6>
        <a:srgbClr val="FFA200"/>
      </a:accent6>
      <a:hlink>
        <a:srgbClr val="0039A6"/>
      </a:hlink>
      <a:folHlink>
        <a:srgbClr val="A5ACB0"/>
      </a:folHlink>
    </a:clrScheme>
    <a:fontScheme name="4_GradientBar_IdentityBar_QUESTI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eing Color Palette">
        <a:dk1>
          <a:srgbClr val="000000"/>
        </a:dk1>
        <a:lt1>
          <a:srgbClr val="FFFFFF"/>
        </a:lt1>
        <a:dk2>
          <a:srgbClr val="0039A6"/>
        </a:dk2>
        <a:lt2>
          <a:srgbClr val="A5ACB0"/>
        </a:lt2>
        <a:accent1>
          <a:srgbClr val="0039A6"/>
        </a:accent1>
        <a:accent2>
          <a:srgbClr val="E70033"/>
        </a:accent2>
        <a:accent3>
          <a:srgbClr val="0096DB"/>
        </a:accent3>
        <a:accent4>
          <a:srgbClr val="77B800"/>
        </a:accent4>
        <a:accent5>
          <a:srgbClr val="580F8B"/>
        </a:accent5>
        <a:accent6>
          <a:srgbClr val="FFA200"/>
        </a:accent6>
        <a:hlink>
          <a:srgbClr val="0039A6"/>
        </a:hlink>
        <a:folHlink>
          <a:srgbClr val="A5ACB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PANTONE 7546">
      <a:srgbClr val="394A59"/>
    </a:custClr>
    <a:custClr name="PANTONE 431">
      <a:srgbClr val="5F6A72"/>
    </a:custClr>
    <a:custClr name="PANTONE 429">
      <a:srgbClr val="A5ACB0"/>
    </a:custClr>
    <a:custClr name="PANTONE CG1">
      <a:srgbClr val="E2E1DD"/>
    </a:custClr>
    <a:custClr name="Process Magenta">
      <a:srgbClr val="CC3366"/>
    </a:custClr>
    <a:custClr name="PANTONE 4975">
      <a:srgbClr val="462324"/>
    </a:custClr>
    <a:custClr name="PANTONE 201">
      <a:srgbClr val="9E1B32"/>
    </a:custClr>
    <a:custClr name="PANTONE 185">
      <a:srgbClr val="E70033"/>
    </a:custClr>
    <a:custClr name="PANTONE 1665">
      <a:srgbClr val="E24912"/>
    </a:custClr>
    <a:custClr name="PANTONE 137">
      <a:srgbClr val="FFA200"/>
    </a:custClr>
    <a:custClr name="PANTONE 108">
      <a:srgbClr val="F6DA14"/>
    </a:custClr>
    <a:custClr name="PANTONE 1215">
      <a:srgbClr val="FBDE81"/>
    </a:custClr>
    <a:custClr name="PANTONE 7499">
      <a:srgbClr val="EEE8C5"/>
    </a:custClr>
    <a:custClr name="PANTONE 553">
      <a:srgbClr val="214232"/>
    </a:custClr>
    <a:custClr name="PANTONE 376">
      <a:srgbClr val="77B800"/>
    </a:custClr>
    <a:custClr name="PANTONE 373">
      <a:srgbClr val="CFEA8B"/>
    </a:custClr>
    <a:custClr name="PANTONE 328">
      <a:srgbClr val="007165"/>
    </a:custClr>
    <a:custClr name="PANTONE 309">
      <a:srgbClr val="003D4D"/>
    </a:custClr>
    <a:custClr name="PANTONE 3135">
      <a:srgbClr val="0091B5"/>
    </a:custClr>
    <a:custClr name="PANTONE 7457">
      <a:srgbClr val="BADCE6"/>
    </a:custClr>
    <a:custClr name="PANTONE 289">
      <a:srgbClr val="002144"/>
    </a:custClr>
    <a:custClr name="PANTONE 2925">
      <a:srgbClr val="0096DB"/>
    </a:custClr>
    <a:custClr name="PANTONE 283">
      <a:srgbClr val="97C5EB"/>
    </a:custClr>
    <a:custClr name="PANTONE 2597">
      <a:srgbClr val="580F8B"/>
    </a:custClr>
  </a:custClrLst>
</a:theme>
</file>

<file path=ppt/theme/theme4.xml><?xml version="1.0" encoding="utf-8"?>
<a:theme xmlns:a="http://schemas.openxmlformats.org/drawingml/2006/main" name="3_ECentral Template">
  <a:themeElements>
    <a:clrScheme name="Boeing Color Palette">
      <a:dk1>
        <a:srgbClr val="000000"/>
      </a:dk1>
      <a:lt1>
        <a:srgbClr val="FFFFFF"/>
      </a:lt1>
      <a:dk2>
        <a:srgbClr val="0039A6"/>
      </a:dk2>
      <a:lt2>
        <a:srgbClr val="A5ACB0"/>
      </a:lt2>
      <a:accent1>
        <a:srgbClr val="0039A6"/>
      </a:accent1>
      <a:accent2>
        <a:srgbClr val="E70033"/>
      </a:accent2>
      <a:accent3>
        <a:srgbClr val="0096DB"/>
      </a:accent3>
      <a:accent4>
        <a:srgbClr val="77B800"/>
      </a:accent4>
      <a:accent5>
        <a:srgbClr val="580F8B"/>
      </a:accent5>
      <a:accent6>
        <a:srgbClr val="FFA200"/>
      </a:accent6>
      <a:hlink>
        <a:srgbClr val="0039A6"/>
      </a:hlink>
      <a:folHlink>
        <a:srgbClr val="A5ACB0"/>
      </a:folHlink>
    </a:clrScheme>
    <a:fontScheme name="4_GradientBar_IdentityBar_QUESTI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eing Color Palette">
        <a:dk1>
          <a:srgbClr val="000000"/>
        </a:dk1>
        <a:lt1>
          <a:srgbClr val="FFFFFF"/>
        </a:lt1>
        <a:dk2>
          <a:srgbClr val="0039A6"/>
        </a:dk2>
        <a:lt2>
          <a:srgbClr val="A5ACB0"/>
        </a:lt2>
        <a:accent1>
          <a:srgbClr val="0039A6"/>
        </a:accent1>
        <a:accent2>
          <a:srgbClr val="E70033"/>
        </a:accent2>
        <a:accent3>
          <a:srgbClr val="0096DB"/>
        </a:accent3>
        <a:accent4>
          <a:srgbClr val="77B800"/>
        </a:accent4>
        <a:accent5>
          <a:srgbClr val="580F8B"/>
        </a:accent5>
        <a:accent6>
          <a:srgbClr val="FFA200"/>
        </a:accent6>
        <a:hlink>
          <a:srgbClr val="0039A6"/>
        </a:hlink>
        <a:folHlink>
          <a:srgbClr val="A5ACB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PANTONE 7546">
      <a:srgbClr val="394A59"/>
    </a:custClr>
    <a:custClr name="PANTONE 431">
      <a:srgbClr val="5F6A72"/>
    </a:custClr>
    <a:custClr name="PANTONE 429">
      <a:srgbClr val="A5ACB0"/>
    </a:custClr>
    <a:custClr name="PANTONE CG1">
      <a:srgbClr val="E2E1DD"/>
    </a:custClr>
    <a:custClr name="Process Magenta">
      <a:srgbClr val="CC3366"/>
    </a:custClr>
    <a:custClr name="PANTONE 4975">
      <a:srgbClr val="462324"/>
    </a:custClr>
    <a:custClr name="PANTONE 201">
      <a:srgbClr val="9E1B32"/>
    </a:custClr>
    <a:custClr name="PANTONE 185">
      <a:srgbClr val="E70033"/>
    </a:custClr>
    <a:custClr name="PANTONE 1665">
      <a:srgbClr val="E24912"/>
    </a:custClr>
    <a:custClr name="PANTONE 137">
      <a:srgbClr val="FFA200"/>
    </a:custClr>
    <a:custClr name="PANTONE 108">
      <a:srgbClr val="F6DA14"/>
    </a:custClr>
    <a:custClr name="PANTONE 1215">
      <a:srgbClr val="FBDE81"/>
    </a:custClr>
    <a:custClr name="PANTONE 7499">
      <a:srgbClr val="EEE8C5"/>
    </a:custClr>
    <a:custClr name="PANTONE 553">
      <a:srgbClr val="214232"/>
    </a:custClr>
    <a:custClr name="PANTONE 376">
      <a:srgbClr val="77B800"/>
    </a:custClr>
    <a:custClr name="PANTONE 373">
      <a:srgbClr val="CFEA8B"/>
    </a:custClr>
    <a:custClr name="PANTONE 328">
      <a:srgbClr val="007165"/>
    </a:custClr>
    <a:custClr name="PANTONE 309">
      <a:srgbClr val="003D4D"/>
    </a:custClr>
    <a:custClr name="PANTONE 3135">
      <a:srgbClr val="0091B5"/>
    </a:custClr>
    <a:custClr name="PANTONE 7457">
      <a:srgbClr val="BADCE6"/>
    </a:custClr>
    <a:custClr name="PANTONE 289">
      <a:srgbClr val="002144"/>
    </a:custClr>
    <a:custClr name="PANTONE 2925">
      <a:srgbClr val="0096DB"/>
    </a:custClr>
    <a:custClr name="PANTONE 283">
      <a:srgbClr val="97C5EB"/>
    </a:custClr>
    <a:custClr name="PANTONE 2597">
      <a:srgbClr val="580F8B"/>
    </a:custClr>
  </a:custClrLst>
</a:theme>
</file>

<file path=ppt/theme/theme5.xml><?xml version="1.0" encoding="utf-8"?>
<a:theme xmlns:a="http://schemas.openxmlformats.org/drawingml/2006/main" name="1_2017 Template Wide Screen_Thi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16-DCI-113_Branded_PPT_Template_B_Final_FullScreen" id="{42F2A728-38A7-F741-8697-F23A46403293}" vid="{291ADA43-C1E7-0449-827C-A2959B3E2CF7}"/>
    </a:ext>
  </a:extLst>
</a:theme>
</file>

<file path=ppt/theme/theme6.xml><?xml version="1.0" encoding="utf-8"?>
<a:theme xmlns:a="http://schemas.openxmlformats.org/drawingml/2006/main" name="2017 Template Wide Screen_Thi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16-DCI-113_Branded_PPT_Template_B_Final_FullScreen" id="{42F2A728-38A7-F741-8697-F23A46403293}" vid="{291ADA43-C1E7-0449-827C-A2959B3E2CF7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1308</TotalTime>
  <Words>1837</Words>
  <Application>Microsoft Office PowerPoint</Application>
  <PresentationFormat>On-screen Show (4:3)</PresentationFormat>
  <Paragraphs>220</Paragraphs>
  <Slides>18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IEEE Template May 2016</vt:lpstr>
      <vt:lpstr>1_ECentral Template</vt:lpstr>
      <vt:lpstr>2_ECentral Template</vt:lpstr>
      <vt:lpstr>3_ECentral Template</vt:lpstr>
      <vt:lpstr>1_2017 Template Wide Screen_Thin</vt:lpstr>
      <vt:lpstr>2017 Template Wide Screen_Thin</vt:lpstr>
      <vt:lpstr>IEEE MGA:  Strategy &amp; Direction</vt:lpstr>
      <vt:lpstr>MGA Mission &amp; Vision</vt:lpstr>
      <vt:lpstr>Member and Geographic Activities</vt:lpstr>
      <vt:lpstr>Key MGA Functions</vt:lpstr>
      <vt:lpstr>2018 MGA Priority Projects</vt:lpstr>
      <vt:lpstr>2018 MGA Priority Projects</vt:lpstr>
      <vt:lpstr>2018 MGA Priority Projects</vt:lpstr>
      <vt:lpstr>2018 MGA Priority Projects</vt:lpstr>
      <vt:lpstr>2018 MGA Priority Projects</vt:lpstr>
      <vt:lpstr>2018 MGA Priority Projects</vt:lpstr>
      <vt:lpstr>2018 MGA Priority Projects</vt:lpstr>
      <vt:lpstr>2018 MGA Priority Projects</vt:lpstr>
      <vt:lpstr>Thank You!  merandall@ieee.org </vt:lpstr>
      <vt:lpstr>Appendix</vt:lpstr>
      <vt:lpstr>Ongoing MGA Projects</vt:lpstr>
      <vt:lpstr>2018 MGA Projects</vt:lpstr>
      <vt:lpstr>2018 MGA Projects</vt:lpstr>
      <vt:lpstr>2018 MGA Projects</vt:lpstr>
    </vt:vector>
  </TitlesOfParts>
  <Company>IEEE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2017 Priority Project Planning</dc:title>
  <dc:creator>Waters, Stacey</dc:creator>
  <cp:lastModifiedBy>MER</cp:lastModifiedBy>
  <cp:revision>93</cp:revision>
  <cp:lastPrinted>2016-11-16T19:32:04Z</cp:lastPrinted>
  <dcterms:created xsi:type="dcterms:W3CDTF">2016-11-16T18:51:50Z</dcterms:created>
  <dcterms:modified xsi:type="dcterms:W3CDTF">2018-04-14T10:52:52Z</dcterms:modified>
</cp:coreProperties>
</file>