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7" r:id="rId3"/>
    <p:sldId id="269" r:id="rId4"/>
    <p:sldId id="270" r:id="rId5"/>
    <p:sldId id="266" r:id="rId6"/>
    <p:sldId id="268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00" autoAdjust="0"/>
  </p:normalViewPr>
  <p:slideViewPr>
    <p:cSldViewPr snapToGrid="0" snapToObjects="1">
      <p:cViewPr>
        <p:scale>
          <a:sx n="100" d="100"/>
          <a:sy n="100" d="100"/>
        </p:scale>
        <p:origin x="-48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>
          <a:xfrm>
            <a:off x="685800" y="3156348"/>
            <a:ext cx="7772400" cy="5229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2018 </a:t>
            </a:r>
            <a:r>
              <a:rPr lang="en-US" dirty="0" smtClean="0"/>
              <a:t>MGA Strategic </a:t>
            </a:r>
            <a:r>
              <a:rPr lang="en-US" dirty="0" smtClean="0"/>
              <a:t>Planning </a:t>
            </a:r>
            <a:r>
              <a:rPr lang="en-US" dirty="0" smtClean="0"/>
              <a:t>Committee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85800" y="3834875"/>
            <a:ext cx="7772400" cy="956810"/>
          </a:xfrm>
        </p:spPr>
        <p:txBody>
          <a:bodyPr>
            <a:normAutofit/>
          </a:bodyPr>
          <a:lstStyle/>
          <a:p>
            <a:r>
              <a:rPr lang="en-US" dirty="0" smtClean="0"/>
              <a:t>Mary Ellen Randall, Chair</a:t>
            </a:r>
          </a:p>
          <a:p>
            <a:r>
              <a:rPr lang="en-US" dirty="0" smtClean="0"/>
              <a:t>merandall@ieee.org</a:t>
            </a:r>
            <a:endParaRPr lang="en-US" dirty="0" smtClean="0"/>
          </a:p>
          <a:p>
            <a:endParaRPr lang="en-US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906754"/>
              </p:ext>
            </p:extLst>
          </p:nvPr>
        </p:nvGraphicFramePr>
        <p:xfrm>
          <a:off x="990600" y="1085848"/>
          <a:ext cx="7267574" cy="2744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811"/>
                <a:gridCol w="4042757"/>
                <a:gridCol w="1837006"/>
              </a:tblGrid>
              <a:tr h="343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</a:rPr>
                        <a:t>Position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Name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</a:rPr>
                        <a:t>Years Served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</a:tr>
              <a:tr h="343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Chair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Mary Ellen Randall (R3) - Cary, NC, USA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2018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</a:tr>
              <a:tr h="343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MGA VP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Martin Bastiaans (R8) – Mierlo, Netherlands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2018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</a:tr>
              <a:tr h="343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MGA VP-Elect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Francis Grosz (R5) - Pearl River LA, USA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2018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</a:tr>
              <a:tr h="343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Past MGA Treasurer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Dane Watson (R5) – Plano, TX, USA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2018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</a:tr>
              <a:tr h="343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Member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Amit Kumar (R10) - Hyderabad, Andhra Pradesh, India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2018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</a:tr>
              <a:tr h="343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Member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Urmet Janes (R8) - Tallinn, Estonia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2018-2019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</a:tr>
              <a:tr h="343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Secretary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Cecelia Jankowski (Staff) - Piscataway, NJ, USA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50" marR="5875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1980" y="409575"/>
            <a:ext cx="738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A1"/>
                </a:solidFill>
              </a:rPr>
              <a:t>Committee Members</a:t>
            </a:r>
            <a:endParaRPr lang="en-US" sz="2400" b="1" dirty="0">
              <a:solidFill>
                <a:srgbClr val="0066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5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94498"/>
            <a:ext cx="7886700" cy="620819"/>
          </a:xfrm>
        </p:spPr>
        <p:txBody>
          <a:bodyPr/>
          <a:lstStyle/>
          <a:p>
            <a:r>
              <a:rPr lang="en-US" dirty="0" smtClean="0"/>
              <a:t>IEEE Vision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82042"/>
            <a:ext cx="7886700" cy="2361308"/>
          </a:xfrm>
        </p:spPr>
        <p:txBody>
          <a:bodyPr>
            <a:normAutofit/>
          </a:bodyPr>
          <a:lstStyle/>
          <a:p>
            <a:r>
              <a:rPr lang="en-US" sz="2800" dirty="0"/>
              <a:t>IEEE will be essential to the global technical community and to technical professionals everywhere, and be universally recognized for the contributions of technology and of technical professionals in improving </a:t>
            </a:r>
            <a:r>
              <a:rPr lang="en-US" sz="2800" dirty="0" smtClean="0"/>
              <a:t>global </a:t>
            </a:r>
            <a:r>
              <a:rPr lang="en-US" sz="2800" dirty="0"/>
              <a:t>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0" y="414337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From 2015-2020 IEEE Strategic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4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313523"/>
            <a:ext cx="7886700" cy="620819"/>
          </a:xfrm>
        </p:spPr>
        <p:txBody>
          <a:bodyPr/>
          <a:lstStyle/>
          <a:p>
            <a:r>
              <a:rPr lang="en-US" dirty="0" smtClean="0"/>
              <a:t>Key Initiatives Supporting IEEE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925709"/>
            <a:ext cx="7886700" cy="32661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Provide </a:t>
            </a:r>
            <a:r>
              <a:rPr lang="en-US" dirty="0"/>
              <a:t>more opportunities, products, and services aimed at </a:t>
            </a:r>
            <a:r>
              <a:rPr lang="en-US" u="sng" dirty="0"/>
              <a:t>increasing our value</a:t>
            </a:r>
            <a:r>
              <a:rPr lang="en-US" dirty="0"/>
              <a:t> to professionals working in the industry; particularly younger professionals and entrepreneurs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Ensure the vitality and relevance of our core activities in standards, conferences, education, and publications while providing </a:t>
            </a:r>
            <a:r>
              <a:rPr lang="en-US" u="sng" dirty="0"/>
              <a:t>increased value </a:t>
            </a:r>
            <a:r>
              <a:rPr lang="en-US" dirty="0"/>
              <a:t>to our members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Develop programs in public service focused on knowledge and technology in our fields of interest, related to public policy and humanitarian efforts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(Engagement)</a:t>
            </a:r>
          </a:p>
          <a:p>
            <a:endParaRPr lang="en-US" dirty="0"/>
          </a:p>
          <a:p>
            <a:r>
              <a:rPr lang="en-US" dirty="0"/>
              <a:t>Evaluate and </a:t>
            </a:r>
            <a:r>
              <a:rPr lang="en-US" u="sng" dirty="0"/>
              <a:t>adapt</a:t>
            </a:r>
            <a:r>
              <a:rPr lang="en-US" dirty="0"/>
              <a:t> organizational structures and processes to meet the demands of </a:t>
            </a:r>
            <a:r>
              <a:rPr lang="en-US" u="sng" dirty="0"/>
              <a:t>a changing environment </a:t>
            </a:r>
            <a:r>
              <a:rPr lang="en-US" dirty="0"/>
              <a:t>while managing the financial and sustainable health of IEEE.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4700" y="4308991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From 2015-2020 IEEE Strategic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6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42925" y="561976"/>
            <a:ext cx="7886700" cy="1010542"/>
          </a:xfrm>
        </p:spPr>
        <p:txBody>
          <a:bodyPr>
            <a:normAutofit/>
          </a:bodyPr>
          <a:lstStyle/>
          <a:p>
            <a:r>
              <a:rPr lang="en-US" dirty="0" smtClean="0"/>
              <a:t>MGA Strategic Planning Committee Focus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9175" y="1352550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 Engagement-first Model  for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Organizational structure of the MGA BOD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Alternatives for realignment of the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Senior Member and/or Fellow Process(</a:t>
            </a:r>
            <a:r>
              <a:rPr lang="en-US" sz="2400" dirty="0" err="1" smtClean="0"/>
              <a:t>es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402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96" y="866775"/>
            <a:ext cx="7886700" cy="18478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Feedback Welcome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Comments?  				     Questions?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merandall@ieee.org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5921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457</TotalTime>
  <Words>196</Words>
  <Application>Microsoft Office PowerPoint</Application>
  <PresentationFormat>On-screen Show (16:9)</PresentationFormat>
  <Paragraphs>54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2018 MGA Strategic Planning Committee</vt:lpstr>
      <vt:lpstr>PowerPoint Presentation</vt:lpstr>
      <vt:lpstr>IEEE Vision</vt:lpstr>
      <vt:lpstr>Key Initiatives Supporting IEEE Goals</vt:lpstr>
      <vt:lpstr>MGA Strategic Planning Committee Focus </vt:lpstr>
      <vt:lpstr>   Feedback Welcome  Comments?           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MER</cp:lastModifiedBy>
  <cp:revision>32</cp:revision>
  <dcterms:created xsi:type="dcterms:W3CDTF">2016-10-24T19:40:55Z</dcterms:created>
  <dcterms:modified xsi:type="dcterms:W3CDTF">2018-02-15T00:47:14Z</dcterms:modified>
</cp:coreProperties>
</file>