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2" r:id="rId1"/>
  </p:sldMasterIdLst>
  <p:notesMasterIdLst>
    <p:notesMasterId r:id="rId30"/>
  </p:notesMasterIdLst>
  <p:handoutMasterIdLst>
    <p:handoutMasterId r:id="rId31"/>
  </p:handoutMasterIdLst>
  <p:sldIdLst>
    <p:sldId id="285" r:id="rId2"/>
    <p:sldId id="389" r:id="rId3"/>
    <p:sldId id="357" r:id="rId4"/>
    <p:sldId id="376" r:id="rId5"/>
    <p:sldId id="377" r:id="rId6"/>
    <p:sldId id="390" r:id="rId7"/>
    <p:sldId id="391" r:id="rId8"/>
    <p:sldId id="394" r:id="rId9"/>
    <p:sldId id="393" r:id="rId10"/>
    <p:sldId id="392" r:id="rId11"/>
    <p:sldId id="378" r:id="rId12"/>
    <p:sldId id="399" r:id="rId13"/>
    <p:sldId id="395" r:id="rId14"/>
    <p:sldId id="380" r:id="rId15"/>
    <p:sldId id="396" r:id="rId16"/>
    <p:sldId id="397" r:id="rId17"/>
    <p:sldId id="398" r:id="rId18"/>
    <p:sldId id="388" r:id="rId19"/>
    <p:sldId id="400" r:id="rId20"/>
    <p:sldId id="372" r:id="rId21"/>
    <p:sldId id="402" r:id="rId22"/>
    <p:sldId id="401" r:id="rId23"/>
    <p:sldId id="403" r:id="rId24"/>
    <p:sldId id="382" r:id="rId25"/>
    <p:sldId id="374" r:id="rId26"/>
    <p:sldId id="367" r:id="rId27"/>
    <p:sldId id="386" r:id="rId28"/>
    <p:sldId id="375" r:id="rId29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0066A1"/>
    <a:srgbClr val="F8B802"/>
    <a:srgbClr val="FDC82F"/>
    <a:srgbClr val="69BE28"/>
    <a:srgbClr val="E37222"/>
    <a:srgbClr val="71953D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69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19A8E-D2A1-433A-84DC-893A3C8CD72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98FB1-E097-4FB8-B16E-705AB9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1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minutes, Saturday at 2:05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Pilot – Ralph 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595-6C9B-0C4F-9E6D-1BF05F96A6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 committee can ask candidates</a:t>
            </a:r>
            <a:r>
              <a:rPr lang="en-US" baseline="0" dirty="0" smtClean="0"/>
              <a:t> to review the action plan prior to commit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595-6C9B-0C4F-9E6D-1BF05F96A6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Karachi</a:t>
            </a:r>
            <a:r>
              <a:rPr lang="en-US" baseline="0" dirty="0" smtClean="0"/>
              <a:t> section now has 6 graduated ‘and trained’ VOLT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595-6C9B-0C4F-9E6D-1BF05F96A6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5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7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7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5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4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2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5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21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09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7406"/>
            <a:ext cx="9174163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8" descr="shutterstock_7799068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300288" y="1"/>
            <a:ext cx="2271712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iStock_000017402661Mediu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1" y="1"/>
            <a:ext cx="231616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3" descr="shutterstock_3204853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5" descr="shutterstock_1130450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8321-181A-4F9F-8595-FC8F146B3A6E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A3ED411-2380-49E8-90B5-F94804054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6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22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83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17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0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43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703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13424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45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4812E-CD87-40E9-B271-751EAD2B96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777E-54DC-4D88-A9AC-A846B0C877F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69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656829F-C2FB-4834-B8CB-C37C13FA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5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0881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4713640" y="1233715"/>
            <a:ext cx="4035248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233715"/>
            <a:ext cx="4035248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7DD3CC50-268C-4097-A429-8F0752AC8E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AAF0F1E0-7CE4-41AE-81BF-5FC40677624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34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BA2BB97C-D1EB-4BF2-8201-2A9F4F8EB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C773C77C-3E19-4F5D-834E-11DD2471758C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75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593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77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2572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656829F-C2FB-4834-B8CB-C37C13FA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1880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656829F-C2FB-4834-B8CB-C37C13FA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0847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581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300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D63A-465F-4D37-9182-41F3A2BF6BEA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D3DC16E-8464-4EAC-8632-DFF4B6550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1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1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7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09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eee-elearning.org/CLE/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.t.Schneider@ieee.org" TargetMode="External"/><Relationship Id="rId2" Type="http://schemas.openxmlformats.org/officeDocument/2006/relationships/hyperlink" Target="mailto:dbcollier@y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volt@iee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999232"/>
            <a:ext cx="7772400" cy="95441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US" alt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US" alt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Center for Leadership Excellence</a:t>
            </a:r>
            <a:br>
              <a:rPr lang="en-US" alt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</a:br>
            <a:endParaRPr lang="en-US" altLang="en-US" sz="2000" i="1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endParaRPr lang="en-US" altLang="en-US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endParaRPr lang="en-US" altLang="en-US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Jill </a:t>
            </a:r>
            <a:r>
              <a:rPr lang="en-US" altLang="en-US" sz="12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Gostin</a:t>
            </a:r>
            <a:r>
              <a:rPr lang="en-US" alt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, IEEE R3 Director Elect</a:t>
            </a:r>
          </a:p>
          <a:p>
            <a:pPr eaLnBrk="1" hangingPunct="1">
              <a:spcBef>
                <a:spcPct val="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endParaRPr lang="en-US" altLang="en-US" sz="12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2018</a:t>
            </a:r>
            <a:endParaRPr lang="en-US" altLang="en-US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3B372A2-B6CA-49D1-A394-86DA88233E12}" type="slidenum">
              <a:rPr lang="en-US" altLang="en-US">
                <a:solidFill>
                  <a:srgbClr val="898989"/>
                </a:solidFill>
              </a:rPr>
              <a:pPr eaLnBrk="1" hangingPunct="1"/>
              <a:t>0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9840516" y="4642247"/>
            <a:ext cx="139172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  <a:buClr>
                <a:srgbClr val="808080"/>
              </a:buClr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6 October 2015</a:t>
            </a:r>
          </a:p>
        </p:txBody>
      </p:sp>
    </p:spTree>
    <p:extLst>
      <p:ext uri="{BB962C8B-B14F-4D97-AF65-F5344CB8AC3E}">
        <p14:creationId xmlns:p14="http://schemas.microsoft.com/office/powerpoint/2010/main" val="41381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5978155" y="941025"/>
            <a:ext cx="1191491" cy="33608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98132E"/>
                </a:solidFill>
              </a:rPr>
              <a:t>Yearly</a:t>
            </a:r>
            <a:endParaRPr lang="en-US" sz="1200" b="1" dirty="0">
              <a:solidFill>
                <a:srgbClr val="98132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" y="253845"/>
            <a:ext cx="5524500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55" y="157907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2887" y="968375"/>
            <a:ext cx="8204200" cy="352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37" y="1039399"/>
            <a:ext cx="2645227" cy="1977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239" y="361772"/>
            <a:ext cx="8382000" cy="296819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Tasks have links to Information Resources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202" y="1883614"/>
            <a:ext cx="2215688" cy="1523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3" y="3088418"/>
            <a:ext cx="1725562" cy="15573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2322263"/>
            <a:ext cx="244728" cy="24472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787536" y="2645229"/>
            <a:ext cx="1567543" cy="952284"/>
          </a:xfrm>
          <a:prstGeom prst="wedgeEllipseCallout">
            <a:avLst>
              <a:gd name="adj1" fmla="val -242404"/>
              <a:gd name="adj2" fmla="val -68220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Calibri" panose="020F0502020204030204"/>
              </a:rPr>
              <a:t>Takes you to the  content source</a:t>
            </a:r>
            <a:endParaRPr lang="en-US" sz="1200" b="1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76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7" y="194000"/>
            <a:ext cx="6883764" cy="45593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1017" y="2755898"/>
            <a:ext cx="1375038" cy="639393"/>
          </a:xfrm>
          <a:prstGeom prst="ellipse">
            <a:avLst/>
          </a:prstGeom>
          <a:noFill/>
          <a:ln w="38100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1" y="173769"/>
            <a:ext cx="8378457" cy="38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34489"/>
            <a:ext cx="7886700" cy="415002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Training (Courses)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8249" y="1287862"/>
            <a:ext cx="4818562" cy="250429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66A1"/>
                </a:solidFill>
              </a:rPr>
              <a:t>Leadership (strategic, interpersonal)  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66A1"/>
                </a:solidFill>
              </a:rPr>
              <a:t>Management (day-to-day)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66A1"/>
                </a:solidFill>
              </a:rPr>
              <a:t>IEEE Awareness (incl. tools)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66A1"/>
                </a:solidFill>
              </a:rPr>
              <a:t>Business &amp; Technology (incl. finance, ethics)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66A1"/>
                </a:solidFill>
              </a:rPr>
              <a:t>Member Engagement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66A1"/>
                </a:solidFill>
              </a:rPr>
              <a:t>Communication (verbal, written)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66A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6764" y="683216"/>
            <a:ext cx="7886700" cy="267632"/>
          </a:xfrm>
        </p:spPr>
        <p:txBody>
          <a:bodyPr>
            <a:noAutofit/>
          </a:bodyPr>
          <a:lstStyle/>
          <a:p>
            <a:r>
              <a:rPr lang="en-US" sz="1600" dirty="0" smtClean="0"/>
              <a:t>Sorted by Category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4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" y="255377"/>
            <a:ext cx="9020247" cy="45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0" y="230899"/>
            <a:ext cx="6903190" cy="44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6" y="751368"/>
            <a:ext cx="8250814" cy="19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560505"/>
            <a:ext cx="7886700" cy="415002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Added New Content to CLE!!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895" y="1114380"/>
            <a:ext cx="5429105" cy="3849773"/>
          </a:xfrm>
          <a:prstGeom prst="rect">
            <a:avLst/>
          </a:prstGeom>
        </p:spPr>
      </p:pic>
      <p:sp>
        <p:nvSpPr>
          <p:cNvPr id="2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789" y="1158173"/>
            <a:ext cx="3264081" cy="29575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66A1"/>
                </a:solidFill>
              </a:rPr>
              <a:t>Added </a:t>
            </a:r>
            <a:r>
              <a:rPr lang="en-US" sz="1800" dirty="0">
                <a:solidFill>
                  <a:srgbClr val="0066A1"/>
                </a:solidFill>
              </a:rPr>
              <a:t>&gt;80 sessions Jan-Mar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A1"/>
                </a:solidFill>
              </a:rPr>
              <a:t>SC2017 Ignites (5 min long)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A1"/>
                </a:solidFill>
              </a:rPr>
              <a:t>Speakers </a:t>
            </a:r>
            <a:r>
              <a:rPr lang="en-US" sz="1600" dirty="0" smtClean="0">
                <a:solidFill>
                  <a:srgbClr val="0066A1"/>
                </a:solidFill>
              </a:rPr>
              <a:t>recorded individually </a:t>
            </a:r>
            <a:r>
              <a:rPr lang="en-US" sz="1600" dirty="0">
                <a:solidFill>
                  <a:srgbClr val="0066A1"/>
                </a:solidFill>
              </a:rPr>
              <a:t>with IEEE.tv while in Sydney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6A1"/>
                </a:solidFill>
              </a:rPr>
              <a:t>Content covers broad </a:t>
            </a:r>
            <a:r>
              <a:rPr lang="en-US" sz="1600" dirty="0">
                <a:solidFill>
                  <a:srgbClr val="0066A1"/>
                </a:solidFill>
              </a:rPr>
              <a:t>topics (IEEE OUs, </a:t>
            </a:r>
            <a:r>
              <a:rPr lang="en-US" sz="1600" dirty="0" smtClean="0">
                <a:solidFill>
                  <a:srgbClr val="0066A1"/>
                </a:solidFill>
              </a:rPr>
              <a:t>Technology)</a:t>
            </a:r>
            <a:endParaRPr lang="en-US" dirty="0" smtClean="0">
              <a:solidFill>
                <a:srgbClr val="0066A1"/>
              </a:solidFill>
            </a:endParaRPr>
          </a:p>
          <a:p>
            <a:r>
              <a:rPr lang="en-US" dirty="0" smtClean="0">
                <a:solidFill>
                  <a:srgbClr val="0066A1"/>
                </a:solidFill>
              </a:rPr>
              <a:t>Removing/Refreshing outdated content </a:t>
            </a:r>
          </a:p>
          <a:p>
            <a:r>
              <a:rPr lang="en-US" dirty="0" smtClean="0">
                <a:solidFill>
                  <a:srgbClr val="0066A1"/>
                </a:solidFill>
              </a:rPr>
              <a:t>Identifying Gaps</a:t>
            </a:r>
          </a:p>
          <a:p>
            <a:endParaRPr lang="en-US" dirty="0">
              <a:solidFill>
                <a:srgbClr val="0066A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7492437" y="162096"/>
            <a:ext cx="1567543" cy="952284"/>
          </a:xfrm>
          <a:prstGeom prst="wedgeEllipseCallout">
            <a:avLst>
              <a:gd name="adj1" fmla="val -93238"/>
              <a:gd name="adj2" fmla="val 79928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Calibri" panose="020F0502020204030204"/>
              </a:rPr>
              <a:t>On top menu, select ‘Find Learning’-click on ‘Courses’ to search</a:t>
            </a:r>
            <a:endParaRPr lang="en-US" sz="1050" b="1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36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7" y="194000"/>
            <a:ext cx="6883764" cy="45593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6890" y="3908017"/>
            <a:ext cx="1375038" cy="639393"/>
          </a:xfrm>
          <a:prstGeom prst="ellipse">
            <a:avLst/>
          </a:prstGeom>
          <a:noFill/>
          <a:ln w="38100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6889" y="271916"/>
            <a:ext cx="8381999" cy="7725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A1"/>
                </a:solidFill>
              </a:rPr>
              <a:t>Designed </a:t>
            </a:r>
            <a:r>
              <a:rPr lang="en-US" dirty="0">
                <a:solidFill>
                  <a:srgbClr val="0066A1"/>
                </a:solidFill>
              </a:rPr>
              <a:t>to serve </a:t>
            </a:r>
            <a:r>
              <a:rPr lang="en-US" dirty="0" smtClean="0">
                <a:solidFill>
                  <a:srgbClr val="0066A1"/>
                </a:solidFill>
              </a:rPr>
              <a:t>diverse </a:t>
            </a:r>
            <a:r>
              <a:rPr lang="en-US" dirty="0">
                <a:solidFill>
                  <a:srgbClr val="0066A1"/>
                </a:solidFill>
              </a:rPr>
              <a:t>IEEE user communities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8055" y="1128064"/>
            <a:ext cx="6400800" cy="14322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https://ieee-elearning.org/CLE</a:t>
            </a: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 to use, self-paced</a:t>
            </a:r>
            <a:endParaRPr lang="en-US" sz="20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with </a:t>
            </a:r>
            <a:r>
              <a:rPr lang="en-US" sz="20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 </a:t>
            </a: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Offers </a:t>
            </a: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for volunteers, conference planners, </a:t>
            </a:r>
            <a:r>
              <a:rPr lang="en-US" sz="2000" dirty="0" err="1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</a:t>
            </a: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modules will cover Micro-volunteers, </a:t>
            </a:r>
            <a:r>
              <a:rPr lang="en-US" sz="20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members, </a:t>
            </a:r>
            <a:r>
              <a:rPr lang="en-US" sz="20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positions, and others</a:t>
            </a:r>
            <a:endParaRPr lang="en-US" sz="20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55" y="904624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" y="228600"/>
            <a:ext cx="8699896" cy="46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" y="391575"/>
            <a:ext cx="8726615" cy="36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7" y="194000"/>
            <a:ext cx="6883764" cy="45593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36141" y="2736324"/>
            <a:ext cx="1375038" cy="639393"/>
          </a:xfrm>
          <a:prstGeom prst="ellipse">
            <a:avLst/>
          </a:prstGeom>
          <a:noFill/>
          <a:ln w="38100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40"/>
            <a:ext cx="9047747" cy="39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2845" y="349737"/>
            <a:ext cx="6548227" cy="450265"/>
          </a:xfrm>
        </p:spPr>
        <p:txBody>
          <a:bodyPr/>
          <a:lstStyle/>
          <a:p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From </a:t>
            </a:r>
            <a:r>
              <a:rPr lang="en-US" altLang="en-US" sz="2400" dirty="0">
                <a:solidFill>
                  <a:srgbClr val="E37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49539" y="800002"/>
            <a:ext cx="7889065" cy="3510741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Multi-year implementation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Pilot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- 21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as a 6-month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end 2017 </a:t>
            </a:r>
            <a:r>
              <a:rPr lang="en-US" sz="1400" dirty="0" err="1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had &gt;180 volunteer graduates</a:t>
            </a:r>
            <a:endParaRPr lang="en-US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tracks </a:t>
            </a:r>
          </a:p>
          <a:p>
            <a:pPr marL="424339" lvl="4" indent="-192881">
              <a:spcBef>
                <a:spcPts val="338"/>
              </a:spcBef>
              <a:buSzPct val="13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1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Offered in CLE – </a:t>
            </a:r>
            <a:r>
              <a:rPr lang="en-US" b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May-June 2018</a:t>
            </a:r>
            <a:endParaRPr lang="en-US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4339" lvl="4" indent="-192881">
              <a:spcBef>
                <a:spcPts val="338"/>
              </a:spcBef>
              <a:buSzPct val="13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2 -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3-month weekly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sessions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WebEx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b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Sep-Dec 2018</a:t>
            </a:r>
            <a:endParaRPr lang="en-US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</a:t>
            </a:r>
            <a:r>
              <a:rPr lang="en-US" sz="18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Program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&gt;260 completed Track 1</a:t>
            </a:r>
            <a:endParaRPr lang="en-US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&gt;100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received</a:t>
            </a:r>
            <a:endParaRPr lang="en-US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39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Mentors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participated </a:t>
            </a:r>
            <a:endParaRPr lang="en-US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en-US" b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Teams from all IEEE Regions</a:t>
            </a:r>
          </a:p>
          <a:p>
            <a:pPr lvl="2"/>
            <a:r>
              <a:rPr lang="en-US" sz="11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3 projects present to </a:t>
            </a:r>
            <a:r>
              <a:rPr lang="en-US" sz="11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MGA Leadership</a:t>
            </a:r>
            <a:endParaRPr lang="en-US" sz="11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0024" indent="0">
              <a:buNone/>
              <a:defRPr/>
            </a:pPr>
            <a:endParaRPr lang="en-US" sz="135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8CD792-C79B-46FF-ABA9-ED1C47AC96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4001" y="4288284"/>
            <a:ext cx="43449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Look for 2018 </a:t>
            </a:r>
            <a:r>
              <a:rPr lang="en-US" b="1" i="1" dirty="0" err="1" smtClean="0">
                <a:solidFill>
                  <a:srgbClr val="C00000"/>
                </a:solidFill>
              </a:rPr>
              <a:t>VoLT</a:t>
            </a:r>
            <a:r>
              <a:rPr lang="en-US" b="1" i="1" dirty="0" smtClean="0">
                <a:solidFill>
                  <a:srgbClr val="C00000"/>
                </a:solidFill>
              </a:rPr>
              <a:t> details in MGA SCOOP!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Training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526"/>
            <a:ext cx="8381999" cy="7725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A1"/>
                </a:solidFill>
              </a:rPr>
              <a:t>Develop Training Program for Officers</a:t>
            </a:r>
            <a:endParaRPr lang="en-US" dirty="0">
              <a:solidFill>
                <a:srgbClr val="0066A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6573" y="1097433"/>
            <a:ext cx="4460966" cy="244260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elected officers to review Action Plans for the position in 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 new officers to face-to-face training and planning session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 holding within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 after election</a:t>
            </a:r>
            <a:endParaRPr lang="en-US" sz="16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dialog and Q&amp;A among team members</a:t>
            </a:r>
          </a:p>
          <a:p>
            <a:pPr lvl="1"/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roles and responsibilities are clear</a:t>
            </a:r>
          </a:p>
          <a:p>
            <a:pPr marL="0" indent="0">
              <a:buNone/>
            </a:pPr>
            <a:endParaRPr lang="en-US" sz="16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734" y="4102848"/>
            <a:ext cx="72891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PLANS </a:t>
            </a:r>
            <a:r>
              <a:rPr lang="en-US" sz="1200" i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volunteers learn about a </a:t>
            </a:r>
            <a:r>
              <a:rPr lang="en-US" sz="1200" i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position </a:t>
            </a:r>
            <a:r>
              <a:rPr lang="en-US" sz="1200" i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advance and decide </a:t>
            </a:r>
            <a:r>
              <a:rPr lang="en-US" sz="1200" i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want to </a:t>
            </a:r>
            <a:r>
              <a:rPr lang="en-US" sz="1200" i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for the position or not</a:t>
            </a:r>
            <a:endParaRPr lang="en-US" sz="1200" i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774639"/>
            <a:ext cx="4506686" cy="32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77" y="172677"/>
            <a:ext cx="8131892" cy="736273"/>
          </a:xfrm>
        </p:spPr>
        <p:txBody>
          <a:bodyPr/>
          <a:lstStyle/>
          <a:p>
            <a:pPr algn="ctr"/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Graduate in Pakistan offers local training, increasing Section engagement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6025" y="1066877"/>
            <a:ext cx="3019523" cy="2844404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374" y="3598146"/>
            <a:ext cx="1287463" cy="125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00" y="2296644"/>
            <a:ext cx="1388161" cy="1509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39" y="1031768"/>
            <a:ext cx="1278952" cy="1278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801" y="1025614"/>
            <a:ext cx="1359042" cy="1291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4" y="3385384"/>
            <a:ext cx="1427838" cy="1455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322" y="2310720"/>
            <a:ext cx="1541944" cy="151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4" y="1044075"/>
            <a:ext cx="1280465" cy="1280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49" y="2338732"/>
            <a:ext cx="1443477" cy="1425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0852" y="3585527"/>
            <a:ext cx="1305108" cy="1255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87944" y="1251508"/>
            <a:ext cx="4735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</a:rPr>
              <a:t>Full Day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</a:rPr>
              <a:t>60-80 people attend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</a:rPr>
              <a:t>Serve lunch and refreshments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</a:rPr>
              <a:t>Invite: Student Branches, YP</a:t>
            </a:r>
            <a:endParaRPr lang="en-US" sz="2000" dirty="0">
              <a:solidFill>
                <a:srgbClr val="0066A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A1"/>
                </a:solidFill>
              </a:rPr>
              <a:t>Section </a:t>
            </a:r>
            <a:r>
              <a:rPr lang="en-US" sz="2000" dirty="0" smtClean="0">
                <a:solidFill>
                  <a:srgbClr val="0066A1"/>
                </a:solidFill>
              </a:rPr>
              <a:t>officers,  </a:t>
            </a:r>
            <a:r>
              <a:rPr lang="en-US" sz="2000" dirty="0">
                <a:solidFill>
                  <a:srgbClr val="0066A1"/>
                </a:solidFill>
              </a:rPr>
              <a:t>SAC Chair, YP Chair, Education Chair </a:t>
            </a:r>
            <a:r>
              <a:rPr lang="en-US" sz="2000" dirty="0" smtClean="0">
                <a:solidFill>
                  <a:srgbClr val="0066A1"/>
                </a:solidFill>
              </a:rPr>
              <a:t>deliver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A1"/>
                </a:solidFill>
              </a:rPr>
              <a:t>Section officers are trained and they are </a:t>
            </a:r>
            <a:r>
              <a:rPr lang="en-US" sz="2000" b="1" dirty="0" err="1" smtClean="0">
                <a:solidFill>
                  <a:srgbClr val="0066A1"/>
                </a:solidFill>
              </a:rPr>
              <a:t>VoLT</a:t>
            </a:r>
            <a:r>
              <a:rPr lang="en-US" sz="2000" b="1" dirty="0" smtClean="0">
                <a:solidFill>
                  <a:srgbClr val="0066A1"/>
                </a:solidFill>
              </a:rPr>
              <a:t> Grads too!!!!</a:t>
            </a:r>
          </a:p>
        </p:txBody>
      </p:sp>
    </p:spTree>
    <p:extLst>
      <p:ext uri="{BB962C8B-B14F-4D97-AF65-F5344CB8AC3E}">
        <p14:creationId xmlns:p14="http://schemas.microsoft.com/office/powerpoint/2010/main" val="30757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Information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123277"/>
            <a:ext cx="7886700" cy="2957513"/>
          </a:xfrm>
        </p:spPr>
        <p:txBody>
          <a:bodyPr/>
          <a:lstStyle/>
          <a:p>
            <a:pPr lvl="1"/>
            <a:r>
              <a:rPr lang="en-US" sz="2000" dirty="0" smtClean="0"/>
              <a:t>Diane Collier, 2018 </a:t>
            </a:r>
            <a:r>
              <a:rPr lang="en-US" sz="2000" dirty="0"/>
              <a:t>MGA Training Committee </a:t>
            </a:r>
            <a:r>
              <a:rPr lang="en-US" sz="2000" dirty="0" smtClean="0"/>
              <a:t>Chair</a:t>
            </a:r>
          </a:p>
          <a:p>
            <a:pPr marL="3429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Email: </a:t>
            </a:r>
            <a:r>
              <a:rPr lang="en-US" sz="2000" dirty="0" smtClean="0">
                <a:hlinkClick r:id="rId2"/>
              </a:rPr>
              <a:t>dbcollier@ymail.com</a:t>
            </a:r>
            <a:endParaRPr lang="en-US" sz="2000" dirty="0" smtClean="0"/>
          </a:p>
          <a:p>
            <a:pPr marL="342900" lvl="1" indent="0">
              <a:buNone/>
            </a:pPr>
            <a:endParaRPr lang="en-US" sz="2000" dirty="0" smtClean="0"/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sz="2000" dirty="0"/>
              <a:t>Maria Schneider, </a:t>
            </a:r>
            <a:r>
              <a:rPr lang="en-US" sz="2000" dirty="0" smtClean="0"/>
              <a:t>Senior Program Manager-MGA </a:t>
            </a:r>
            <a:endParaRPr lang="en-US" sz="2000" dirty="0"/>
          </a:p>
          <a:p>
            <a:pPr marL="457188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Email</a:t>
            </a:r>
            <a:r>
              <a:rPr lang="en-US" sz="2000" dirty="0"/>
              <a:t>: </a:t>
            </a:r>
            <a:r>
              <a:rPr lang="en-US" sz="2000" dirty="0" smtClean="0">
                <a:hlinkClick r:id="rId3"/>
              </a:rPr>
              <a:t>m.t.Schneider@ieee.org</a:t>
            </a:r>
            <a:r>
              <a:rPr lang="en-US" sz="2000" dirty="0" smtClean="0"/>
              <a:t> - </a:t>
            </a:r>
            <a:r>
              <a:rPr lang="en-US" sz="2000" dirty="0" smtClean="0">
                <a:hlinkClick r:id="rId4"/>
              </a:rPr>
              <a:t>volt@ieee.org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457188" lvl="1" indent="0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7" y="194000"/>
            <a:ext cx="6883764" cy="45593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0015" y="2722574"/>
            <a:ext cx="1375038" cy="639393"/>
          </a:xfrm>
          <a:prstGeom prst="ellipse">
            <a:avLst/>
          </a:prstGeom>
          <a:noFill/>
          <a:ln w="38100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72618" y="386420"/>
            <a:ext cx="8333776" cy="415002"/>
          </a:xfrm>
        </p:spPr>
        <p:txBody>
          <a:bodyPr/>
          <a:lstStyle/>
          <a:p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 Roles Action Plans available in CLE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4294967295"/>
          </p:nvPr>
        </p:nvSpPr>
        <p:spPr>
          <a:xfrm>
            <a:off x="4539507" y="1083847"/>
            <a:ext cx="4166888" cy="296527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Branch Chair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Branch Vice Chair</a:t>
            </a:r>
            <a:r>
              <a:rPr lang="en-US" altLang="en-US" sz="1200" b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Branch Secretary</a:t>
            </a:r>
            <a:r>
              <a:rPr lang="en-US" altLang="en-US" sz="1200" b="1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Branch Treasurer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Branch Counselor 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Branch Chapter Chair 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Student Representative 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Student Branch Mentor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</a:t>
            </a: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Professionals AG Chair </a:t>
            </a:r>
            <a:r>
              <a:rPr lang="en-US" alt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Life Member AG Chair </a:t>
            </a:r>
            <a:r>
              <a:rPr lang="en-US" altLang="en-US" sz="1200" b="1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Women in Engineering AG </a:t>
            </a:r>
            <a:r>
              <a:rPr lang="en-US" alt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</a:p>
          <a:p>
            <a:pPr>
              <a:spcBef>
                <a:spcPts val="450"/>
              </a:spcBef>
            </a:pPr>
            <a:r>
              <a:rPr lang="en-US" alt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</a:t>
            </a: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Consultants Network AG Chair 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16323" y="1057721"/>
            <a:ext cx="4009512" cy="2965271"/>
          </a:xfrm>
        </p:spPr>
        <p:txBody>
          <a:bodyPr/>
          <a:lstStyle/>
          <a:p>
            <a:pPr>
              <a:spcBef>
                <a:spcPts val="450"/>
              </a:spcBef>
              <a:defRPr/>
            </a:pP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Chair </a:t>
            </a:r>
          </a:p>
          <a:p>
            <a:pPr>
              <a:spcBef>
                <a:spcPts val="450"/>
              </a:spcBef>
              <a:defRPr/>
            </a:pP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 Chair </a:t>
            </a:r>
          </a:p>
          <a:p>
            <a:pPr>
              <a:spcBef>
                <a:spcPts val="450"/>
              </a:spcBef>
              <a:defRPr/>
            </a:pP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Treasurer </a:t>
            </a:r>
          </a:p>
          <a:p>
            <a:pPr>
              <a:spcBef>
                <a:spcPts val="450"/>
              </a:spcBef>
              <a:defRPr/>
            </a:pP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Secretary </a:t>
            </a:r>
          </a:p>
          <a:p>
            <a:pPr>
              <a:spcBef>
                <a:spcPts val="450"/>
              </a:spcBef>
              <a:defRPr/>
            </a:pP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Technical Chapter </a:t>
            </a: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  <a:endParaRPr 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  <a:defRPr/>
            </a:pP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Membership Development </a:t>
            </a: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  <a:endParaRPr 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Student Activities Chair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Nominations &amp; Appointments Chair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Professional Activities Chair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Awards and Recognition Chair </a:t>
            </a:r>
          </a:p>
          <a:p>
            <a:pPr>
              <a:spcBef>
                <a:spcPts val="450"/>
              </a:spcBef>
            </a:pP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Educational Activities Chair </a:t>
            </a:r>
          </a:p>
          <a:p>
            <a:pPr>
              <a:spcBef>
                <a:spcPts val="450"/>
              </a:spcBef>
            </a:pPr>
            <a:r>
              <a:rPr lang="en-US" alt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</a:t>
            </a:r>
            <a:r>
              <a:rPr lang="en-US" alt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 Relations Chair </a:t>
            </a:r>
            <a:endParaRPr lang="en-US" altLang="en-US" sz="12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50"/>
              </a:spcBef>
            </a:pPr>
            <a:endParaRPr 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en-US" alt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</a:pPr>
            <a:fld id="{B755811C-33CD-4CDF-957C-27C0077A17B7}" type="slidenum">
              <a:rPr lang="en-US" altLang="en-US">
                <a:solidFill>
                  <a:srgbClr val="898989"/>
                </a:solidFill>
              </a:rPr>
              <a:pPr defTabSz="34290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331" y="4279291"/>
            <a:ext cx="689065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A1"/>
                </a:solidFill>
              </a:rPr>
              <a:t>Content targeted to: Section, Chapter, Student Branch, Affinity Group</a:t>
            </a:r>
            <a:endParaRPr lang="en-US" sz="1200" b="1" dirty="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1" y="173769"/>
            <a:ext cx="8378457" cy="38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3" y="428990"/>
            <a:ext cx="8825902" cy="42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7" y="546643"/>
            <a:ext cx="8973879" cy="35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743790" y="562029"/>
            <a:ext cx="1861440" cy="39259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98132E"/>
                </a:solidFill>
              </a:rPr>
              <a:t>First 30 Days</a:t>
            </a:r>
            <a:endParaRPr lang="en-US" sz="1200" b="1" dirty="0">
              <a:solidFill>
                <a:srgbClr val="9813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13" y="220725"/>
            <a:ext cx="3812932" cy="4672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40" y="10290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21" y="28136"/>
            <a:ext cx="4418236" cy="4899752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138559" y="394950"/>
            <a:ext cx="2611624" cy="45711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98132E"/>
                </a:solidFill>
              </a:rPr>
              <a:t>Key Administrative Items (ongoing) </a:t>
            </a:r>
            <a:endParaRPr lang="en-US" sz="1200" b="1" dirty="0">
              <a:solidFill>
                <a:srgbClr val="9813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559" y="114436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5433</TotalTime>
  <Words>589</Words>
  <Application>Microsoft Office PowerPoint</Application>
  <PresentationFormat>On-screen Show (16:9)</PresentationFormat>
  <Paragraphs>143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Calibri</vt:lpstr>
      <vt:lpstr>Courier New</vt:lpstr>
      <vt:lpstr>Lucida Grande</vt:lpstr>
      <vt:lpstr>LucidaGrande</vt:lpstr>
      <vt:lpstr>Verdana</vt:lpstr>
      <vt:lpstr>Wingdings</vt:lpstr>
      <vt:lpstr>Theme 1</vt:lpstr>
      <vt:lpstr>  Center for Leadership Excellence </vt:lpstr>
      <vt:lpstr>Designed to serve diverse IEEE user communities</vt:lpstr>
      <vt:lpstr>PowerPoint Presentation</vt:lpstr>
      <vt:lpstr>Volunteer Roles Action Plans available in 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 have links to Information Resources</vt:lpstr>
      <vt:lpstr>PowerPoint Presentation</vt:lpstr>
      <vt:lpstr>PowerPoint Presentation</vt:lpstr>
      <vt:lpstr>Recommended Training (Courses)</vt:lpstr>
      <vt:lpstr>PowerPoint Presentation</vt:lpstr>
      <vt:lpstr>PowerPoint Presentation</vt:lpstr>
      <vt:lpstr>PowerPoint Presentation</vt:lpstr>
      <vt:lpstr>Added New Content to CLE!!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VoLT- From Pilot to Implementation</vt:lpstr>
      <vt:lpstr>Leveraging Training Materials</vt:lpstr>
      <vt:lpstr>Develop Training Program for Officers</vt:lpstr>
      <vt:lpstr>VoLT Graduate in Pakistan offers local training, increasing Section engagement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Gostin, Jill</cp:lastModifiedBy>
  <cp:revision>203</cp:revision>
  <cp:lastPrinted>2017-09-25T19:55:53Z</cp:lastPrinted>
  <dcterms:created xsi:type="dcterms:W3CDTF">2016-10-24T19:40:55Z</dcterms:created>
  <dcterms:modified xsi:type="dcterms:W3CDTF">2018-04-21T03:24:44Z</dcterms:modified>
</cp:coreProperties>
</file>