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8" r:id="rId2"/>
  </p:sldMasterIdLst>
  <p:notesMasterIdLst>
    <p:notesMasterId r:id="rId18"/>
  </p:notesMasterIdLst>
  <p:sldIdLst>
    <p:sldId id="256" r:id="rId3"/>
    <p:sldId id="261" r:id="rId4"/>
    <p:sldId id="270" r:id="rId5"/>
    <p:sldId id="277" r:id="rId6"/>
    <p:sldId id="271" r:id="rId7"/>
    <p:sldId id="275" r:id="rId8"/>
    <p:sldId id="276" r:id="rId9"/>
    <p:sldId id="272" r:id="rId10"/>
    <p:sldId id="273" r:id="rId11"/>
    <p:sldId id="274" r:id="rId12"/>
    <p:sldId id="265" r:id="rId13"/>
    <p:sldId id="269" r:id="rId14"/>
    <p:sldId id="263" r:id="rId15"/>
    <p:sldId id="268" r:id="rId16"/>
    <p:sldId id="26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7"/>
    <p:restoredTop sz="94716"/>
  </p:normalViewPr>
  <p:slideViewPr>
    <p:cSldViewPr snapToGrid="0" snapToObjects="1">
      <p:cViewPr varScale="1">
        <p:scale>
          <a:sx n="210" d="100"/>
          <a:sy n="210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1158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429318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425316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4587"/>
            <a:ext cx="1823679" cy="18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74510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0" y="-13772"/>
            <a:ext cx="9144002" cy="685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50" y="5021485"/>
            <a:ext cx="9143998" cy="184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0" y="-13775"/>
            <a:ext cx="9144000" cy="9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1"/>
          <a:stretch/>
        </p:blipFill>
        <p:spPr>
          <a:xfrm>
            <a:off x="7676211" y="6080769"/>
            <a:ext cx="1143673" cy="6658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85257" y="619452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41775"/>
            <a:ext cx="9144220" cy="9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85257" y="619452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9950"/>
            <a:ext cx="9143998" cy="92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2096" y="6078746"/>
            <a:ext cx="1145704" cy="355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685800" y="310836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dirty="0"/>
              <a:t>Building Strong Society Chapters in Your Section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685800" y="4408491"/>
            <a:ext cx="7772400" cy="9643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Noto Sans Symbols"/>
              <a:buNone/>
            </a:pPr>
            <a:r>
              <a:rPr lang="en-US" sz="2000" dirty="0"/>
              <a:t>Dr. Glenn Parker, P.E.</a:t>
            </a:r>
          </a:p>
          <a:p>
            <a:pPr lvl="0" indent="-177800">
              <a:spcBef>
                <a:spcPts val="0"/>
              </a:spcBef>
            </a:pPr>
            <a:r>
              <a:rPr lang="en-US" sz="2000" dirty="0"/>
              <a:t>R3 Technical Activities Coordinator, Huntsville Section Treasurer,</a:t>
            </a:r>
            <a:br>
              <a:rPr lang="en-US" sz="2000" dirty="0"/>
            </a:br>
            <a:r>
              <a:rPr lang="en-US" sz="2000" dirty="0"/>
              <a:t>IEEE-USA Licensure and Registration Committee</a:t>
            </a:r>
            <a:br>
              <a:rPr lang="en-US" sz="2000" dirty="0"/>
            </a:br>
            <a:endParaRPr lang="en-US" sz="2000" dirty="0"/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Noto Sans Symbols"/>
              <a:buNone/>
            </a:pPr>
            <a:r>
              <a:rPr lang="en-US" sz="2000" b="1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SoutheastCon</a:t>
            </a:r>
            <a:r>
              <a:rPr lang="en-US" sz="20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sz="20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D96E-8414-EE46-8A2F-E2DEF2B8A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Nurturing a Local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F5F67-9546-D446-9F82-6806CAFEA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383B5-A4A8-CB4C-A5AC-A66CACF9F5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sz="2400" dirty="0"/>
              <a:t>Officers should meet regularly and stay in touch with Societies/Technical Councils to which Chapter belongs</a:t>
            </a:r>
          </a:p>
          <a:p>
            <a:r>
              <a:rPr lang="en-US" sz="2400" dirty="0"/>
              <a:t>Chapter must report annually to the Section, Society/Technical Council, and IEEE Headquarters</a:t>
            </a:r>
          </a:p>
          <a:p>
            <a:r>
              <a:rPr lang="en-US" sz="2400" dirty="0"/>
              <a:t>Reporting activities allows Sections to receive more financial support from IEEE which may be partially transferred to Chapters to fund activities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0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BD59-F2CB-CB4D-B66A-6CCAC338F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A654B-8BE3-1440-AD93-4EEA6136B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39 Technical Societies Available in IEEE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94D68-7E40-3447-BA05-4BB7D2322E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Region 3</a:t>
            </a:r>
          </a:p>
          <a:p>
            <a:pPr lvl="1"/>
            <a:r>
              <a:rPr lang="en-US" dirty="0"/>
              <a:t>23,408 IEEE Members</a:t>
            </a:r>
          </a:p>
          <a:p>
            <a:pPr lvl="1"/>
            <a:r>
              <a:rPr lang="en-US" dirty="0"/>
              <a:t>11,407 Society Members</a:t>
            </a:r>
          </a:p>
          <a:p>
            <a:pPr lvl="1"/>
            <a:r>
              <a:rPr lang="en-US" dirty="0"/>
              <a:t>41 Sections</a:t>
            </a:r>
          </a:p>
          <a:p>
            <a:pPr lvl="1"/>
            <a:r>
              <a:rPr lang="en-US" dirty="0"/>
              <a:t>109 Chapters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5DC06-D945-EB46-B10B-12E1FAB9692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Huntsville 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45BCB-520D-314A-AE72-7CB91E5E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5" y="3441427"/>
            <a:ext cx="1987701" cy="303007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89A24D4-80F2-5845-8842-1EFFECC6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61120"/>
              </p:ext>
            </p:extLst>
          </p:nvPr>
        </p:nvGraphicFramePr>
        <p:xfrm>
          <a:off x="4473146" y="2253566"/>
          <a:ext cx="3961553" cy="1638300"/>
        </p:xfrm>
        <a:graphic>
          <a:graphicData uri="http://schemas.openxmlformats.org/drawingml/2006/table">
            <a:tbl>
              <a:tblPr/>
              <a:tblGrid>
                <a:gridCol w="1927654">
                  <a:extLst>
                    <a:ext uri="{9D8B030D-6E8A-4147-A177-3AD203B41FA5}">
                      <a16:colId xmlns:a16="http://schemas.microsoft.com/office/drawing/2014/main" val="1228517690"/>
                    </a:ext>
                  </a:extLst>
                </a:gridCol>
                <a:gridCol w="871671">
                  <a:extLst>
                    <a:ext uri="{9D8B030D-6E8A-4147-A177-3AD203B41FA5}">
                      <a16:colId xmlns:a16="http://schemas.microsoft.com/office/drawing/2014/main" val="179832326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127520948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Huntsville Chapter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Members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656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Society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433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Antennas/MTT/Comms (Joint)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726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9615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Controls/Robotics (Joint)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8297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03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0655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07028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7E09225-119F-5540-8356-D490FEC69863}"/>
              </a:ext>
            </a:extLst>
          </p:cNvPr>
          <p:cNvGrpSpPr/>
          <p:nvPr/>
        </p:nvGrpSpPr>
        <p:grpSpPr>
          <a:xfrm>
            <a:off x="1965837" y="3072716"/>
            <a:ext cx="2507309" cy="1157354"/>
            <a:chOff x="1965837" y="3072716"/>
            <a:chExt cx="2507309" cy="115735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466B35-CA61-F04E-BDF0-B7CE2BED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837" y="4009732"/>
              <a:ext cx="419490" cy="22033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10F309-8792-3845-8AA9-B64657454D7F}"/>
                </a:ext>
              </a:extLst>
            </p:cNvPr>
            <p:cNvCxnSpPr>
              <a:stCxn id="22" idx="3"/>
              <a:endCxn id="21" idx="1"/>
            </p:cNvCxnSpPr>
            <p:nvPr/>
          </p:nvCxnSpPr>
          <p:spPr>
            <a:xfrm flipV="1">
              <a:off x="2385327" y="3072716"/>
              <a:ext cx="2087819" cy="104718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5B1E45E-4B5B-A64A-9B2C-357C80D528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/>
          <a:stretch/>
        </p:blipFill>
        <p:spPr>
          <a:xfrm>
            <a:off x="4506686" y="4095725"/>
            <a:ext cx="3064503" cy="11754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FAF7BD-5727-884B-A508-A2A60D1CDDC5}"/>
              </a:ext>
            </a:extLst>
          </p:cNvPr>
          <p:cNvSpPr txBox="1"/>
          <p:nvPr/>
        </p:nvSpPr>
        <p:spPr>
          <a:xfrm>
            <a:off x="7553338" y="4262846"/>
            <a:ext cx="457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(12)</a:t>
            </a:r>
          </a:p>
          <a:p>
            <a:r>
              <a:rPr lang="en-US" sz="1200" dirty="0"/>
              <a:t>(12)</a:t>
            </a:r>
          </a:p>
          <a:p>
            <a:r>
              <a:rPr lang="en-US" sz="1200" dirty="0"/>
              <a:t>(36)</a:t>
            </a:r>
          </a:p>
          <a:p>
            <a:r>
              <a:rPr lang="en-US" sz="1200" dirty="0"/>
              <a:t>(12)</a:t>
            </a:r>
          </a:p>
          <a:p>
            <a:r>
              <a:rPr lang="en-US" sz="1200" dirty="0"/>
              <a:t>(27)</a:t>
            </a:r>
          </a:p>
        </p:txBody>
      </p:sp>
    </p:spTree>
    <p:extLst>
      <p:ext uri="{BB962C8B-B14F-4D97-AF65-F5344CB8AC3E}">
        <p14:creationId xmlns:p14="http://schemas.microsoft.com/office/powerpoint/2010/main" val="33432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5CE7-A63D-7F48-8983-94170D290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Ideas to Stimulate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BC947-05A3-4842-A9D9-1722ACC2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DAF11-B1C1-C44F-AFDC-F5CD072512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0391" y="1825625"/>
            <a:ext cx="4426665" cy="4143854"/>
          </a:xfrm>
        </p:spPr>
        <p:txBody>
          <a:bodyPr/>
          <a:lstStyle/>
          <a:p>
            <a:r>
              <a:rPr lang="en-US" dirty="0"/>
              <a:t>Huntsville EMC:</a:t>
            </a:r>
          </a:p>
          <a:p>
            <a:pPr lvl="1"/>
            <a:r>
              <a:rPr lang="en-US" dirty="0"/>
              <a:t>Holds 9+ technical meetings per year</a:t>
            </a:r>
          </a:p>
          <a:p>
            <a:pPr lvl="1"/>
            <a:r>
              <a:rPr lang="en-US" dirty="0"/>
              <a:t>Has a nice dinner at each meeting</a:t>
            </a:r>
          </a:p>
          <a:p>
            <a:pPr lvl="1"/>
            <a:r>
              <a:rPr lang="en-US" dirty="0"/>
              <a:t>Gets vendors to pay</a:t>
            </a:r>
          </a:p>
          <a:p>
            <a:pPr lvl="1"/>
            <a:r>
              <a:rPr lang="en-US" dirty="0"/>
              <a:t>Awards a $250 scholarship to students</a:t>
            </a:r>
          </a:p>
          <a:p>
            <a:r>
              <a:rPr lang="en-US" dirty="0"/>
              <a:t>Start an affinity group</a:t>
            </a:r>
          </a:p>
          <a:p>
            <a:pPr lvl="1"/>
            <a:r>
              <a:rPr lang="en-US" dirty="0"/>
              <a:t>Women in Engineering (WIE)</a:t>
            </a:r>
          </a:p>
          <a:p>
            <a:pPr lvl="1"/>
            <a:r>
              <a:rPr lang="en-US" dirty="0"/>
              <a:t>Young Professionals (YP)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CEFA4-BC5D-6441-A91B-570D8768EE8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39866" y="1825625"/>
            <a:ext cx="4240632" cy="4143854"/>
          </a:xfrm>
        </p:spPr>
        <p:txBody>
          <a:bodyPr/>
          <a:lstStyle/>
          <a:p>
            <a:r>
              <a:rPr lang="en-US" dirty="0"/>
              <a:t>Ideas</a:t>
            </a:r>
          </a:p>
          <a:p>
            <a:pPr lvl="1"/>
            <a:r>
              <a:rPr lang="en-US" dirty="0"/>
              <a:t>How can Huntsville collaborate with your section?</a:t>
            </a:r>
          </a:p>
          <a:p>
            <a:pPr lvl="2"/>
            <a:r>
              <a:rPr lang="en-US" dirty="0"/>
              <a:t>Joint webinars</a:t>
            </a:r>
          </a:p>
          <a:p>
            <a:pPr lvl="2"/>
            <a:r>
              <a:rPr lang="en-US" dirty="0"/>
              <a:t>Share speakers</a:t>
            </a:r>
          </a:p>
          <a:p>
            <a:pPr lvl="2"/>
            <a:r>
              <a:rPr lang="en-US" dirty="0"/>
              <a:t>Mentor/Protégé for Section/Chapter leadership</a:t>
            </a:r>
          </a:p>
          <a:p>
            <a:pPr lvl="1"/>
            <a:r>
              <a:rPr lang="en-US" dirty="0"/>
              <a:t>Can our model work for you?</a:t>
            </a:r>
          </a:p>
          <a:p>
            <a:pPr lvl="1"/>
            <a:r>
              <a:rPr lang="en-US" dirty="0"/>
              <a:t>Anyone interested in a joint competition?</a:t>
            </a:r>
          </a:p>
          <a:p>
            <a:pPr lvl="2"/>
            <a:r>
              <a:rPr lang="en-US" dirty="0"/>
              <a:t>Robots (navigational, battle bots)</a:t>
            </a:r>
          </a:p>
          <a:p>
            <a:pPr lvl="2"/>
            <a:r>
              <a:rPr lang="en-US" dirty="0"/>
              <a:t>Hackathon</a:t>
            </a:r>
          </a:p>
          <a:p>
            <a:pPr lvl="1"/>
            <a:r>
              <a:rPr lang="en-US" dirty="0"/>
              <a:t>Section-hosted technical meeting</a:t>
            </a:r>
          </a:p>
          <a:p>
            <a:pPr lvl="2"/>
            <a:r>
              <a:rPr lang="en-US" dirty="0"/>
              <a:t>Young professionals conference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2C20-D099-4D49-9FFC-CEE7E11AC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7FDB3-3982-E040-8B88-6C8D7E92FF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710568"/>
            <a:ext cx="8419380" cy="4143854"/>
          </a:xfrm>
        </p:spPr>
        <p:txBody>
          <a:bodyPr/>
          <a:lstStyle/>
          <a:p>
            <a:r>
              <a:rPr lang="en-US" sz="2400" dirty="0"/>
              <a:t>Huntsville Section Success Stories</a:t>
            </a:r>
          </a:p>
          <a:p>
            <a:pPr lvl="1"/>
            <a:r>
              <a:rPr lang="en-US" sz="2000" dirty="0"/>
              <a:t>STEM Outreach</a:t>
            </a:r>
          </a:p>
          <a:p>
            <a:pPr lvl="2"/>
            <a:r>
              <a:rPr lang="en-US" sz="1800" dirty="0"/>
              <a:t>ARFCC (6,7,8 grade Science Fair)</a:t>
            </a:r>
          </a:p>
          <a:p>
            <a:pPr lvl="2"/>
            <a:r>
              <a:rPr lang="en-US" sz="1800" dirty="0"/>
              <a:t>NARSEF, ASEF (MS, HS Science Fairs)</a:t>
            </a:r>
          </a:p>
          <a:p>
            <a:pPr lvl="2"/>
            <a:r>
              <a:rPr lang="en-US" sz="1800" dirty="0"/>
              <a:t>BEST Robotics</a:t>
            </a:r>
          </a:p>
          <a:p>
            <a:pPr lvl="2"/>
            <a:r>
              <a:rPr lang="en-US" sz="1800" dirty="0"/>
              <a:t>Robotics Camp</a:t>
            </a:r>
          </a:p>
          <a:p>
            <a:pPr lvl="2"/>
            <a:r>
              <a:rPr lang="en-US" sz="1800" dirty="0" err="1"/>
              <a:t>SoutheastCon</a:t>
            </a:r>
            <a:r>
              <a:rPr lang="en-US" sz="1800" dirty="0"/>
              <a:t> robotics sponsorship</a:t>
            </a:r>
          </a:p>
          <a:p>
            <a:pPr lvl="1"/>
            <a:r>
              <a:rPr lang="en-US" sz="2000" dirty="0"/>
              <a:t>EMC Society Meetings</a:t>
            </a:r>
          </a:p>
          <a:p>
            <a:pPr lvl="1"/>
            <a:r>
              <a:rPr lang="en-US" sz="2000" dirty="0"/>
              <a:t>Computer Society</a:t>
            </a:r>
          </a:p>
          <a:p>
            <a:pPr lvl="1"/>
            <a:r>
              <a:rPr lang="en-US" sz="2000" dirty="0"/>
              <a:t>Engineers’ Week Awards</a:t>
            </a:r>
          </a:p>
          <a:p>
            <a:pPr lvl="1"/>
            <a:r>
              <a:rPr lang="en-US" sz="2000" dirty="0"/>
              <a:t>Continuing Education Credits</a:t>
            </a:r>
          </a:p>
          <a:p>
            <a:pPr lvl="1"/>
            <a:r>
              <a:rPr lang="en-US" sz="2000" dirty="0"/>
              <a:t>Hosting </a:t>
            </a:r>
            <a:r>
              <a:rPr lang="en-US" sz="2000" dirty="0" err="1"/>
              <a:t>SoutheastCon</a:t>
            </a:r>
            <a:r>
              <a:rPr lang="en-US" sz="2000" dirty="0"/>
              <a:t> 2019</a:t>
            </a:r>
          </a:p>
          <a:p>
            <a:pPr lvl="1"/>
            <a:r>
              <a:rPr lang="en-US" sz="2000" dirty="0"/>
              <a:t>Student Chapters</a:t>
            </a:r>
          </a:p>
          <a:p>
            <a:pPr lvl="2"/>
            <a:r>
              <a:rPr lang="en-US" sz="1800" dirty="0"/>
              <a:t>We Pay for Memberships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88FC9A-346D-DB4E-BE6B-F77B50F9E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BF3E-ECD7-B746-A03F-DB3B0DFF1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Societies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75745-6041-5143-9C2B-59E2C3B17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 are currently 39 societies within IEEE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A61C2-CEB8-3E43-8E50-01364257737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7450" y="1825625"/>
            <a:ext cx="4208662" cy="4143854"/>
          </a:xfrm>
        </p:spPr>
        <p:txBody>
          <a:bodyPr/>
          <a:lstStyle/>
          <a:p>
            <a:pPr marL="91440" indent="-182880">
              <a:spcBef>
                <a:spcPts val="0"/>
              </a:spcBef>
            </a:pPr>
            <a:r>
              <a:rPr lang="en-US" sz="1400" dirty="0"/>
              <a:t>Aerospace and Electronic Systems Society (AESS)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Antennas and Propagation Society (APS)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Broadcast Technology Society (BTS)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Circuits and Systems Society (CAS)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Communications Society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Computational Intelligence Society (CIS)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Computer Society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Consumer Electronics Society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Control Systems Society (CSS)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Dielectrics and Electrical Insulation Society (DEIS)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Education Society (</a:t>
            </a:r>
            <a:r>
              <a:rPr lang="en-US" sz="1400" dirty="0" err="1"/>
              <a:t>EdSoc</a:t>
            </a:r>
            <a:r>
              <a:rPr lang="en-US" sz="1400" dirty="0"/>
              <a:t>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Electromagnetic Compatibility Society (EMC-S)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Electron Devices Society (EDS)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Electronics Packaging Society (EPS)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Engineering in Medicine and Biology Society (EMBS)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Geoscience and Remote Sensing Society (GRSS)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Industrial Electronics Society (IES)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Industry Applications Society (IAS)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Information Theory Society (ITS)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Instrumentation and Measurement Society (IMS)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Intelligent Transportation Systems Society (ITSS)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12DAF-14C1-0747-9A35-1C5DD2D59AA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65944" y="1825625"/>
            <a:ext cx="4578055" cy="4143854"/>
          </a:xfrm>
        </p:spPr>
        <p:txBody>
          <a:bodyPr/>
          <a:lstStyle/>
          <a:p>
            <a:pPr marL="91440" indent="-182880">
              <a:spcBef>
                <a:spcPts val="0"/>
              </a:spcBef>
            </a:pPr>
            <a:r>
              <a:rPr lang="en-US" sz="1400" dirty="0"/>
              <a:t>Magnetics Society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Microwave Theory and Techniques Society (MTT-S)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Nuclear and Plasma Sciences Society (NPSS)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Oceanic Engineering Society (OES)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Photonics Society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Power Electronics Society (PELS)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Power &amp; Energy Society (PES)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Product Safety Engineering Society (PSES)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Professional Communication Society (PCS)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Reliability Society (RS)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Robotics and Automation Society (RAS)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Signal Processing Society (SPS)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Society on Social Implications of Technology (SSIT)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Solid-State Circuits Society (SSCS)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Systems, Man, and Cybernetics Society (SMC)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Technology and Engineering Management Society (TEMS)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 err="1"/>
              <a:t>Ultrasonics</a:t>
            </a:r>
            <a:r>
              <a:rPr lang="en-US" sz="1400" dirty="0"/>
              <a:t>, Ferroelectrics, and Frequency Control Society (UFFC)</a:t>
            </a:r>
          </a:p>
          <a:p>
            <a:pPr marL="91440" indent="-182880">
              <a:spcBef>
                <a:spcPts val="0"/>
              </a:spcBef>
            </a:pPr>
            <a:r>
              <a:rPr lang="en-US" sz="1400" dirty="0"/>
              <a:t>Vehicular Technology Society (VTS)</a:t>
            </a:r>
          </a:p>
          <a:p>
            <a:pPr marL="91440" indent="-18288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058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Speaker List for Region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dirty="0"/>
              <a:t>I want to challenge each section to host at least one speaker from another section this year</a:t>
            </a:r>
          </a:p>
          <a:p>
            <a:r>
              <a:rPr lang="en-US" dirty="0"/>
              <a:t>Do you have speakers in your section that are willing to participate?</a:t>
            </a:r>
          </a:p>
          <a:p>
            <a:pPr lvl="1"/>
            <a:r>
              <a:rPr lang="en-US" b="1" dirty="0"/>
              <a:t>Send me their names, contact info, and topic description to: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		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glenn.parker@gatech.edu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r>
              <a:rPr lang="en-US" dirty="0"/>
              <a:t>I’ll get it started. I have a talk, “Engineering Licensure from Point A to P.E.”</a:t>
            </a:r>
          </a:p>
          <a:p>
            <a:pPr lvl="1"/>
            <a:r>
              <a:rPr lang="en-US" dirty="0"/>
              <a:t>Covers the benefits of engineering licensure and all the steps involved</a:t>
            </a:r>
          </a:p>
          <a:p>
            <a:pPr lvl="1"/>
            <a:r>
              <a:rPr lang="en-US" dirty="0"/>
              <a:t>30-45 minutes</a:t>
            </a:r>
          </a:p>
          <a:p>
            <a:pPr lvl="1"/>
            <a:r>
              <a:rPr lang="en-US" dirty="0"/>
              <a:t>I will tailor it for your state’s requirements if desired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54C942C-4CA9-8D4F-AE0C-891DD85DD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dirty="0"/>
              <a:t>IEEE Entities</a:t>
            </a:r>
          </a:p>
          <a:p>
            <a:r>
              <a:rPr lang="en-US" dirty="0"/>
              <a:t>How to Develop Chapters in Your Section</a:t>
            </a:r>
          </a:p>
          <a:p>
            <a:r>
              <a:rPr lang="en-US" dirty="0"/>
              <a:t>Success Stories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CB94DFC-BE2A-844D-9512-39D4B8925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3BB7-2856-AC48-B74B-58478B18F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Entities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8CA22-F85B-AA4E-9FC0-A013CA2CC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a Section? What is a Chapter?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44181-A315-F941-AE37-6A45517121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sz="2400" dirty="0"/>
              <a:t>An “</a:t>
            </a:r>
            <a:r>
              <a:rPr lang="en-US" sz="2400" b="1" dirty="0"/>
              <a:t>IEEE Section”</a:t>
            </a:r>
            <a:r>
              <a:rPr lang="en-US" sz="2400" dirty="0"/>
              <a:t> is an IEEE entity which caters to the needs of a specified geographical area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“The </a:t>
            </a:r>
            <a:r>
              <a:rPr lang="en-US" sz="2400" b="1" dirty="0">
                <a:solidFill>
                  <a:srgbClr val="FF0000"/>
                </a:solidFill>
              </a:rPr>
              <a:t>Section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OWNS</a:t>
            </a:r>
            <a:r>
              <a:rPr lang="en-US" sz="2400" dirty="0">
                <a:solidFill>
                  <a:srgbClr val="FF0000"/>
                </a:solidFill>
              </a:rPr>
              <a:t> the Member </a:t>
            </a:r>
            <a:r>
              <a:rPr lang="en-US" sz="2400" b="1" dirty="0">
                <a:solidFill>
                  <a:srgbClr val="FF0000"/>
                </a:solidFill>
              </a:rPr>
              <a:t>RELATIONSHIP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IEEE</a:t>
            </a:r>
            <a:r>
              <a:rPr lang="en-US" sz="2400" dirty="0">
                <a:solidFill>
                  <a:srgbClr val="FF0000"/>
                </a:solidFill>
              </a:rPr>
              <a:t> to the Member” – Mark Torres</a:t>
            </a:r>
          </a:p>
          <a:p>
            <a:r>
              <a:rPr lang="en-US" sz="2400" dirty="0"/>
              <a:t>A Chapter is a local </a:t>
            </a:r>
            <a:r>
              <a:rPr lang="en-US" sz="2400" i="1" dirty="0"/>
              <a:t>technical community</a:t>
            </a:r>
            <a:r>
              <a:rPr lang="en-US" sz="2400" dirty="0"/>
              <a:t> within a Section and is a local link to IEEE resources and its 39 technical Societies</a:t>
            </a:r>
          </a:p>
          <a:p>
            <a:r>
              <a:rPr lang="en-US" sz="2400" dirty="0"/>
              <a:t>Chapters consist of members from one or more IEEE Societies who share both technical interests and geographical proximity</a:t>
            </a:r>
          </a:p>
          <a:p>
            <a:r>
              <a:rPr lang="en-US" sz="2400" dirty="0"/>
              <a:t>Chapter Activities Include:</a:t>
            </a:r>
          </a:p>
          <a:p>
            <a:pPr marL="1028700" lvl="2" indent="0">
              <a:spcBef>
                <a:spcPts val="600"/>
              </a:spcBef>
              <a:buNone/>
            </a:pPr>
            <a:r>
              <a:rPr lang="en-US" sz="2000" dirty="0"/>
              <a:t>Guest speakers		Conferences	</a:t>
            </a:r>
          </a:p>
          <a:p>
            <a:pPr marL="1028700" lvl="2" indent="0">
              <a:spcBef>
                <a:spcPts val="600"/>
              </a:spcBef>
              <a:buNone/>
            </a:pPr>
            <a:r>
              <a:rPr lang="en-US" sz="2000" dirty="0"/>
              <a:t>Workshops		Tutorials</a:t>
            </a:r>
          </a:p>
          <a:p>
            <a:pPr marL="1028700" lvl="2" indent="0">
              <a:spcBef>
                <a:spcPts val="600"/>
              </a:spcBef>
              <a:buNone/>
            </a:pPr>
            <a:r>
              <a:rPr lang="en-US" sz="2000" dirty="0"/>
              <a:t>Seminars		Social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8963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BD32-FCA8-A142-8F4A-80940212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3E2E4-1AAD-A347-B814-2CEE330D8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5DA4-8A55-1645-B667-2949CB0C9BAF}"/>
              </a:ext>
            </a:extLst>
          </p:cNvPr>
          <p:cNvSpPr/>
          <p:nvPr/>
        </p:nvSpPr>
        <p:spPr>
          <a:xfrm>
            <a:off x="3926679" y="3020899"/>
            <a:ext cx="1007270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Regions</a:t>
            </a:r>
            <a:endParaRPr lang="fr-FR" sz="1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CC780-DA22-3145-A4C4-5E54299A1FDE}"/>
              </a:ext>
            </a:extLst>
          </p:cNvPr>
          <p:cNvSpPr/>
          <p:nvPr/>
        </p:nvSpPr>
        <p:spPr>
          <a:xfrm>
            <a:off x="3926679" y="3695982"/>
            <a:ext cx="1007270" cy="4512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Sections</a:t>
            </a:r>
            <a:endParaRPr lang="fr-FR" sz="1200" b="1" dirty="0"/>
          </a:p>
        </p:txBody>
      </p:sp>
      <p:cxnSp>
        <p:nvCxnSpPr>
          <p:cNvPr id="9" name="Connecteur droit 10">
            <a:extLst>
              <a:ext uri="{FF2B5EF4-FFF2-40B4-BE49-F238E27FC236}">
                <a16:creationId xmlns:a16="http://schemas.microsoft.com/office/drawing/2014/main" id="{DDE5E440-89FF-9B47-AFF1-7A910302C81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4430314" y="2743481"/>
            <a:ext cx="1" cy="27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12">
            <a:extLst>
              <a:ext uri="{FF2B5EF4-FFF2-40B4-BE49-F238E27FC236}">
                <a16:creationId xmlns:a16="http://schemas.microsoft.com/office/drawing/2014/main" id="{7DF6093F-84E6-2F4D-8283-D8F9F09AB9C0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430314" y="3472144"/>
            <a:ext cx="0" cy="223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8B834-4D49-3F43-9F19-FEEC66E6211C}"/>
              </a:ext>
            </a:extLst>
          </p:cNvPr>
          <p:cNvSpPr/>
          <p:nvPr/>
        </p:nvSpPr>
        <p:spPr>
          <a:xfrm>
            <a:off x="2447923" y="4378211"/>
            <a:ext cx="1007270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Chapters</a:t>
            </a:r>
            <a:endParaRPr lang="fr-FR" sz="1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7807EB-7E3A-7F4C-83CE-8CA376D83D3D}"/>
              </a:ext>
            </a:extLst>
          </p:cNvPr>
          <p:cNvSpPr/>
          <p:nvPr/>
        </p:nvSpPr>
        <p:spPr>
          <a:xfrm>
            <a:off x="5562598" y="4378211"/>
            <a:ext cx="1225154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Affinity Groups (AGs)</a:t>
            </a:r>
            <a:endParaRPr lang="fr-FR" sz="1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9DB89-1FA1-9841-B6A5-1A46AB95E3A2}"/>
              </a:ext>
            </a:extLst>
          </p:cNvPr>
          <p:cNvSpPr/>
          <p:nvPr/>
        </p:nvSpPr>
        <p:spPr>
          <a:xfrm>
            <a:off x="2951559" y="5171167"/>
            <a:ext cx="1196578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Student Chapters</a:t>
            </a:r>
            <a:endParaRPr lang="fr-FR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662EA-F40D-2340-B501-ACD8037EAA8A}"/>
              </a:ext>
            </a:extLst>
          </p:cNvPr>
          <p:cNvSpPr/>
          <p:nvPr/>
        </p:nvSpPr>
        <p:spPr>
          <a:xfrm>
            <a:off x="4722313" y="5187837"/>
            <a:ext cx="1160861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WIE Student AGs</a:t>
            </a:r>
            <a:endParaRPr lang="fr-FR" sz="1200" b="1" dirty="0"/>
          </a:p>
        </p:txBody>
      </p: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B563A83E-1CA9-3944-A75E-F93F494285F2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4430314" y="4147228"/>
            <a:ext cx="1" cy="23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21">
            <a:extLst>
              <a:ext uri="{FF2B5EF4-FFF2-40B4-BE49-F238E27FC236}">
                <a16:creationId xmlns:a16="http://schemas.microsoft.com/office/drawing/2014/main" id="{088DB0AC-1168-8449-B04A-DBE4BB633DED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5400000">
            <a:off x="3575445" y="3523342"/>
            <a:ext cx="230983" cy="147875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23">
            <a:extLst>
              <a:ext uri="{FF2B5EF4-FFF2-40B4-BE49-F238E27FC236}">
                <a16:creationId xmlns:a16="http://schemas.microsoft.com/office/drawing/2014/main" id="{C8BB4305-9291-714C-BDAB-B42E00B27E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7253" y="3390288"/>
            <a:ext cx="230983" cy="174486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25">
            <a:extLst>
              <a:ext uri="{FF2B5EF4-FFF2-40B4-BE49-F238E27FC236}">
                <a16:creationId xmlns:a16="http://schemas.microsoft.com/office/drawing/2014/main" id="{63D65594-A810-1643-98D8-A529592EC8D6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3819226" y="4560078"/>
            <a:ext cx="341711" cy="88046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27">
            <a:extLst>
              <a:ext uri="{FF2B5EF4-FFF2-40B4-BE49-F238E27FC236}">
                <a16:creationId xmlns:a16="http://schemas.microsoft.com/office/drawing/2014/main" id="{EBAB4034-B98D-1E41-91E3-CD25B9E93AA4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4687339" y="4572432"/>
            <a:ext cx="358381" cy="87242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0">
            <a:extLst>
              <a:ext uri="{FF2B5EF4-FFF2-40B4-BE49-F238E27FC236}">
                <a16:creationId xmlns:a16="http://schemas.microsoft.com/office/drawing/2014/main" id="{88FE1B8F-E003-A146-A5AF-482328345137}"/>
              </a:ext>
            </a:extLst>
          </p:cNvPr>
          <p:cNvCxnSpPr>
            <a:stCxn id="24" idx="2"/>
            <a:endCxn id="11" idx="1"/>
          </p:cNvCxnSpPr>
          <p:nvPr/>
        </p:nvCxnSpPr>
        <p:spPr>
          <a:xfrm rot="16200000" flipH="1">
            <a:off x="1373980" y="3529890"/>
            <a:ext cx="1131689" cy="101619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2">
            <a:extLst>
              <a:ext uri="{FF2B5EF4-FFF2-40B4-BE49-F238E27FC236}">
                <a16:creationId xmlns:a16="http://schemas.microsoft.com/office/drawing/2014/main" id="{4FA9682D-3C2F-D543-A6FC-6C315701854C}"/>
              </a:ext>
            </a:extLst>
          </p:cNvPr>
          <p:cNvCxnSpPr>
            <a:stCxn id="24" idx="2"/>
            <a:endCxn id="14" idx="1"/>
          </p:cNvCxnSpPr>
          <p:nvPr/>
        </p:nvCxnSpPr>
        <p:spPr>
          <a:xfrm rot="16200000" flipH="1">
            <a:off x="1229319" y="3674551"/>
            <a:ext cx="1924646" cy="151983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E5084ED-334B-8D4A-9239-FF93D941B66A}"/>
              </a:ext>
            </a:extLst>
          </p:cNvPr>
          <p:cNvSpPr/>
          <p:nvPr/>
        </p:nvSpPr>
        <p:spPr>
          <a:xfrm>
            <a:off x="928090" y="3020899"/>
            <a:ext cx="1007270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Societies &amp; Councils</a:t>
            </a:r>
            <a:endParaRPr lang="fr-FR" sz="1100" b="1" dirty="0"/>
          </a:p>
        </p:txBody>
      </p:sp>
      <p:cxnSp>
        <p:nvCxnSpPr>
          <p:cNvPr id="25" name="Connecteur en angle 39">
            <a:extLst>
              <a:ext uri="{FF2B5EF4-FFF2-40B4-BE49-F238E27FC236}">
                <a16:creationId xmlns:a16="http://schemas.microsoft.com/office/drawing/2014/main" id="{517918EF-2388-154E-B735-95476DDD7F5B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 rot="16200000" flipH="1">
            <a:off x="1309685" y="2898859"/>
            <a:ext cx="244079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45">
            <a:extLst>
              <a:ext uri="{FF2B5EF4-FFF2-40B4-BE49-F238E27FC236}">
                <a16:creationId xmlns:a16="http://schemas.microsoft.com/office/drawing/2014/main" id="{0CB98B0F-5FDA-E740-A442-4FF532A6CC0A}"/>
              </a:ext>
            </a:extLst>
          </p:cNvPr>
          <p:cNvCxnSpPr>
            <a:stCxn id="13" idx="3"/>
            <a:endCxn id="26" idx="2"/>
          </p:cNvCxnSpPr>
          <p:nvPr/>
        </p:nvCxnSpPr>
        <p:spPr>
          <a:xfrm flipV="1">
            <a:off x="6787752" y="3472145"/>
            <a:ext cx="892969" cy="113168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47">
            <a:extLst>
              <a:ext uri="{FF2B5EF4-FFF2-40B4-BE49-F238E27FC236}">
                <a16:creationId xmlns:a16="http://schemas.microsoft.com/office/drawing/2014/main" id="{677EB161-B81A-D740-888C-D601DB392989}"/>
              </a:ext>
            </a:extLst>
          </p:cNvPr>
          <p:cNvCxnSpPr>
            <a:stCxn id="15" idx="3"/>
            <a:endCxn id="26" idx="2"/>
          </p:cNvCxnSpPr>
          <p:nvPr/>
        </p:nvCxnSpPr>
        <p:spPr>
          <a:xfrm flipV="1">
            <a:off x="5883174" y="3472145"/>
            <a:ext cx="1797546" cy="194131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3E3C1-9299-CA49-A56A-5355E132A0CD}"/>
              </a:ext>
            </a:extLst>
          </p:cNvPr>
          <p:cNvSpPr/>
          <p:nvPr/>
        </p:nvSpPr>
        <p:spPr>
          <a:xfrm>
            <a:off x="2276474" y="3579300"/>
            <a:ext cx="4648794" cy="220741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0" name="Connecteur en angle 50">
            <a:extLst>
              <a:ext uri="{FF2B5EF4-FFF2-40B4-BE49-F238E27FC236}">
                <a16:creationId xmlns:a16="http://schemas.microsoft.com/office/drawing/2014/main" id="{D0358C80-1469-1C48-B2BA-82302B111299}"/>
              </a:ext>
            </a:extLst>
          </p:cNvPr>
          <p:cNvCxnSpPr>
            <a:stCxn id="6" idx="2"/>
            <a:endCxn id="26" idx="0"/>
          </p:cNvCxnSpPr>
          <p:nvPr/>
        </p:nvCxnSpPr>
        <p:spPr>
          <a:xfrm rot="16200000" flipH="1">
            <a:off x="5916809" y="1256986"/>
            <a:ext cx="277418" cy="325040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DDACD9F-F7AC-4B41-B8E8-9E8420C16712}"/>
              </a:ext>
            </a:extLst>
          </p:cNvPr>
          <p:cNvSpPr/>
          <p:nvPr/>
        </p:nvSpPr>
        <p:spPr>
          <a:xfrm>
            <a:off x="3817738" y="4378211"/>
            <a:ext cx="1225154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Student Branches (SB)</a:t>
            </a:r>
            <a:endParaRPr lang="fr-FR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50D696-FE32-CF41-BD15-EDA864198552}"/>
              </a:ext>
            </a:extLst>
          </p:cNvPr>
          <p:cNvSpPr/>
          <p:nvPr/>
        </p:nvSpPr>
        <p:spPr>
          <a:xfrm>
            <a:off x="6925268" y="3020899"/>
            <a:ext cx="1510904" cy="45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Young, Women, Consultants, Life</a:t>
            </a:r>
            <a:endParaRPr lang="fr-FR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BB2E4-70A9-C84F-AF81-281440B23544}"/>
              </a:ext>
            </a:extLst>
          </p:cNvPr>
          <p:cNvSpPr/>
          <p:nvPr/>
        </p:nvSpPr>
        <p:spPr>
          <a:xfrm>
            <a:off x="758426" y="2069590"/>
            <a:ext cx="1346597" cy="7072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IEEE Technical Activities Board (TAB)</a:t>
            </a:r>
            <a:endParaRPr lang="fr-FR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D6722-7985-1241-9B4D-9EB942444D8B}"/>
              </a:ext>
            </a:extLst>
          </p:cNvPr>
          <p:cNvSpPr/>
          <p:nvPr/>
        </p:nvSpPr>
        <p:spPr>
          <a:xfrm>
            <a:off x="3455193" y="2049348"/>
            <a:ext cx="1950244" cy="694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IEEE Member and Geographic Activities (MGA)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61835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A8B1-7424-0546-BFFB-643ED7580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in Developing a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257F9-F827-DA4C-B2DE-8B79F3311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12891-400A-BC48-BAF6-1067442CB38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sz="2400" dirty="0"/>
              <a:t>Bring people with similar interests together</a:t>
            </a:r>
          </a:p>
          <a:p>
            <a:r>
              <a:rPr lang="en-US" sz="2400" dirty="0"/>
              <a:t>Disseminate knowledge via conferences, publications, and other activities</a:t>
            </a:r>
          </a:p>
          <a:p>
            <a:r>
              <a:rPr lang="en-US" sz="2400" dirty="0"/>
              <a:t>Motivate volunteers within technical community</a:t>
            </a:r>
          </a:p>
          <a:p>
            <a:r>
              <a:rPr lang="en-US" sz="2400" dirty="0"/>
              <a:t>Network with others within the technical community</a:t>
            </a:r>
          </a:p>
          <a:p>
            <a:r>
              <a:rPr lang="en-US" sz="2400" dirty="0"/>
              <a:t>Promote diversity within the organization</a:t>
            </a:r>
          </a:p>
          <a:p>
            <a:r>
              <a:rPr lang="en-US" sz="2400" dirty="0"/>
              <a:t>Foster leadership development and evolution</a:t>
            </a:r>
          </a:p>
        </p:txBody>
      </p:sp>
    </p:spTree>
    <p:extLst>
      <p:ext uri="{BB962C8B-B14F-4D97-AF65-F5344CB8AC3E}">
        <p14:creationId xmlns:p14="http://schemas.microsoft.com/office/powerpoint/2010/main" val="2364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7894-7190-334E-96A2-5EC5CF274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4502E-D020-B447-8756-018C43E56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087FF-FC1A-4549-848E-06A1233215C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New Chapter of IEEE Society/Technical Council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Organizer must collect </a:t>
            </a:r>
            <a:r>
              <a:rPr lang="en-US" sz="2000" b="1" dirty="0"/>
              <a:t>12 or more signatures</a:t>
            </a:r>
            <a:r>
              <a:rPr lang="en-US" sz="2000" dirty="0"/>
              <a:t> from IEEE members on a petition of interest (graduate student or higher-grade members of the Society/Technical Council)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Approval is required from Section and Society/Technical Council</a:t>
            </a:r>
          </a:p>
          <a:p>
            <a:pPr marL="411480" lvl="1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/>
              <a:t>New Joint Chapter of Society/Technical Council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Comprised of two or more Societies/Technical Councils with members who share similar field of interest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Provide broader perspective / potential events and info sharing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Petition approval by Section and involved Societies/Technical Councils</a:t>
            </a:r>
          </a:p>
          <a:p>
            <a:pPr marL="762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4D14-B2CE-184A-8DAD-08113A0A3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D1654-700B-3948-88C8-80B888D5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F107-BAF3-AB4E-9E2A-0FD0BA2BADD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New “Joint Section” Chapter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Membership across boundaries of </a:t>
            </a:r>
            <a:r>
              <a:rPr lang="en-US" sz="2000" dirty="0">
                <a:solidFill>
                  <a:srgbClr val="FF0000"/>
                </a:solidFill>
              </a:rPr>
              <a:t>two or more Sections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Only one Section is the “administrative parent,” responsible for overseeing Chapter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Provide opportunities for reaching out to communities living nearby and sharing common interests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Petition approval by involved Sections and Society/Technical Council</a:t>
            </a:r>
          </a:p>
          <a:p>
            <a:pPr marL="411480" lvl="1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/>
              <a:t>Expand an existing Chapter by adding further Societies</a:t>
            </a:r>
          </a:p>
        </p:txBody>
      </p:sp>
    </p:spTree>
    <p:extLst>
      <p:ext uri="{BB962C8B-B14F-4D97-AF65-F5344CB8AC3E}">
        <p14:creationId xmlns:p14="http://schemas.microsoft.com/office/powerpoint/2010/main" val="10910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B9EA-8CF0-E54B-8900-36C4CF72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Nurturing a Local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652E-67D0-F943-AE57-F494FF29A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Garner Interest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97C3-B795-5247-9796-6BCC6027E5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sz="2400" dirty="0"/>
              <a:t>Disseminate knowledge through local technical activities for the benefit of the local community: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Conferences and workshops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Identify key players in your area (distinguished speakers, volunteers, industry partnerships)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Cultivate educational opportunities (webinars, tutorials, etc.)</a:t>
            </a:r>
          </a:p>
          <a:p>
            <a:r>
              <a:rPr lang="en-US" sz="2400" dirty="0"/>
              <a:t>Technical activities must be organized to build interest in the community including topics and activities of interest to academics, professionals, and students</a:t>
            </a:r>
          </a:p>
          <a:p>
            <a:r>
              <a:rPr lang="en-US" sz="2400" dirty="0"/>
              <a:t>Incubate new and emerging technologies and application areas which are of special interest to local area</a:t>
            </a:r>
          </a:p>
        </p:txBody>
      </p:sp>
    </p:spTree>
    <p:extLst>
      <p:ext uri="{BB962C8B-B14F-4D97-AF65-F5344CB8AC3E}">
        <p14:creationId xmlns:p14="http://schemas.microsoft.com/office/powerpoint/2010/main" val="19759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23A8-D679-704C-9EE4-1CAF96897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Nurturing a Local Technical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F3E6-5DC7-F548-B230-7B6EACE55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Benefits to Your Section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DA5FA-942A-C34B-84CD-6B1F0049EA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16" y="1825625"/>
            <a:ext cx="8419380" cy="4143854"/>
          </a:xfrm>
        </p:spPr>
        <p:txBody>
          <a:bodyPr/>
          <a:lstStyle/>
          <a:p>
            <a:r>
              <a:rPr lang="en-US" sz="2400" dirty="0"/>
              <a:t>Promote networking of people</a:t>
            </a:r>
          </a:p>
          <a:p>
            <a:r>
              <a:rPr lang="en-US" sz="2400" dirty="0"/>
              <a:t>Increased Activity – Technical meetings (at least 2 per year) </a:t>
            </a:r>
          </a:p>
          <a:p>
            <a:r>
              <a:rPr lang="en-US" sz="2400" dirty="0"/>
              <a:t>Nurture diversity within local technical community</a:t>
            </a:r>
          </a:p>
          <a:p>
            <a:r>
              <a:rPr lang="en-US" sz="2400" dirty="0"/>
              <a:t>Embrace and integrate components of local community</a:t>
            </a:r>
          </a:p>
          <a:p>
            <a:r>
              <a:rPr lang="en-US" sz="2400" dirty="0"/>
              <a:t>Nurture future leaders of local community</a:t>
            </a:r>
          </a:p>
          <a:p>
            <a:r>
              <a:rPr lang="en-US" sz="2400" dirty="0"/>
              <a:t>Recognize excellence and dedication in the local community</a:t>
            </a:r>
          </a:p>
          <a:p>
            <a:r>
              <a:rPr lang="en-US" sz="2400" dirty="0"/>
              <a:t>Outreach to industry, government, educational institutions, and general public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itle Slide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1122</Words>
  <Application>Microsoft Macintosh PowerPoint</Application>
  <PresentationFormat>On-screen Show (4:3)</PresentationFormat>
  <Paragraphs>196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Merriweather Sans</vt:lpstr>
      <vt:lpstr>Noto Sans Symbols</vt:lpstr>
      <vt:lpstr>Title Slides</vt:lpstr>
      <vt:lpstr>Content Slides</vt:lpstr>
      <vt:lpstr>Building Strong Society Chapters in Your Section</vt:lpstr>
      <vt:lpstr>Agenda</vt:lpstr>
      <vt:lpstr>IEEE Entities</vt:lpstr>
      <vt:lpstr>IEEE Organization</vt:lpstr>
      <vt:lpstr>Goals in Developing a Technical Community</vt:lpstr>
      <vt:lpstr>Creating a Technical Community</vt:lpstr>
      <vt:lpstr>Creating a Technical Community</vt:lpstr>
      <vt:lpstr>Nurturing a Local Technical Community</vt:lpstr>
      <vt:lpstr>Nurturing a Local Technical Community</vt:lpstr>
      <vt:lpstr>Nurturing a Local Technical Community</vt:lpstr>
      <vt:lpstr>Finding Opportunities</vt:lpstr>
      <vt:lpstr>Ideas to Stimulate Interest</vt:lpstr>
      <vt:lpstr>Success Stories</vt:lpstr>
      <vt:lpstr>IEEE Societies</vt:lpstr>
      <vt:lpstr>Building a Speaker List for Region 3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Section</dc:title>
  <cp:lastModifiedBy>Parker, Glenn A</cp:lastModifiedBy>
  <cp:revision>102</cp:revision>
  <dcterms:modified xsi:type="dcterms:W3CDTF">2018-04-10T19:07:39Z</dcterms:modified>
</cp:coreProperties>
</file>