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6" r:id="rId1"/>
    <p:sldMasterId id="2147483678" r:id="rId2"/>
    <p:sldMasterId id="2147483679" r:id="rId3"/>
  </p:sldMasterIdLst>
  <p:notesMasterIdLst>
    <p:notesMasterId r:id="rId13"/>
  </p:notesMasterIdLst>
  <p:sldIdLst>
    <p:sldId id="256" r:id="rId4"/>
    <p:sldId id="265" r:id="rId5"/>
    <p:sldId id="261" r:id="rId6"/>
    <p:sldId id="279" r:id="rId7"/>
    <p:sldId id="263" r:id="rId8"/>
    <p:sldId id="287" r:id="rId9"/>
    <p:sldId id="280" r:id="rId10"/>
    <p:sldId id="281" r:id="rId11"/>
    <p:sldId id="278" r:id="rId12"/>
  </p:sldIdLst>
  <p:sldSz cx="9144000" cy="6858000" type="screen4x3"/>
  <p:notesSz cx="7077075" cy="9363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wrap="square" lIns="93921" tIns="93921" rIns="93921" bIns="93921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611585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wrap="square" lIns="93921" tIns="93921" rIns="93921" bIns="93921" anchor="ctr" anchorCtr="0">
            <a:noAutofit/>
          </a:bodyPr>
          <a:lstStyle/>
          <a:p>
            <a:pPr>
              <a:buNone/>
            </a:pPr>
            <a:endParaRPr/>
          </a:p>
        </p:txBody>
      </p:sp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1675"/>
            <a:ext cx="4683125" cy="35115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 Image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ctrTitle"/>
          </p:nvPr>
        </p:nvSpPr>
        <p:spPr>
          <a:xfrm>
            <a:off x="685800" y="3429318"/>
            <a:ext cx="7772400" cy="90392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44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subTitle" idx="1"/>
          </p:nvPr>
        </p:nvSpPr>
        <p:spPr>
          <a:xfrm>
            <a:off x="685800" y="4425316"/>
            <a:ext cx="7772400" cy="1244282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SzPct val="100000"/>
              <a:buFont typeface="Noto Sans Symbols"/>
              <a:buNone/>
              <a:defRPr sz="28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9" name="Shape 5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084587"/>
            <a:ext cx="1823679" cy="1823679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Shape 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28800" y="1074510"/>
            <a:ext cx="1825874" cy="1825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Shape 6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657600" y="1084587"/>
            <a:ext cx="1825874" cy="1825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Shape 6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486400" y="1084587"/>
            <a:ext cx="1825874" cy="1825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Shape 6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315200" y="1084587"/>
            <a:ext cx="1825874" cy="18258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Slide_TwoColumnBullets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ctrTitle"/>
          </p:nvPr>
        </p:nvSpPr>
        <p:spPr>
          <a:xfrm>
            <a:off x="396815" y="565421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340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800"/>
            </a:lvl2pPr>
            <a:lvl3pPr lvl="2" indent="0">
              <a:spcBef>
                <a:spcPts val="0"/>
              </a:spcBef>
              <a:buSzPct val="77777"/>
              <a:buNone/>
              <a:defRPr sz="1800"/>
            </a:lvl3pPr>
            <a:lvl4pPr lvl="3" indent="0">
              <a:spcBef>
                <a:spcPts val="0"/>
              </a:spcBef>
              <a:buSzPct val="77777"/>
              <a:buNone/>
              <a:defRPr sz="1800"/>
            </a:lvl4pPr>
            <a:lvl5pPr lvl="4" indent="0">
              <a:spcBef>
                <a:spcPts val="0"/>
              </a:spcBef>
              <a:buSzPct val="77777"/>
              <a:buNone/>
              <a:defRPr sz="1800"/>
            </a:lvl5pPr>
            <a:lvl6pPr lvl="5" indent="0">
              <a:spcBef>
                <a:spcPts val="0"/>
              </a:spcBef>
              <a:buSzPct val="77777"/>
              <a:buNone/>
              <a:defRPr sz="1800"/>
            </a:lvl6pPr>
            <a:lvl7pPr lvl="6" indent="0">
              <a:spcBef>
                <a:spcPts val="0"/>
              </a:spcBef>
              <a:buSzPct val="77777"/>
              <a:buNone/>
              <a:defRPr sz="1800"/>
            </a:lvl7pPr>
            <a:lvl8pPr lvl="7" indent="0">
              <a:spcBef>
                <a:spcPts val="0"/>
              </a:spcBef>
              <a:buSzPct val="77777"/>
              <a:buNone/>
              <a:defRPr sz="1800"/>
            </a:lvl8pPr>
            <a:lvl9pPr lvl="8" indent="0">
              <a:spcBef>
                <a:spcPts val="0"/>
              </a:spcBef>
              <a:buSzPct val="77777"/>
              <a:buNone/>
              <a:defRPr sz="1800"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ubTitle" idx="1"/>
          </p:nvPr>
        </p:nvSpPr>
        <p:spPr>
          <a:xfrm>
            <a:off x="396815" y="1199109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7F7F7F"/>
              </a:buClr>
              <a:buSzPct val="100000"/>
              <a:buFont typeface="Arial"/>
              <a:buNone/>
              <a:defRPr sz="24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2"/>
          </p:nvPr>
        </p:nvSpPr>
        <p:spPr>
          <a:xfrm>
            <a:off x="39681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SzPct val="60000"/>
              <a:buFont typeface="Merriweather Sans"/>
              <a:buChar char="▶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00100" marR="0" lvl="1" indent="-22860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57300" marR="0" lvl="2" indent="-24130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7350" marR="0" lvl="3" indent="-19685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14550" marR="0" lvl="4" indent="-19685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3"/>
          </p:nvPr>
        </p:nvSpPr>
        <p:spPr>
          <a:xfrm>
            <a:off x="473986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marR="0" lvl="0" indent="-381000" algn="l" rtl="0">
              <a:lnSpc>
                <a:spcPct val="90000"/>
              </a:lnSpc>
              <a:spcBef>
                <a:spcPts val="1000"/>
              </a:spcBef>
              <a:buClr>
                <a:srgbClr val="0066A1"/>
              </a:buClr>
              <a:buSzPct val="60000"/>
              <a:buFont typeface="Merriweather Sans"/>
              <a:buChar char="▶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800100" marR="0" lvl="1" indent="-22860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257300" marR="0" lvl="2" indent="-24130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57350" marR="0" lvl="3" indent="-19685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114550" marR="0" lvl="4" indent="-196850" algn="l" rtl="0">
              <a:lnSpc>
                <a:spcPct val="90000"/>
              </a:lnSpc>
              <a:spcBef>
                <a:spcPts val="500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 Slide_TwoColumnBullets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ctrTitle"/>
          </p:nvPr>
        </p:nvSpPr>
        <p:spPr>
          <a:xfrm>
            <a:off x="396816" y="565423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Calibri"/>
              <a:buNone/>
              <a:defRPr sz="2550" b="1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SzPct val="77777"/>
              <a:buNone/>
              <a:defRPr sz="1350"/>
            </a:lvl2pPr>
            <a:lvl3pPr lvl="2" indent="0">
              <a:spcBef>
                <a:spcPts val="0"/>
              </a:spcBef>
              <a:buSzPct val="77777"/>
              <a:buNone/>
              <a:defRPr sz="1350"/>
            </a:lvl3pPr>
            <a:lvl4pPr lvl="3" indent="0">
              <a:spcBef>
                <a:spcPts val="0"/>
              </a:spcBef>
              <a:buSzPct val="77777"/>
              <a:buNone/>
              <a:defRPr sz="1350"/>
            </a:lvl4pPr>
            <a:lvl5pPr lvl="4" indent="0">
              <a:spcBef>
                <a:spcPts val="0"/>
              </a:spcBef>
              <a:buSzPct val="77777"/>
              <a:buNone/>
              <a:defRPr sz="1350"/>
            </a:lvl5pPr>
            <a:lvl6pPr lvl="5" indent="0">
              <a:spcBef>
                <a:spcPts val="0"/>
              </a:spcBef>
              <a:buSzPct val="77777"/>
              <a:buNone/>
              <a:defRPr sz="1350"/>
            </a:lvl6pPr>
            <a:lvl7pPr lvl="6" indent="0">
              <a:spcBef>
                <a:spcPts val="0"/>
              </a:spcBef>
              <a:buSzPct val="77777"/>
              <a:buNone/>
              <a:defRPr sz="1350"/>
            </a:lvl7pPr>
            <a:lvl8pPr lvl="7" indent="0">
              <a:spcBef>
                <a:spcPts val="0"/>
              </a:spcBef>
              <a:buSzPct val="77777"/>
              <a:buNone/>
              <a:defRPr sz="1350"/>
            </a:lvl8pPr>
            <a:lvl9pPr lvl="8" indent="0">
              <a:spcBef>
                <a:spcPts val="0"/>
              </a:spcBef>
              <a:buSzPct val="77777"/>
              <a:buNone/>
              <a:defRPr sz="1350"/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subTitle" idx="1"/>
          </p:nvPr>
        </p:nvSpPr>
        <p:spPr>
          <a:xfrm>
            <a:off x="396816" y="1199111"/>
            <a:ext cx="8419381" cy="42265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750"/>
              </a:spcBef>
              <a:buClr>
                <a:srgbClr val="7F7F7F"/>
              </a:buClr>
              <a:buSzPct val="100000"/>
              <a:buFont typeface="Arial"/>
              <a:buNone/>
              <a:defRPr sz="18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342900" marR="0" lvl="1" indent="0" algn="ctr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685800" marR="0" lvl="2" indent="0" algn="ctr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028700" marR="0" lvl="3" indent="0" algn="ctr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371600" marR="0" lvl="4" indent="0" algn="ctr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714500" marR="0" lvl="5" indent="0" algn="ctr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057400" marR="0" lvl="6" indent="0" algn="ctr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400300" marR="0" lvl="7" indent="0" algn="ctr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743200" marR="0" lvl="8" indent="0" algn="ctr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body" idx="2"/>
          </p:nvPr>
        </p:nvSpPr>
        <p:spPr>
          <a:xfrm>
            <a:off x="396817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285750" algn="l" rtl="0">
              <a:lnSpc>
                <a:spcPct val="90000"/>
              </a:lnSpc>
              <a:spcBef>
                <a:spcPts val="750"/>
              </a:spcBef>
              <a:buClr>
                <a:srgbClr val="0066A1"/>
              </a:buClr>
              <a:buSzPct val="60000"/>
              <a:buFont typeface="Merriweather Sans"/>
              <a:buChar char="▶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00075" marR="0" lvl="1" indent="-171450" algn="l" rtl="0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2975" marR="0" lvl="2" indent="-180975" algn="l" rtl="0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43013" marR="0" lvl="3" indent="-147638" algn="l" rtl="0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85913" marR="0" lvl="4" indent="-147638" algn="l" rtl="0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body" idx="3"/>
          </p:nvPr>
        </p:nvSpPr>
        <p:spPr>
          <a:xfrm>
            <a:off x="4739866" y="1825625"/>
            <a:ext cx="4076330" cy="4143854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-285750" algn="l" rtl="0">
              <a:lnSpc>
                <a:spcPct val="90000"/>
              </a:lnSpc>
              <a:spcBef>
                <a:spcPts val="750"/>
              </a:spcBef>
              <a:buClr>
                <a:srgbClr val="0066A1"/>
              </a:buClr>
              <a:buSzPct val="60000"/>
              <a:buFont typeface="Merriweather Sans"/>
              <a:buChar char="▶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00075" marR="0" lvl="1" indent="-171450" algn="l" rtl="0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42975" marR="0" lvl="2" indent="-180975" algn="l" rtl="0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243013" marR="0" lvl="3" indent="-147638" algn="l" rtl="0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585913" marR="0" lvl="4" indent="-147638" algn="l" rtl="0">
              <a:lnSpc>
                <a:spcPct val="90000"/>
              </a:lnSpc>
              <a:spcBef>
                <a:spcPts val="375"/>
              </a:spcBef>
              <a:buClr>
                <a:srgbClr val="0066A1"/>
              </a:buClr>
              <a:buSzPct val="100000"/>
              <a:buFont typeface="Noto Sans Symbols"/>
              <a:buChar char="▪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1885950" marR="0" lvl="5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228850" marR="0" lvl="6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2571750" marR="0" lvl="7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914650" marR="0" lvl="8" indent="-85725" algn="l" rtl="0">
              <a:lnSpc>
                <a:spcPct val="90000"/>
              </a:lnSpc>
              <a:spcBef>
                <a:spcPts val="375"/>
              </a:spcBef>
              <a:buClr>
                <a:schemeClr val="dk1"/>
              </a:buClr>
              <a:buSzPct val="10000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9008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gif"/><Relationship Id="rId4" Type="http://schemas.openxmlformats.org/officeDocument/2006/relationships/image" Target="../media/image1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Shape 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3750" y="-13772"/>
            <a:ext cx="9144002" cy="6854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Shape 5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3750" y="5021485"/>
            <a:ext cx="9143998" cy="18413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Shape 5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3750" y="-13775"/>
            <a:ext cx="9144000" cy="9274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Shape 54"/>
          <p:cNvPicPr preferRelativeResize="0"/>
          <p:nvPr/>
        </p:nvPicPr>
        <p:blipFill rotWithShape="1">
          <a:blip r:embed="rId6">
            <a:alphaModFix/>
          </a:blip>
          <a:srcRect r="2161"/>
          <a:stretch/>
        </p:blipFill>
        <p:spPr>
          <a:xfrm>
            <a:off x="7676211" y="6080769"/>
            <a:ext cx="1143673" cy="665889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Shape 55"/>
          <p:cNvSpPr txBox="1"/>
          <p:nvPr/>
        </p:nvSpPr>
        <p:spPr>
          <a:xfrm>
            <a:off x="385257" y="619452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Shape 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941775"/>
            <a:ext cx="9144220" cy="92272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78"/>
          <p:cNvSpPr txBox="1"/>
          <p:nvPr/>
        </p:nvSpPr>
        <p:spPr>
          <a:xfrm>
            <a:off x="385257" y="6194523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1200" b="0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en" sz="1200" b="0" i="0" u="none" strike="noStrike" cap="non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9" name="Shape 7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-9950"/>
            <a:ext cx="9143998" cy="922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02096" y="6078746"/>
            <a:ext cx="1145704" cy="355587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" name="Shape 7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5941777"/>
            <a:ext cx="9144220" cy="922725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Shape 78"/>
          <p:cNvSpPr txBox="1"/>
          <p:nvPr/>
        </p:nvSpPr>
        <p:spPr>
          <a:xfrm>
            <a:off x="385257" y="619452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wrap="square" lIns="68569" tIns="34275" rIns="68569" bIns="3427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" sz="900" b="0" i="0" u="none" strike="noStrike" cap="none">
                <a:solidFill>
                  <a:srgbClr val="0066A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en" sz="900" b="0" i="0" u="none" strike="noStrike" cap="none">
              <a:solidFill>
                <a:srgbClr val="0066A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9" name="Shape 7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-9950"/>
            <a:ext cx="9143998" cy="922727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Shape 8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802097" y="6078748"/>
            <a:ext cx="1145704" cy="35558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569152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0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>
            <a:spLocks noGrp="1"/>
          </p:cNvSpPr>
          <p:nvPr>
            <p:ph type="ctrTitle"/>
          </p:nvPr>
        </p:nvSpPr>
        <p:spPr>
          <a:xfrm>
            <a:off x="685799" y="3054782"/>
            <a:ext cx="7772400" cy="90392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lvl="0" indent="-279400"/>
            <a:r>
              <a:rPr lang="en-US" dirty="0"/>
              <a:t>Operational Audit Committee</a:t>
            </a:r>
          </a:p>
        </p:txBody>
      </p:sp>
      <p:sp>
        <p:nvSpPr>
          <p:cNvPr id="155" name="Shape 155"/>
          <p:cNvSpPr txBox="1">
            <a:spLocks noGrp="1"/>
          </p:cNvSpPr>
          <p:nvPr>
            <p:ph type="subTitle" idx="1"/>
          </p:nvPr>
        </p:nvSpPr>
        <p:spPr>
          <a:xfrm>
            <a:off x="685799" y="3771668"/>
            <a:ext cx="7772400" cy="90392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-177800" algn="l" rtl="0">
              <a:lnSpc>
                <a:spcPct val="90000"/>
              </a:lnSpc>
              <a:spcBef>
                <a:spcPts val="0"/>
              </a:spcBef>
              <a:buClr>
                <a:srgbClr val="0066A1"/>
              </a:buClr>
              <a:buSzPct val="100000"/>
              <a:buFont typeface="Noto Sans Symbols"/>
              <a:buNone/>
            </a:pPr>
            <a:r>
              <a:rPr lang="en-US" sz="2800" b="1" i="1" u="none" strike="noStrike" cap="none" dirty="0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Report to IEEE SoutheastCon 2018 on committee members, responsibilities, activities, and goals.</a:t>
            </a:r>
            <a:endParaRPr sz="2800" b="1" i="1" u="none" strike="noStrike" cap="none" dirty="0">
              <a:solidFill>
                <a:srgbClr val="7F7F7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DA5A79F-20D1-47E7-BC62-19768EDDA7F5}"/>
              </a:ext>
            </a:extLst>
          </p:cNvPr>
          <p:cNvSpPr/>
          <p:nvPr/>
        </p:nvSpPr>
        <p:spPr>
          <a:xfrm>
            <a:off x="787950" y="5054044"/>
            <a:ext cx="75680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Bill Harrison, Chair – Operational Audit Committee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563A6-6600-4FED-B5C5-601BB999CE1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20548" y="2241637"/>
            <a:ext cx="7971914" cy="1983309"/>
          </a:xfrm>
        </p:spPr>
        <p:txBody>
          <a:bodyPr/>
          <a:lstStyle/>
          <a:p>
            <a:pPr marL="76200" indent="0">
              <a:buNone/>
            </a:pPr>
            <a:r>
              <a:rPr lang="en-US" sz="3600" b="1" dirty="0"/>
              <a:t>The Operational Audit Committee (OAC) shall determine administrative and management effectiveness by performing operational reviews of other Region 3 Committees. </a:t>
            </a:r>
          </a:p>
          <a:p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9411FDD-ACB4-4F2C-8129-D0C5DCDF29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Operational Audit Committee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DB697173-87E9-40AD-B78E-F9F86ED2F12E}"/>
              </a:ext>
            </a:extLst>
          </p:cNvPr>
          <p:cNvSpPr txBox="1">
            <a:spLocks/>
          </p:cNvSpPr>
          <p:nvPr/>
        </p:nvSpPr>
        <p:spPr>
          <a:xfrm>
            <a:off x="396815" y="1452954"/>
            <a:ext cx="8419381" cy="52150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ct val="100000"/>
              <a:buFont typeface="Arial"/>
              <a:buNone/>
              <a:defRPr sz="2400" b="1" i="1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sz="3200" dirty="0"/>
              <a:t>Objective </a:t>
            </a:r>
            <a:r>
              <a:rPr lang="en-US" sz="1800" dirty="0"/>
              <a:t>(Ops Manual)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102648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Operational Audit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dirty="0"/>
              <a:t>Committee Members for 2018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1733247" y="2053883"/>
            <a:ext cx="5117719" cy="3915596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3200" b="1" dirty="0"/>
              <a:t>Chair  –  Bill Harrison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3200" b="1" dirty="0"/>
              <a:t>Committee Members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b="1" dirty="0"/>
              <a:t>Theresa Brunasso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b="1" dirty="0"/>
              <a:t>Carlos Cabera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b="1" dirty="0"/>
              <a:t>Jacquelyn Cunningham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000" b="1" dirty="0"/>
              <a:t>Bill Marshall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3200" b="1" dirty="0"/>
              <a:t>Bill Ratcliff</a:t>
            </a:r>
          </a:p>
        </p:txBody>
      </p:sp>
    </p:spTree>
    <p:extLst>
      <p:ext uri="{BB962C8B-B14F-4D97-AF65-F5344CB8AC3E}">
        <p14:creationId xmlns:p14="http://schemas.microsoft.com/office/powerpoint/2010/main" val="2860099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815" y="565421"/>
            <a:ext cx="8419381" cy="521507"/>
          </a:xfrm>
        </p:spPr>
        <p:txBody>
          <a:bodyPr/>
          <a:lstStyle/>
          <a:p>
            <a:r>
              <a:rPr lang="en-US" sz="4000" dirty="0"/>
              <a:t>Operational Audit Committee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814" y="1186997"/>
            <a:ext cx="7579567" cy="521507"/>
          </a:xfrm>
        </p:spPr>
        <p:txBody>
          <a:bodyPr/>
          <a:lstStyle/>
          <a:p>
            <a:r>
              <a:rPr lang="en-US" sz="3200" dirty="0"/>
              <a:t>Committee Responsibilities </a:t>
            </a:r>
            <a:r>
              <a:rPr lang="en-US" sz="1800" dirty="0"/>
              <a:t>(Ops Manual)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327804" y="1716497"/>
            <a:ext cx="8419381" cy="4576082"/>
          </a:xfrm>
        </p:spPr>
        <p:txBody>
          <a:bodyPr/>
          <a:lstStyle/>
          <a:p>
            <a:pPr marL="76200" indent="0">
              <a:buSzPct val="100000"/>
              <a:buNone/>
            </a:pPr>
            <a:r>
              <a:rPr lang="en-US" b="1" dirty="0"/>
              <a:t>1. Conduct an operational audit of one or two standing committees each year as designated by the Delegate/Director as described in Section II, Policies and Procedures.</a:t>
            </a:r>
          </a:p>
          <a:p>
            <a:pPr marL="76200" indent="0">
              <a:buSzPct val="100000"/>
              <a:buNone/>
            </a:pPr>
            <a:r>
              <a:rPr lang="en-US" b="1" dirty="0"/>
              <a:t>Periodic Review of Region Standing Committees:</a:t>
            </a:r>
          </a:p>
          <a:p>
            <a:pPr marL="76200" indent="0">
              <a:buSzPct val="100000"/>
              <a:buNone/>
            </a:pPr>
            <a:r>
              <a:rPr lang="en-US" b="1" dirty="0"/>
              <a:t>	1.1. The period of time to be considered in the review is the past four 	to six years.</a:t>
            </a:r>
          </a:p>
          <a:p>
            <a:pPr marL="76200" indent="0">
              <a:buSzPct val="100000"/>
              <a:buNone/>
            </a:pPr>
            <a:r>
              <a:rPr lang="en-US" b="1" dirty="0"/>
              <a:t>	1.2. The OAC shall delve into the effectiveness, contributions, 	policies, procedures, actions, composition, budget considerations, 	and other related aspects of the committee being reviewed.</a:t>
            </a:r>
          </a:p>
          <a:p>
            <a:pPr marL="76200" indent="0">
              <a:buSzPct val="100000"/>
              <a:buNone/>
            </a:pPr>
            <a:r>
              <a:rPr lang="en-US" b="1" dirty="0"/>
              <a:t>	1.3. The OAC shall provide a written report to the Delegate/Director 	giving the results of the operational audit of each committee.</a:t>
            </a:r>
          </a:p>
          <a:p>
            <a:pPr marL="76200" indent="0">
              <a:buSzPct val="100000"/>
              <a:buNone/>
            </a:pPr>
            <a:r>
              <a:rPr lang="en-US" b="1" dirty="0"/>
              <a:t>2. Conduct an operational audit of another Region 3 entity as designated by the Delegate/Director on an “as required” basis.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13427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815" y="304667"/>
            <a:ext cx="8419381" cy="521507"/>
          </a:xfrm>
        </p:spPr>
        <p:txBody>
          <a:bodyPr/>
          <a:lstStyle/>
          <a:p>
            <a:r>
              <a:rPr lang="en-US" sz="4000" dirty="0"/>
              <a:t>Region 3 Standing Committee Audits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396815" y="1366378"/>
            <a:ext cx="8350370" cy="5062557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January: Delegate/Director informs OAC Chair of the committee(s) to be audited.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February: OAC Chair requests information from chair of committee(s) being audited.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May: Chair of committee being audited delivers information to OAC Chair.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August: OAC Chair delivers the preliminary audit report to the chair of the committee(s) being audited.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September: OAC Chair delivers the final audit report to the Delegate/Director.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September: The chair of the committee(s) being audited may deliver a report to the Delegate/Director in response to the audit report.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F379F0-BC82-47E7-87FC-2BFDC63BBB94}"/>
              </a:ext>
            </a:extLst>
          </p:cNvPr>
          <p:cNvSpPr txBox="1"/>
          <p:nvPr/>
        </p:nvSpPr>
        <p:spPr>
          <a:xfrm>
            <a:off x="396815" y="899063"/>
            <a:ext cx="8198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7F7F7F"/>
                </a:solidFill>
                <a:latin typeface="Calibri"/>
                <a:cs typeface="Calibri"/>
              </a:rPr>
              <a:t>Schedule </a:t>
            </a:r>
            <a:r>
              <a:rPr lang="en-US" sz="1800" b="1" i="1" dirty="0">
                <a:solidFill>
                  <a:srgbClr val="7F7F7F"/>
                </a:solidFill>
                <a:latin typeface="Calibri"/>
                <a:cs typeface="Calibri"/>
                <a:sym typeface="Calibri"/>
              </a:rPr>
              <a:t>(Ops Manual)</a:t>
            </a:r>
            <a:r>
              <a:rPr lang="en-US" sz="3200" b="1" i="1" dirty="0">
                <a:solidFill>
                  <a:srgbClr val="7F7F7F"/>
                </a:solidFill>
                <a:latin typeface="Calibri"/>
                <a:cs typeface="Calibri"/>
              </a:rPr>
              <a:t> </a:t>
            </a:r>
            <a:r>
              <a:rPr lang="en-US" sz="3200" b="1" i="1" dirty="0">
                <a:solidFill>
                  <a:srgbClr val="7F7F7F"/>
                </a:solidFill>
                <a:latin typeface="Calibri"/>
                <a:cs typeface="Calibri"/>
                <a:sym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50850538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4620" y="1138337"/>
            <a:ext cx="8419381" cy="802279"/>
          </a:xfrm>
        </p:spPr>
        <p:txBody>
          <a:bodyPr/>
          <a:lstStyle/>
          <a:p>
            <a:r>
              <a:rPr lang="en-US" sz="3000" dirty="0"/>
              <a:t>OAC REVIEW CRITERIA FOR STANDING COMMITTEES </a:t>
            </a:r>
            <a:r>
              <a:rPr lang="en-US" sz="1500" dirty="0"/>
              <a:t>(Ops Manual)</a:t>
            </a:r>
            <a:endParaRPr lang="en-US" sz="30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3"/>
          </p:nvPr>
        </p:nvSpPr>
        <p:spPr>
          <a:xfrm>
            <a:off x="591004" y="2111760"/>
            <a:ext cx="8289423" cy="3607904"/>
          </a:xfrm>
        </p:spPr>
        <p:txBody>
          <a:bodyPr/>
          <a:lstStyle/>
          <a:p>
            <a:pPr marL="57150" indent="0">
              <a:buSzPct val="100000"/>
              <a:buNone/>
            </a:pPr>
            <a:r>
              <a:rPr lang="en-US" sz="2100" b="1" dirty="0"/>
              <a:t>At a minimum, the following information shall be made available to the Region 3 Operational Audit Committee:</a:t>
            </a:r>
          </a:p>
          <a:p>
            <a:pPr marL="314325" lvl="1" indent="0">
              <a:buNone/>
            </a:pPr>
            <a:r>
              <a:rPr lang="en-US" sz="2100" b="1" dirty="0"/>
              <a:t>1. Committee responsibilities per the Region 3 Operations Manual.</a:t>
            </a:r>
          </a:p>
          <a:p>
            <a:pPr marL="314325" lvl="1" indent="0">
              <a:buNone/>
            </a:pPr>
            <a:r>
              <a:rPr lang="en-US" sz="2100" b="1" dirty="0"/>
              <a:t>2. Committee goals as developed on a yearly basis.</a:t>
            </a:r>
          </a:p>
          <a:p>
            <a:pPr marL="314325" lvl="1" indent="0">
              <a:buNone/>
            </a:pPr>
            <a:r>
              <a:rPr lang="en-US" sz="2100" b="1" dirty="0"/>
              <a:t>3. Committee structure/organizational chart.</a:t>
            </a:r>
          </a:p>
          <a:p>
            <a:pPr marL="314325" lvl="1" indent="0">
              <a:buNone/>
            </a:pPr>
            <a:r>
              <a:rPr lang="en-US" sz="2100" b="1" dirty="0"/>
              <a:t>4. Committee members and terms of office (with contact information).</a:t>
            </a:r>
          </a:p>
          <a:p>
            <a:pPr marL="314325" lvl="1" indent="0">
              <a:buNone/>
            </a:pPr>
            <a:r>
              <a:rPr lang="en-US" sz="2100" b="1" dirty="0"/>
              <a:t>5. Sponsorship of Region 3 members for Institute awards and recognition.</a:t>
            </a:r>
          </a:p>
          <a:p>
            <a:pPr marL="314325" lvl="1" indent="0">
              <a:buNone/>
            </a:pPr>
            <a:r>
              <a:rPr lang="en-US" sz="2100" b="1" dirty="0"/>
              <a:t>6. Special Projects and initiatives.</a:t>
            </a:r>
          </a:p>
          <a:p>
            <a:pPr marL="314325" lvl="1" indent="0">
              <a:buNone/>
            </a:pPr>
            <a:r>
              <a:rPr lang="en-US" sz="2100" b="1" dirty="0"/>
              <a:t>7. Committee budget with income and expense versus actuals.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9538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Region 3 Standing Committee Audits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2"/>
          </p:nvPr>
        </p:nvSpPr>
        <p:spPr>
          <a:xfrm>
            <a:off x="98475" y="1776226"/>
            <a:ext cx="8496885" cy="4592559"/>
          </a:xfrm>
        </p:spPr>
        <p:txBody>
          <a:bodyPr/>
          <a:lstStyle/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Awards and Recognition Committee (2019) –- Kristin Bing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Member Activities (MGA-SCSC-ECCS) (2022) –- Sonya Dillard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Conference Committee (2021) -- Sean Haynes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Finance (FINCOM) Committee (2020)-- Ken Pigg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Section Support (2022) –- Mark Torres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Nominations &amp; Appointments (2020)–- Jim Conrad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Operational Audit (N/A) –- William Harrison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Professional Activities (USA-PACE) (2021) -- Theresa Brunasso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Strategic Operations &amp; Support (2023) -- David Green</a:t>
            </a:r>
          </a:p>
          <a:p>
            <a:pPr>
              <a:buSzPct val="100000"/>
              <a:buFont typeface="Wingdings" panose="05000000000000000000" pitchFamily="2" charset="2"/>
              <a:buChar char="§"/>
            </a:pPr>
            <a:r>
              <a:rPr lang="en-US" sz="2400" b="1" dirty="0"/>
              <a:t>Student Activities (2019) -- Victor Basantes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F379F0-BC82-47E7-87FC-2BFDC63BBB94}"/>
              </a:ext>
            </a:extLst>
          </p:cNvPr>
          <p:cNvSpPr txBox="1"/>
          <p:nvPr/>
        </p:nvSpPr>
        <p:spPr>
          <a:xfrm>
            <a:off x="396815" y="1191451"/>
            <a:ext cx="8198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>
                <a:solidFill>
                  <a:srgbClr val="7F7F7F"/>
                </a:solidFill>
                <a:latin typeface="Calibri"/>
                <a:cs typeface="Calibri"/>
                <a:sym typeface="Calibri"/>
              </a:rPr>
              <a:t>Tentative Audit Schedule </a:t>
            </a:r>
            <a:r>
              <a:rPr lang="en-US" sz="1800" b="1" i="1" dirty="0">
                <a:solidFill>
                  <a:srgbClr val="7F7F7F"/>
                </a:solidFill>
                <a:latin typeface="Calibri"/>
                <a:cs typeface="Calibri"/>
                <a:sym typeface="Calibri"/>
              </a:rPr>
              <a:t>(Proposed)</a:t>
            </a:r>
            <a:r>
              <a:rPr lang="en-US" sz="3200" b="1" i="1" dirty="0">
                <a:solidFill>
                  <a:srgbClr val="7F7F7F"/>
                </a:solidFill>
                <a:latin typeface="Calibri"/>
                <a:cs typeface="Calibri"/>
                <a:sym typeface="Calibri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0192867"/>
      </p:ext>
    </p:extLst>
  </p:cSld>
  <p:clrMapOvr>
    <a:overrideClrMapping bg1="lt1" tx1="dk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0281B4F-6B47-4EC5-AB25-B62425D9324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Region 3 currently has the following areas and councils: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6563A6-6600-4FED-B5C5-601BB999CE16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410883" y="1930282"/>
            <a:ext cx="8269679" cy="3728609"/>
          </a:xfrm>
        </p:spPr>
        <p:txBody>
          <a:bodyPr/>
          <a:lstStyle/>
          <a:p>
            <a:pPr marL="571500" lvl="1" indent="0">
              <a:spcBef>
                <a:spcPts val="0"/>
              </a:spcBef>
              <a:buNone/>
            </a:pPr>
            <a:r>
              <a:rPr lang="en-US" sz="2800" b="1" dirty="0"/>
              <a:t> Area 1 Virginia -- Steve Kemp</a:t>
            </a:r>
          </a:p>
          <a:p>
            <a:pPr marL="571500" lvl="1" indent="0">
              <a:spcBef>
                <a:spcPts val="0"/>
              </a:spcBef>
              <a:buNone/>
            </a:pPr>
            <a:r>
              <a:rPr lang="en-US" sz="2800" b="1" dirty="0"/>
              <a:t> Area 2 North Carolina Council – Charles Lord</a:t>
            </a:r>
          </a:p>
          <a:p>
            <a:pPr marL="571500" lvl="1" indent="0">
              <a:spcBef>
                <a:spcPts val="0"/>
              </a:spcBef>
              <a:buNone/>
            </a:pPr>
            <a:r>
              <a:rPr lang="en-US" sz="2800" b="1" dirty="0"/>
              <a:t> Area 3 Georgia -- Chris Hardy</a:t>
            </a:r>
          </a:p>
          <a:p>
            <a:pPr marL="571500" lvl="1" indent="0">
              <a:spcBef>
                <a:spcPts val="0"/>
              </a:spcBef>
              <a:buNone/>
            </a:pPr>
            <a:r>
              <a:rPr lang="en-US" sz="2800" b="1" dirty="0"/>
              <a:t> Area 4 Florida Council -- Carlos Cabera</a:t>
            </a:r>
          </a:p>
          <a:p>
            <a:pPr marL="571500" lvl="1" indent="0">
              <a:spcBef>
                <a:spcPts val="0"/>
              </a:spcBef>
              <a:buNone/>
            </a:pPr>
            <a:r>
              <a:rPr lang="en-US" sz="2800" b="1" dirty="0"/>
              <a:t> Area 5 Tennessee Council –- </a:t>
            </a:r>
            <a:r>
              <a:rPr lang="en-US" sz="2800" b="1" dirty="0" err="1"/>
              <a:t>Neena</a:t>
            </a:r>
            <a:r>
              <a:rPr lang="en-US" sz="2800" b="1" dirty="0"/>
              <a:t> Imam</a:t>
            </a:r>
          </a:p>
          <a:p>
            <a:pPr marL="571500" lvl="1" indent="0">
              <a:spcBef>
                <a:spcPts val="0"/>
              </a:spcBef>
              <a:buNone/>
            </a:pPr>
            <a:r>
              <a:rPr lang="en-US" sz="2800" b="1" dirty="0"/>
              <a:t> Area 6 Alabama Mississippi -- Eric </a:t>
            </a:r>
            <a:r>
              <a:rPr lang="en-US" sz="2800" b="1" dirty="0" err="1"/>
              <a:t>Grigorian</a:t>
            </a:r>
            <a:endParaRPr lang="en-US" sz="2800" b="1" dirty="0"/>
          </a:p>
          <a:p>
            <a:pPr marL="571500" lvl="1" indent="0">
              <a:spcBef>
                <a:spcPts val="0"/>
              </a:spcBef>
              <a:buNone/>
            </a:pPr>
            <a:r>
              <a:rPr lang="en-US" sz="2800" b="1" dirty="0"/>
              <a:t> Area 7 South Carolina Council – Lee Stogner</a:t>
            </a:r>
          </a:p>
          <a:p>
            <a:pPr marL="571500" lvl="1" indent="0">
              <a:spcBef>
                <a:spcPts val="0"/>
              </a:spcBef>
              <a:buNone/>
            </a:pPr>
            <a:r>
              <a:rPr lang="en-US" sz="2800" b="1" dirty="0"/>
              <a:t> Area 8 Kentucky Indiana -- Don Hill</a:t>
            </a:r>
          </a:p>
          <a:p>
            <a:pPr marL="571500" lvl="1" indent="0">
              <a:spcBef>
                <a:spcPts val="0"/>
              </a:spcBef>
              <a:buNone/>
            </a:pPr>
            <a:r>
              <a:rPr lang="en-US" sz="2800" b="1" dirty="0"/>
              <a:t> Area 9 Jamaica –- </a:t>
            </a:r>
            <a:r>
              <a:rPr lang="en-US" sz="2800" b="1" dirty="0" err="1"/>
              <a:t>Damith</a:t>
            </a:r>
            <a:r>
              <a:rPr lang="en-US" sz="2800" b="1" dirty="0"/>
              <a:t> </a:t>
            </a:r>
            <a:r>
              <a:rPr lang="en-US" sz="2800" b="1" dirty="0" err="1"/>
              <a:t>Wickramamayake</a:t>
            </a:r>
            <a:endParaRPr lang="en-US" sz="2800" b="1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9411FDD-ACB4-4F2C-8129-D0C5DCDF29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2018 Audit of Region 3 Areas and Area Structure</a:t>
            </a:r>
          </a:p>
        </p:txBody>
      </p:sp>
    </p:spTree>
    <p:extLst>
      <p:ext uri="{BB962C8B-B14F-4D97-AF65-F5344CB8AC3E}">
        <p14:creationId xmlns:p14="http://schemas.microsoft.com/office/powerpoint/2010/main" val="8491850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9411FDD-ACB4-4F2C-8129-D0C5DCDF2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" y="1593631"/>
            <a:ext cx="9143999" cy="1346517"/>
          </a:xfrm>
        </p:spPr>
        <p:txBody>
          <a:bodyPr/>
          <a:lstStyle/>
          <a:p>
            <a:pPr algn="ctr"/>
            <a:r>
              <a:rPr lang="en-US" sz="4400" dirty="0"/>
              <a:t>Report from Operational Audit Committee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D23AF2B-6167-4E3B-8A39-BE5B6236E697}"/>
              </a:ext>
            </a:extLst>
          </p:cNvPr>
          <p:cNvSpPr txBox="1"/>
          <p:nvPr/>
        </p:nvSpPr>
        <p:spPr>
          <a:xfrm>
            <a:off x="2025468" y="3429000"/>
            <a:ext cx="509306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>
                <a:solidFill>
                  <a:srgbClr val="0066A1"/>
                </a:solidFill>
                <a:latin typeface="Calibri"/>
                <a:cs typeface="Calibri"/>
                <a:sym typeface="Calibri"/>
              </a:rPr>
              <a:t>Questions/Comments?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980204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s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ontent Slides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9631</TotalTime>
  <Words>556</Words>
  <Application>Microsoft Office PowerPoint</Application>
  <PresentationFormat>On-screen Show (4:3)</PresentationFormat>
  <Paragraphs>65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Merriweather Sans</vt:lpstr>
      <vt:lpstr>Noto Sans Symbols</vt:lpstr>
      <vt:lpstr>Wingdings</vt:lpstr>
      <vt:lpstr>Title Slides</vt:lpstr>
      <vt:lpstr>Content Slides</vt:lpstr>
      <vt:lpstr>1_Content Slides</vt:lpstr>
      <vt:lpstr>Operational Audit Committee</vt:lpstr>
      <vt:lpstr>Operational Audit Committee</vt:lpstr>
      <vt:lpstr>Operational Audit Committee</vt:lpstr>
      <vt:lpstr>Operational Audit Committee</vt:lpstr>
      <vt:lpstr>Region 3 Standing Committee Audits</vt:lpstr>
      <vt:lpstr>OAC REVIEW CRITERIA FOR STANDING COMMITTEES (Ops Manual)</vt:lpstr>
      <vt:lpstr>Region 3 Standing Committee Audits</vt:lpstr>
      <vt:lpstr>2018 Audit of Region 3 Areas and Area Structure</vt:lpstr>
      <vt:lpstr>Report from Operational Audit Committee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Alabama Section</dc:title>
  <dc:creator>William Harrison</dc:creator>
  <cp:lastModifiedBy>William Harrison</cp:lastModifiedBy>
  <cp:revision>62</cp:revision>
  <cp:lastPrinted>2018-04-11T18:20:23Z</cp:lastPrinted>
  <dcterms:modified xsi:type="dcterms:W3CDTF">2018-04-17T18:22:17Z</dcterms:modified>
</cp:coreProperties>
</file>