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  <p:sldMasterId id="2147483678" r:id="rId3"/>
  </p:sldMasterIdLst>
  <p:notesMasterIdLst>
    <p:notesMasterId r:id="rId8"/>
  </p:notesMasterIdLst>
  <p:sldIdLst>
    <p:sldId id="256" r:id="rId4"/>
    <p:sldId id="261" r:id="rId5"/>
    <p:sldId id="263" r:id="rId6"/>
    <p:sldId id="262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Professional Activities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committee members, responsibilities, activities,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Professional Activities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Committee Members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96815" y="1660155"/>
            <a:ext cx="7791220" cy="4143854"/>
          </a:xfrm>
        </p:spPr>
        <p:txBody>
          <a:bodyPr/>
          <a:lstStyle/>
          <a:p>
            <a:r>
              <a:rPr lang="en-US" sz="1800" dirty="0"/>
              <a:t>Chair:  Theresa Brunasso</a:t>
            </a:r>
          </a:p>
          <a:p>
            <a:pPr lvl="1"/>
            <a:r>
              <a:rPr lang="en-US" sz="1600" dirty="0"/>
              <a:t>Professional Activities (USA-PACE)</a:t>
            </a:r>
          </a:p>
          <a:p>
            <a:pPr lvl="1"/>
            <a:r>
              <a:rPr lang="en-US" sz="1600" dirty="0"/>
              <a:t>Founder, D&amp;S Microwave</a:t>
            </a:r>
          </a:p>
          <a:p>
            <a:r>
              <a:rPr lang="en-US" sz="1800" dirty="0"/>
              <a:t>Ed Kirchner</a:t>
            </a:r>
          </a:p>
          <a:p>
            <a:pPr lvl="1"/>
            <a:r>
              <a:rPr lang="en-US" sz="1600" dirty="0"/>
              <a:t>Employment &amp; Career Services (USA-ECSC)</a:t>
            </a:r>
          </a:p>
          <a:p>
            <a:pPr lvl="1"/>
            <a:r>
              <a:rPr lang="en-US" sz="1600" dirty="0"/>
              <a:t>Engineering IPT Leader, Harris Corporation</a:t>
            </a:r>
          </a:p>
          <a:p>
            <a:r>
              <a:rPr lang="en-US" sz="1800" dirty="0"/>
              <a:t>Bailey </a:t>
            </a:r>
            <a:r>
              <a:rPr lang="en-US" sz="1800" dirty="0" err="1"/>
              <a:t>Ulferts</a:t>
            </a:r>
            <a:endParaRPr lang="en-US" sz="1800" dirty="0"/>
          </a:p>
          <a:p>
            <a:pPr lvl="1"/>
            <a:r>
              <a:rPr lang="en-US" sz="1600" dirty="0"/>
              <a:t>Student Professional Awareness Coordinator</a:t>
            </a:r>
          </a:p>
          <a:p>
            <a:pPr lvl="1"/>
            <a:r>
              <a:rPr lang="en-US" sz="1600" dirty="0"/>
              <a:t>Controls Engineer, US Navy</a:t>
            </a:r>
          </a:p>
          <a:p>
            <a:r>
              <a:rPr lang="en-US" sz="1800" dirty="0"/>
              <a:t>Lee Stogner:</a:t>
            </a:r>
          </a:p>
          <a:p>
            <a:pPr lvl="1"/>
            <a:r>
              <a:rPr lang="en-US" sz="1600" dirty="0"/>
              <a:t>Government Activities Coordinator (USA-GAC)</a:t>
            </a:r>
          </a:p>
          <a:p>
            <a:pPr lvl="1"/>
            <a:r>
              <a:rPr lang="en-US" sz="1600" dirty="0"/>
              <a:t>President, Vincula Group</a:t>
            </a:r>
          </a:p>
          <a:p>
            <a:r>
              <a:rPr lang="en-US" sz="1800" dirty="0"/>
              <a:t>David Conner</a:t>
            </a:r>
          </a:p>
          <a:p>
            <a:pPr lvl="1"/>
            <a:r>
              <a:rPr lang="en-US" sz="1600" dirty="0"/>
              <a:t>STEM Educational Liaison (USA-K-12 STEM)</a:t>
            </a:r>
          </a:p>
          <a:p>
            <a:pPr lvl="1"/>
            <a:r>
              <a:rPr lang="en-US" sz="1600" dirty="0"/>
              <a:t>Professor &amp; Chair Emeritus, UAB ECE Department</a:t>
            </a:r>
          </a:p>
          <a:p>
            <a:pPr lvl="1"/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593FB9-D5D8-4FC6-80F3-2CA5E586AB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98" t="2968" r="17067" b="6201"/>
          <a:stretch/>
        </p:blipFill>
        <p:spPr>
          <a:xfrm>
            <a:off x="7043812" y="2298373"/>
            <a:ext cx="1229387" cy="1554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54A758-F085-43E1-AA40-83759B1ED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9087" y="3166769"/>
            <a:ext cx="1174282" cy="1554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53D3F4-5907-49FA-B987-F00DF991C0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85" t="6846" r="4118" b="21211"/>
          <a:stretch/>
        </p:blipFill>
        <p:spPr>
          <a:xfrm>
            <a:off x="7069091" y="4104411"/>
            <a:ext cx="1229387" cy="15544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2B3B8D-B73B-4969-A84A-E2269B05D2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93" r="8423" b="25394"/>
          <a:stretch/>
        </p:blipFill>
        <p:spPr>
          <a:xfrm>
            <a:off x="5756327" y="4881651"/>
            <a:ext cx="1177042" cy="15544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E7C494-9AEB-4F53-8310-F7AA2C62F2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2223" t="2616" r="23162" b="49351"/>
          <a:stretch/>
        </p:blipFill>
        <p:spPr>
          <a:xfrm>
            <a:off x="5782811" y="1402670"/>
            <a:ext cx="117583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Professional Activities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Committee Responsibilities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96815" y="1825625"/>
            <a:ext cx="8638327" cy="4143854"/>
          </a:xfrm>
        </p:spPr>
        <p:txBody>
          <a:bodyPr/>
          <a:lstStyle/>
          <a:p>
            <a:r>
              <a:rPr lang="en-US" dirty="0"/>
              <a:t>Encourage and support sections in ensuring the professional growth of members.</a:t>
            </a:r>
          </a:p>
          <a:p>
            <a:r>
              <a:rPr lang="en-US" dirty="0"/>
              <a:t>Work with others in the region to encourage, develop, and nurture programs that stimulate interest in STEM.</a:t>
            </a:r>
          </a:p>
          <a:p>
            <a:r>
              <a:rPr lang="en-US" dirty="0"/>
              <a:t>Submit the Professional Development Financial Report required by IEEE-USA.</a:t>
            </a:r>
          </a:p>
          <a:p>
            <a:r>
              <a:rPr lang="en-US" dirty="0"/>
              <a:t>Coordinate work to optimize the effectiveness of professional activities with federal, state and local governments.</a:t>
            </a:r>
          </a:p>
          <a:p>
            <a:r>
              <a:rPr lang="en-US" dirty="0"/>
              <a:t>Encourage student branches to hold events promoting professional awareness.</a:t>
            </a:r>
          </a:p>
        </p:txBody>
      </p:sp>
    </p:spTree>
    <p:extLst>
      <p:ext uri="{BB962C8B-B14F-4D97-AF65-F5344CB8AC3E}">
        <p14:creationId xmlns:p14="http://schemas.microsoft.com/office/powerpoint/2010/main" val="385085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Professional Activities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Activities and Goals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96815" y="1825625"/>
            <a:ext cx="8322641" cy="4143854"/>
          </a:xfrm>
        </p:spPr>
        <p:txBody>
          <a:bodyPr/>
          <a:lstStyle/>
          <a:p>
            <a:r>
              <a:rPr lang="en-US" dirty="0"/>
              <a:t>Distribute 100% of PACE funds to sections for professional events</a:t>
            </a:r>
          </a:p>
          <a:p>
            <a:r>
              <a:rPr lang="en-US" dirty="0"/>
              <a:t>Work with PACE committee and region to secure funds for future professional activities</a:t>
            </a:r>
          </a:p>
          <a:p>
            <a:r>
              <a:rPr lang="en-US" dirty="0"/>
              <a:t>Establish a short-term plan for employment activities in the region</a:t>
            </a:r>
          </a:p>
          <a:p>
            <a:r>
              <a:rPr lang="en-US" dirty="0"/>
              <a:t>Increase networking between students and professionals</a:t>
            </a:r>
          </a:p>
          <a:p>
            <a:r>
              <a:rPr lang="en-US" dirty="0"/>
              <a:t>Share information of region government activities</a:t>
            </a:r>
          </a:p>
          <a:p>
            <a:r>
              <a:rPr lang="en-US" dirty="0"/>
              <a:t>Participate in Congressional Visits Week in DC May 7-10</a:t>
            </a:r>
          </a:p>
          <a:p>
            <a:r>
              <a:rPr lang="en-US" dirty="0"/>
              <a:t>Produce a Government Activities webinar at the region</a:t>
            </a:r>
          </a:p>
          <a:p>
            <a:r>
              <a:rPr lang="en-US" dirty="0"/>
              <a:t>Provide funds and training for K-12 STEM volunteers</a:t>
            </a:r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231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Professional Activities</vt:lpstr>
      <vt:lpstr>Professional Activities Committee</vt:lpstr>
      <vt:lpstr>Professional Activities Committee</vt:lpstr>
      <vt:lpstr>Professional Activities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Theresa Brunasso</cp:lastModifiedBy>
  <cp:revision>18</cp:revision>
  <dcterms:modified xsi:type="dcterms:W3CDTF">2018-04-19T18:51:52Z</dcterms:modified>
</cp:coreProperties>
</file>