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5" r:id="rId1"/>
    <p:sldMasterId id="2147483676" r:id="rId2"/>
    <p:sldMasterId id="2147483678" r:id="rId3"/>
  </p:sldMasterIdLst>
  <p:notesMasterIdLst>
    <p:notesMasterId r:id="rId8"/>
  </p:notesMasterIdLst>
  <p:sldIdLst>
    <p:sldId id="256" r:id="rId4"/>
    <p:sldId id="261" r:id="rId5"/>
    <p:sldId id="263" r:id="rId6"/>
    <p:sldId id="262" r:id="rId7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90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buChar char="●"/>
              <a:defRPr sz="1100"/>
            </a:lvl1pPr>
            <a:lvl2pPr lvl="1">
              <a:spcBef>
                <a:spcPts val="0"/>
              </a:spcBef>
              <a:buSzPct val="100000"/>
              <a:buChar char="○"/>
              <a:defRPr sz="1100"/>
            </a:lvl2pPr>
            <a:lvl3pPr lvl="2">
              <a:spcBef>
                <a:spcPts val="0"/>
              </a:spcBef>
              <a:buSzPct val="100000"/>
              <a:buChar char="■"/>
              <a:defRPr sz="1100"/>
            </a:lvl3pPr>
            <a:lvl4pPr lvl="3">
              <a:spcBef>
                <a:spcPts val="0"/>
              </a:spcBef>
              <a:buSzPct val="100000"/>
              <a:buChar char="●"/>
              <a:defRPr sz="1100"/>
            </a:lvl4pPr>
            <a:lvl5pPr lvl="4">
              <a:spcBef>
                <a:spcPts val="0"/>
              </a:spcBef>
              <a:buSzPct val="100000"/>
              <a:buChar char="○"/>
              <a:defRPr sz="1100"/>
            </a:lvl5pPr>
            <a:lvl6pPr lvl="5">
              <a:spcBef>
                <a:spcPts val="0"/>
              </a:spcBef>
              <a:buSzPct val="100000"/>
              <a:buChar char="■"/>
              <a:defRPr sz="1100"/>
            </a:lvl6pPr>
            <a:lvl7pPr lvl="6">
              <a:spcBef>
                <a:spcPts val="0"/>
              </a:spcBef>
              <a:buSzPct val="100000"/>
              <a:buChar char="●"/>
              <a:defRPr sz="1100"/>
            </a:lvl7pPr>
            <a:lvl8pPr lvl="7">
              <a:spcBef>
                <a:spcPts val="0"/>
              </a:spcBef>
              <a:buSzPct val="100000"/>
              <a:buChar char="○"/>
              <a:defRPr sz="1100"/>
            </a:lvl8pPr>
            <a:lvl9pPr lvl="8">
              <a:spcBef>
                <a:spcPts val="0"/>
              </a:spcBef>
              <a:buSzPct val="1000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46115850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52" name="Shape 15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9.jpg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 w Images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ctrTitle"/>
          </p:nvPr>
        </p:nvSpPr>
        <p:spPr>
          <a:xfrm>
            <a:off x="685800" y="3429318"/>
            <a:ext cx="7772400" cy="90392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rgbClr val="0066A1"/>
              </a:buClr>
              <a:buSzPct val="100000"/>
              <a:buFont typeface="Calibri"/>
              <a:buNone/>
              <a:defRPr sz="4400" b="1" i="0" u="none" strike="noStrike" cap="none">
                <a:solidFill>
                  <a:srgbClr val="0066A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SzPct val="77777"/>
              <a:buNone/>
              <a:defRPr sz="1800"/>
            </a:lvl2pPr>
            <a:lvl3pPr lvl="2" indent="0">
              <a:spcBef>
                <a:spcPts val="0"/>
              </a:spcBef>
              <a:buSzPct val="77777"/>
              <a:buNone/>
              <a:defRPr sz="1800"/>
            </a:lvl3pPr>
            <a:lvl4pPr lvl="3" indent="0">
              <a:spcBef>
                <a:spcPts val="0"/>
              </a:spcBef>
              <a:buSzPct val="77777"/>
              <a:buNone/>
              <a:defRPr sz="1800"/>
            </a:lvl4pPr>
            <a:lvl5pPr lvl="4" indent="0">
              <a:spcBef>
                <a:spcPts val="0"/>
              </a:spcBef>
              <a:buSzPct val="77777"/>
              <a:buNone/>
              <a:defRPr sz="1800"/>
            </a:lvl5pPr>
            <a:lvl6pPr lvl="5" indent="0">
              <a:spcBef>
                <a:spcPts val="0"/>
              </a:spcBef>
              <a:buSzPct val="77777"/>
              <a:buNone/>
              <a:defRPr sz="1800"/>
            </a:lvl6pPr>
            <a:lvl7pPr lvl="6" indent="0">
              <a:spcBef>
                <a:spcPts val="0"/>
              </a:spcBef>
              <a:buSzPct val="77777"/>
              <a:buNone/>
              <a:defRPr sz="1800"/>
            </a:lvl7pPr>
            <a:lvl8pPr lvl="7" indent="0">
              <a:spcBef>
                <a:spcPts val="0"/>
              </a:spcBef>
              <a:buSzPct val="77777"/>
              <a:buNone/>
              <a:defRPr sz="1800"/>
            </a:lvl8pPr>
            <a:lvl9pPr lvl="8" indent="0">
              <a:spcBef>
                <a:spcPts val="0"/>
              </a:spcBef>
              <a:buSzPct val="77777"/>
              <a:buNone/>
              <a:defRPr sz="1800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subTitle" idx="1"/>
          </p:nvPr>
        </p:nvSpPr>
        <p:spPr>
          <a:xfrm>
            <a:off x="685800" y="4425316"/>
            <a:ext cx="7772400" cy="124428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rgbClr val="0066A1"/>
              </a:buClr>
              <a:buSzPct val="100000"/>
              <a:buFont typeface="Noto Sans Symbols"/>
              <a:buNone/>
              <a:defRPr sz="2800" b="1" i="1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SzPct val="1000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SzPct val="100000"/>
              <a:buFont typeface="Noto Sans Symbols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SzPct val="100000"/>
              <a:buFont typeface="Noto Sans Symbols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SzPct val="100000"/>
              <a:buFont typeface="Noto Sans Symbols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59" name="Shape 5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1084587"/>
            <a:ext cx="1823679" cy="1823679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Shape 6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828800" y="1074510"/>
            <a:ext cx="1825874" cy="1825874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Shape 6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657600" y="1084587"/>
            <a:ext cx="1825874" cy="1825874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Shape 6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486400" y="1084587"/>
            <a:ext cx="1825874" cy="1825874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Shape 6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315200" y="1084587"/>
            <a:ext cx="1825874" cy="18258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ntent Slide_TwoColumnBullets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ctrTitle"/>
          </p:nvPr>
        </p:nvSpPr>
        <p:spPr>
          <a:xfrm>
            <a:off x="396815" y="565421"/>
            <a:ext cx="8419381" cy="52150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rgbClr val="0066A1"/>
              </a:buClr>
              <a:buSzPct val="100000"/>
              <a:buFont typeface="Calibri"/>
              <a:buNone/>
              <a:defRPr sz="3400" b="1" i="0" u="none" strike="noStrike" cap="none">
                <a:solidFill>
                  <a:srgbClr val="0066A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SzPct val="77777"/>
              <a:buNone/>
              <a:defRPr sz="1800"/>
            </a:lvl2pPr>
            <a:lvl3pPr lvl="2" indent="0">
              <a:spcBef>
                <a:spcPts val="0"/>
              </a:spcBef>
              <a:buSzPct val="77777"/>
              <a:buNone/>
              <a:defRPr sz="1800"/>
            </a:lvl3pPr>
            <a:lvl4pPr lvl="3" indent="0">
              <a:spcBef>
                <a:spcPts val="0"/>
              </a:spcBef>
              <a:buSzPct val="77777"/>
              <a:buNone/>
              <a:defRPr sz="1800"/>
            </a:lvl4pPr>
            <a:lvl5pPr lvl="4" indent="0">
              <a:spcBef>
                <a:spcPts val="0"/>
              </a:spcBef>
              <a:buSzPct val="77777"/>
              <a:buNone/>
              <a:defRPr sz="1800"/>
            </a:lvl5pPr>
            <a:lvl6pPr lvl="5" indent="0">
              <a:spcBef>
                <a:spcPts val="0"/>
              </a:spcBef>
              <a:buSzPct val="77777"/>
              <a:buNone/>
              <a:defRPr sz="1800"/>
            </a:lvl6pPr>
            <a:lvl7pPr lvl="6" indent="0">
              <a:spcBef>
                <a:spcPts val="0"/>
              </a:spcBef>
              <a:buSzPct val="77777"/>
              <a:buNone/>
              <a:defRPr sz="1800"/>
            </a:lvl7pPr>
            <a:lvl8pPr lvl="7" indent="0">
              <a:spcBef>
                <a:spcPts val="0"/>
              </a:spcBef>
              <a:buSzPct val="77777"/>
              <a:buNone/>
              <a:defRPr sz="1800"/>
            </a:lvl8pPr>
            <a:lvl9pPr lvl="8" indent="0">
              <a:spcBef>
                <a:spcPts val="0"/>
              </a:spcBef>
              <a:buSzPct val="77777"/>
              <a:buNone/>
              <a:defRPr sz="1800"/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subTitle" idx="1"/>
          </p:nvPr>
        </p:nvSpPr>
        <p:spPr>
          <a:xfrm>
            <a:off x="396815" y="1199109"/>
            <a:ext cx="8419381" cy="42265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rgbClr val="7F7F7F"/>
              </a:buClr>
              <a:buSzPct val="100000"/>
              <a:buFont typeface="Arial"/>
              <a:buNone/>
              <a:defRPr sz="2400" b="1" i="1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body" idx="2"/>
          </p:nvPr>
        </p:nvSpPr>
        <p:spPr>
          <a:xfrm>
            <a:off x="396816" y="1825625"/>
            <a:ext cx="4076330" cy="414385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457200" marR="0" lvl="0" indent="-381000" algn="l" rtl="0">
              <a:lnSpc>
                <a:spcPct val="90000"/>
              </a:lnSpc>
              <a:spcBef>
                <a:spcPts val="1000"/>
              </a:spcBef>
              <a:buClr>
                <a:srgbClr val="0066A1"/>
              </a:buClr>
              <a:buSzPct val="60000"/>
              <a:buFont typeface="Merriweather Sans"/>
              <a:buChar char="▶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800100" marR="0" lvl="1" indent="-228600" algn="l" rtl="0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SzPct val="1000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257300" marR="0" lvl="2" indent="-241300" algn="l" rtl="0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SzPct val="100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57350" marR="0" lvl="3" indent="-196850" algn="l" rtl="0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SzPct val="100000"/>
              <a:buFont typeface="Noto Sans Symbols"/>
              <a:buChar char="▪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114550" marR="0" lvl="4" indent="-196850" algn="l" rtl="0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SzPct val="100000"/>
              <a:buFont typeface="Noto Sans Symbols"/>
              <a:buChar char="▪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body" idx="3"/>
          </p:nvPr>
        </p:nvSpPr>
        <p:spPr>
          <a:xfrm>
            <a:off x="4739866" y="1825625"/>
            <a:ext cx="4076330" cy="414385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457200" marR="0" lvl="0" indent="-381000" algn="l" rtl="0">
              <a:lnSpc>
                <a:spcPct val="90000"/>
              </a:lnSpc>
              <a:spcBef>
                <a:spcPts val="1000"/>
              </a:spcBef>
              <a:buClr>
                <a:srgbClr val="0066A1"/>
              </a:buClr>
              <a:buSzPct val="60000"/>
              <a:buFont typeface="Merriweather Sans"/>
              <a:buChar char="▶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800100" marR="0" lvl="1" indent="-228600" algn="l" rtl="0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SzPct val="1000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257300" marR="0" lvl="2" indent="-241300" algn="l" rtl="0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SzPct val="100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57350" marR="0" lvl="3" indent="-196850" algn="l" rtl="0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SzPct val="100000"/>
              <a:buFont typeface="Noto Sans Symbols"/>
              <a:buChar char="▪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114550" marR="0" lvl="4" indent="-196850" algn="l" rtl="0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SzPct val="100000"/>
              <a:buFont typeface="Noto Sans Symbols"/>
              <a:buChar char="▪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gif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2.gif"/><Relationship Id="rId4" Type="http://schemas.openxmlformats.org/officeDocument/2006/relationships/image" Target="../media/image11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Char char="●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●"/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●"/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  <a:endParaRPr lang="en"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Shape 5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3750" y="-13772"/>
            <a:ext cx="9144002" cy="6854998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Shape 5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3750" y="5021485"/>
            <a:ext cx="9143998" cy="1841341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Shape 5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3750" y="-13775"/>
            <a:ext cx="9144000" cy="927415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Shape 54"/>
          <p:cNvPicPr preferRelativeResize="0"/>
          <p:nvPr/>
        </p:nvPicPr>
        <p:blipFill rotWithShape="1">
          <a:blip r:embed="rId6">
            <a:alphaModFix/>
          </a:blip>
          <a:srcRect r="2161"/>
          <a:stretch/>
        </p:blipFill>
        <p:spPr>
          <a:xfrm>
            <a:off x="7676211" y="6080769"/>
            <a:ext cx="1143673" cy="665889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Shape 55"/>
          <p:cNvSpPr txBox="1"/>
          <p:nvPr/>
        </p:nvSpPr>
        <p:spPr>
          <a:xfrm>
            <a:off x="385257" y="6194523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"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Shape 7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5941775"/>
            <a:ext cx="9144220" cy="922725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Shape 78"/>
          <p:cNvSpPr txBox="1"/>
          <p:nvPr/>
        </p:nvSpPr>
        <p:spPr>
          <a:xfrm>
            <a:off x="385257" y="6194523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" sz="1200" b="0" i="0" u="none" strike="noStrike" cap="none">
                <a:solidFill>
                  <a:srgbClr val="0066A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" sz="1200" b="0" i="0" u="none" strike="noStrike" cap="none">
              <a:solidFill>
                <a:srgbClr val="0066A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9" name="Shape 7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-9950"/>
            <a:ext cx="9143998" cy="922727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Shape 8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802096" y="6078746"/>
            <a:ext cx="1145704" cy="355587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63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7.jpg"/><Relationship Id="rId5" Type="http://schemas.openxmlformats.org/officeDocument/2006/relationships/image" Target="../media/image16.jpg"/><Relationship Id="rId4" Type="http://schemas.openxmlformats.org/officeDocument/2006/relationships/image" Target="../media/image15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>
            <a:spLocks noGrp="1"/>
          </p:cNvSpPr>
          <p:nvPr>
            <p:ph type="ctrTitle"/>
          </p:nvPr>
        </p:nvSpPr>
        <p:spPr>
          <a:xfrm>
            <a:off x="685800" y="3429318"/>
            <a:ext cx="7772400" cy="903922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-279400" algn="l" rtl="0">
              <a:lnSpc>
                <a:spcPct val="90000"/>
              </a:lnSpc>
              <a:spcBef>
                <a:spcPts val="0"/>
              </a:spcBef>
              <a:buClr>
                <a:srgbClr val="0066A1"/>
              </a:buClr>
              <a:buSzPct val="100000"/>
              <a:buFont typeface="Calibri"/>
              <a:buNone/>
            </a:pPr>
            <a:r>
              <a:rPr lang="en-US" sz="4400" b="1" i="0" u="none" strike="noStrike" cap="none" dirty="0">
                <a:solidFill>
                  <a:srgbClr val="0066A1"/>
                </a:solidFill>
                <a:latin typeface="Calibri"/>
                <a:ea typeface="Calibri"/>
                <a:cs typeface="Calibri"/>
                <a:sym typeface="Calibri"/>
              </a:rPr>
              <a:t>Professional Activities</a:t>
            </a:r>
            <a:endParaRPr sz="4400" b="1" i="0" u="none" strike="noStrike" cap="none" dirty="0">
              <a:solidFill>
                <a:srgbClr val="0066A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5" name="Shape 155"/>
          <p:cNvSpPr txBox="1">
            <a:spLocks noGrp="1"/>
          </p:cNvSpPr>
          <p:nvPr>
            <p:ph type="subTitle" idx="1"/>
          </p:nvPr>
        </p:nvSpPr>
        <p:spPr>
          <a:xfrm>
            <a:off x="685800" y="4425316"/>
            <a:ext cx="7772400" cy="1244282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-177800" algn="l" rtl="0">
              <a:lnSpc>
                <a:spcPct val="90000"/>
              </a:lnSpc>
              <a:spcBef>
                <a:spcPts val="0"/>
              </a:spcBef>
              <a:buClr>
                <a:srgbClr val="0066A1"/>
              </a:buClr>
              <a:buSzPct val="100000"/>
              <a:buFont typeface="Noto Sans Symbols"/>
              <a:buNone/>
            </a:pPr>
            <a:r>
              <a:rPr lang="en-US" sz="2800" b="1" i="1" u="none" strike="noStrike" cap="none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Report to IEEE </a:t>
            </a:r>
            <a:r>
              <a:rPr lang="en-US" sz="2800" b="1" i="1" u="none" strike="noStrike" cap="none" dirty="0" err="1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SoutheastCon</a:t>
            </a:r>
            <a:r>
              <a:rPr lang="en-US" sz="2800" b="1" i="1" u="none" strike="noStrike" cap="none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 2018 on committee members, responsibilities, activities, and goals.</a:t>
            </a:r>
            <a:endParaRPr sz="2800" b="1" i="1" u="none" strike="noStrike" cap="none" dirty="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Professional Activities Committee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Committee Members for 2018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>
          <a:xfrm>
            <a:off x="396815" y="1660155"/>
            <a:ext cx="7791220" cy="4143854"/>
          </a:xfrm>
        </p:spPr>
        <p:txBody>
          <a:bodyPr/>
          <a:lstStyle/>
          <a:p>
            <a:r>
              <a:rPr lang="en-US" sz="1800" dirty="0"/>
              <a:t>Chair:  Theresa Brunasso</a:t>
            </a:r>
          </a:p>
          <a:p>
            <a:pPr lvl="1"/>
            <a:r>
              <a:rPr lang="en-US" sz="1600" dirty="0"/>
              <a:t>Professional Activities (USA-PACE)</a:t>
            </a:r>
          </a:p>
          <a:p>
            <a:pPr lvl="1"/>
            <a:r>
              <a:rPr lang="en-US" sz="1600" dirty="0"/>
              <a:t>Founder, D&amp;S Microwave</a:t>
            </a:r>
          </a:p>
          <a:p>
            <a:r>
              <a:rPr lang="en-US" sz="1800" dirty="0"/>
              <a:t>Ed Kirchner</a:t>
            </a:r>
          </a:p>
          <a:p>
            <a:pPr lvl="1"/>
            <a:r>
              <a:rPr lang="en-US" sz="1600" dirty="0"/>
              <a:t>Employment &amp; Career Services (USA-ECSC)</a:t>
            </a:r>
          </a:p>
          <a:p>
            <a:pPr lvl="1"/>
            <a:r>
              <a:rPr lang="en-US" sz="1600" dirty="0"/>
              <a:t>Engineering IPT Leader, Harris Corporation</a:t>
            </a:r>
          </a:p>
          <a:p>
            <a:r>
              <a:rPr lang="en-US" sz="1800" dirty="0"/>
              <a:t>Bailey </a:t>
            </a:r>
            <a:r>
              <a:rPr lang="en-US" sz="1800" dirty="0" err="1"/>
              <a:t>Ulferts</a:t>
            </a:r>
            <a:endParaRPr lang="en-US" sz="1800" dirty="0"/>
          </a:p>
          <a:p>
            <a:pPr lvl="1"/>
            <a:r>
              <a:rPr lang="en-US" sz="1600" dirty="0"/>
              <a:t>Student Professional Awareness Coordinator</a:t>
            </a:r>
          </a:p>
          <a:p>
            <a:pPr lvl="1"/>
            <a:r>
              <a:rPr lang="en-US" sz="1600" dirty="0"/>
              <a:t>Controls Engineer, US Navy</a:t>
            </a:r>
          </a:p>
          <a:p>
            <a:r>
              <a:rPr lang="en-US" sz="1800" dirty="0"/>
              <a:t>Lee Stogner:</a:t>
            </a:r>
          </a:p>
          <a:p>
            <a:pPr lvl="1"/>
            <a:r>
              <a:rPr lang="en-US" sz="1600" dirty="0"/>
              <a:t>Government Activities Coordinator (USA-GAC)</a:t>
            </a:r>
          </a:p>
          <a:p>
            <a:pPr lvl="1"/>
            <a:r>
              <a:rPr lang="en-US" sz="1600" dirty="0"/>
              <a:t>President, Vincula Group</a:t>
            </a:r>
          </a:p>
          <a:p>
            <a:r>
              <a:rPr lang="en-US" sz="1800" dirty="0"/>
              <a:t>David Conner</a:t>
            </a:r>
          </a:p>
          <a:p>
            <a:pPr lvl="1"/>
            <a:r>
              <a:rPr lang="en-US" sz="1600" dirty="0"/>
              <a:t>STEM Educational Liaison (USA-K-12 STEM)</a:t>
            </a:r>
          </a:p>
          <a:p>
            <a:pPr lvl="1"/>
            <a:r>
              <a:rPr lang="en-US" sz="1600" dirty="0"/>
              <a:t>Professor &amp; Chair Emeritus, UAB ECE Department</a:t>
            </a:r>
          </a:p>
          <a:p>
            <a:pPr lvl="1"/>
            <a:endParaRPr lang="en-US" sz="16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B593FB9-D5D8-4FC6-80F3-2CA5E586AB9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098" t="2968" r="17067" b="6201"/>
          <a:stretch/>
        </p:blipFill>
        <p:spPr>
          <a:xfrm>
            <a:off x="7043812" y="2298373"/>
            <a:ext cx="1229387" cy="155448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954A758-F085-43E1-AA40-83759B1ED2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9087" y="3166769"/>
            <a:ext cx="1174282" cy="155448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953D3F4-5907-49FA-B987-F00DF991C01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0385" t="6846" r="4118" b="21211"/>
          <a:stretch/>
        </p:blipFill>
        <p:spPr>
          <a:xfrm>
            <a:off x="7069091" y="4104411"/>
            <a:ext cx="1229387" cy="155448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82B3B8D-B73B-4969-A84A-E2269B05D2C2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4293" r="8423" b="25394"/>
          <a:stretch/>
        </p:blipFill>
        <p:spPr>
          <a:xfrm>
            <a:off x="5756327" y="4881651"/>
            <a:ext cx="1177042" cy="155448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B0E7C494-9AEB-4F53-8310-F7AA2C62F2A7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22223" t="2616" r="23162" b="49351"/>
          <a:stretch/>
        </p:blipFill>
        <p:spPr>
          <a:xfrm>
            <a:off x="5782811" y="1402670"/>
            <a:ext cx="1175837" cy="1554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0099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Professional Activities Committee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Committee Responsibilities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>
          <a:xfrm>
            <a:off x="396815" y="1825625"/>
            <a:ext cx="8638327" cy="4143854"/>
          </a:xfrm>
        </p:spPr>
        <p:txBody>
          <a:bodyPr/>
          <a:lstStyle/>
          <a:p>
            <a:r>
              <a:rPr lang="en-US" dirty="0"/>
              <a:t>Encourage and support sections in ensuring the professional growth of members.</a:t>
            </a:r>
          </a:p>
          <a:p>
            <a:r>
              <a:rPr lang="en-US" dirty="0"/>
              <a:t>Work with others in the region to encourage, develop, and nurture programs that stimulate interest in STEM.</a:t>
            </a:r>
          </a:p>
          <a:p>
            <a:r>
              <a:rPr lang="en-US" dirty="0"/>
              <a:t>Submit the Professional Development Financial Report required by IEEE-USA.</a:t>
            </a:r>
          </a:p>
          <a:p>
            <a:r>
              <a:rPr lang="en-US" dirty="0"/>
              <a:t>Coordinate work to optimize the effectiveness of professional activities with federal, state and local governments.</a:t>
            </a:r>
          </a:p>
          <a:p>
            <a:r>
              <a:rPr lang="en-US" dirty="0"/>
              <a:t>Encourage student branches to hold events promoting professional awareness.</a:t>
            </a:r>
          </a:p>
        </p:txBody>
      </p:sp>
    </p:spTree>
    <p:extLst>
      <p:ext uri="{BB962C8B-B14F-4D97-AF65-F5344CB8AC3E}">
        <p14:creationId xmlns:p14="http://schemas.microsoft.com/office/powerpoint/2010/main" val="3850850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Professional Activities Committee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Activities and Goals for 2018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>
          <a:xfrm>
            <a:off x="396815" y="1825625"/>
            <a:ext cx="8322641" cy="4143854"/>
          </a:xfrm>
        </p:spPr>
        <p:txBody>
          <a:bodyPr/>
          <a:lstStyle/>
          <a:p>
            <a:r>
              <a:rPr lang="en-US" dirty="0"/>
              <a:t>Distribute 100% of PACE funds to sections for professional events</a:t>
            </a:r>
          </a:p>
          <a:p>
            <a:r>
              <a:rPr lang="en-US" dirty="0"/>
              <a:t>Work with PACE committee and region to secure funds for future professional activities</a:t>
            </a:r>
          </a:p>
          <a:p>
            <a:r>
              <a:rPr lang="en-US" dirty="0"/>
              <a:t>Establish a short-term plan for employment activities in the region</a:t>
            </a:r>
          </a:p>
          <a:p>
            <a:r>
              <a:rPr lang="en-US" dirty="0"/>
              <a:t>Increase networking between students and professionals</a:t>
            </a:r>
          </a:p>
          <a:p>
            <a:r>
              <a:rPr lang="en-US" dirty="0"/>
              <a:t>Share information of region government activities</a:t>
            </a:r>
          </a:p>
          <a:p>
            <a:r>
              <a:rPr lang="en-US" dirty="0"/>
              <a:t>Participate in Congressional Visits Week in DC May 7-10</a:t>
            </a:r>
          </a:p>
          <a:p>
            <a:r>
              <a:rPr lang="en-US" dirty="0"/>
              <a:t>Produce a Government Activities webinar at the region</a:t>
            </a:r>
          </a:p>
          <a:p>
            <a:r>
              <a:rPr lang="en-US" dirty="0"/>
              <a:t>Provide funds and training for K-12 STEM volunteers</a:t>
            </a:r>
          </a:p>
        </p:txBody>
      </p:sp>
    </p:spTree>
    <p:extLst>
      <p:ext uri="{BB962C8B-B14F-4D97-AF65-F5344CB8AC3E}">
        <p14:creationId xmlns:p14="http://schemas.microsoft.com/office/powerpoint/2010/main" val="3902890619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itle Slides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ontent Slides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231</Words>
  <Application>Microsoft Office PowerPoint</Application>
  <PresentationFormat>On-screen Show (4:3)</PresentationFormat>
  <Paragraphs>36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Merriweather Sans</vt:lpstr>
      <vt:lpstr>Noto Sans Symbols</vt:lpstr>
      <vt:lpstr>Simple Light</vt:lpstr>
      <vt:lpstr>Title Slides</vt:lpstr>
      <vt:lpstr>Content Slides</vt:lpstr>
      <vt:lpstr>Professional Activities</vt:lpstr>
      <vt:lpstr>Professional Activities Committee</vt:lpstr>
      <vt:lpstr>Professional Activities Committee</vt:lpstr>
      <vt:lpstr>Professional Activities Committee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Alabama Section</dc:title>
  <cp:lastModifiedBy>Theresa Brunasso</cp:lastModifiedBy>
  <cp:revision>18</cp:revision>
  <dcterms:modified xsi:type="dcterms:W3CDTF">2018-04-19T18:51:52Z</dcterms:modified>
</cp:coreProperties>
</file>