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81" r:id="rId2"/>
    <p:sldId id="305" r:id="rId3"/>
    <p:sldId id="260" r:id="rId4"/>
    <p:sldId id="259" r:id="rId5"/>
    <p:sldId id="258" r:id="rId6"/>
    <p:sldId id="289" r:id="rId7"/>
    <p:sldId id="308" r:id="rId8"/>
    <p:sldId id="309" r:id="rId9"/>
    <p:sldId id="310" r:id="rId10"/>
    <p:sldId id="311" r:id="rId11"/>
    <p:sldId id="312" r:id="rId12"/>
    <p:sldId id="313" r:id="rId13"/>
    <p:sldId id="307" r:id="rId14"/>
    <p:sldId id="292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5903" autoAdjust="0"/>
  </p:normalViewPr>
  <p:slideViewPr>
    <p:cSldViewPr>
      <p:cViewPr>
        <p:scale>
          <a:sx n="75" d="100"/>
          <a:sy n="75" d="100"/>
        </p:scale>
        <p:origin x="-115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6A601-9B1B-438A-96A6-56431C4BA801}" type="datetimeFigureOut">
              <a:rPr lang="en-CA" smtClean="0"/>
              <a:pPr/>
              <a:t>20/04/2018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FCE83-0D6D-418E-84F5-E30F60A7C7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Presenter, the following presentation is adaptable</a:t>
            </a:r>
            <a:r>
              <a:rPr lang="en-US" i="1" baseline="0" dirty="0" smtClean="0"/>
              <a:t> to your audience. Please see the notes sections for additional information, links, and other information that can improve the experience for your audience.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66866-8824-FB42-A268-53AD493C3B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B809-2C2A-402B-B1A7-7FAE19C8D6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If you could walk into a store, and buy the shrink</a:t>
            </a:r>
            <a:r>
              <a:rPr lang="en-CA" baseline="0" dirty="0" smtClean="0"/>
              <a:t> wrapped version of your software, what the design of the box look like and what would it say?</a:t>
            </a:r>
          </a:p>
          <a:p>
            <a:r>
              <a:rPr lang="en-CA" baseline="0" dirty="0" smtClean="0"/>
              <a:t>Point here is to get your team looking at your project through the eyes of your end customer.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CE83-0D6D-418E-84F5-E30F60A7C7AC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32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Write down all the reasons why your company would want to spend money on this project in the first place.</a:t>
            </a:r>
          </a:p>
          <a:p>
            <a:r>
              <a:rPr lang="en-CA" dirty="0" smtClean="0"/>
              <a:t>Then pick and highlight the most important one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CE83-0D6D-418E-84F5-E30F60A7C7AC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58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Emergen</a:t>
            </a:r>
            <a:r>
              <a:rPr lang="en-US" dirty="0" smtClean="0"/>
              <a:t>-C or similar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BD484-1673-44CF-8D46-0D0DF80947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5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Presenter, optional quotes that you audience</a:t>
            </a:r>
            <a:r>
              <a:rPr lang="en-US" i="1" baseline="0" dirty="0" smtClean="0"/>
              <a:t> may find inspiring </a:t>
            </a:r>
            <a:r>
              <a:rPr lang="en-US" i="1" dirty="0" smtClean="0"/>
              <a:t>:</a:t>
            </a:r>
          </a:p>
          <a:p>
            <a:endParaRPr lang="en-US" dirty="0" smtClean="0"/>
          </a:p>
          <a:p>
            <a:r>
              <a:rPr lang="en-US" b="1" dirty="0" smtClean="0"/>
              <a:t>Thomas</a:t>
            </a:r>
            <a:r>
              <a:rPr lang="en-US" b="1" baseline="0" dirty="0" smtClean="0"/>
              <a:t> Alva Edison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I find 10,000 ways something won't work, I haven't failed. I am not discouraged, because every wrong attempt discarded is often a step forward.”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“Many of life's failures are people who did not realize how close they were to success when they gave up.”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Alexander Graham Bell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"The day will come when the man at the telephone will be able to see the distant person to whom he is speaking" (c.1906)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inventor is a man who looks around upon the world and is not contented with things as they are. He wants to improve whatever he sees, he wants to benefit the world; he is haunted by an idea. The spirit of invention possesses him, seeking materialization.”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66866-8824-FB42-A268-53AD493C3B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2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53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0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1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6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3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0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F2801-562A-684C-B81E-FD1667E3AB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3706FF9-A7A1-1E49-B552-C01D56EB6E49}" type="datetime1">
              <a:rPr lang="en-US" smtClean="0"/>
              <a:pPr>
                <a:defRPr/>
              </a:pPr>
              <a:t>4/20/2018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26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4/20/2018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9125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4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4/20/2018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0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4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5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4/20/2018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5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60" r:id="rId19"/>
    <p:sldLayoutId id="2147483683" r:id="rId20"/>
    <p:sldLayoutId id="2147483684" r:id="rId2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randall@ieee.org" TargetMode="External"/><Relationship Id="rId2" Type="http://schemas.openxmlformats.org/officeDocument/2006/relationships/hyperlink" Target="mailto:g.randall@ieee.org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MOVE Project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8092194" cy="751344"/>
          </a:xfrm>
        </p:spPr>
        <p:txBody>
          <a:bodyPr>
            <a:normAutofit/>
          </a:bodyPr>
          <a:lstStyle/>
          <a:p>
            <a:r>
              <a:rPr lang="en-US" dirty="0" smtClean="0"/>
              <a:t>Grayson Randall, MOVE Driver and volunteer</a:t>
            </a:r>
            <a:br>
              <a:rPr lang="en-US" dirty="0" smtClean="0"/>
            </a:br>
            <a:r>
              <a:rPr lang="en-US" dirty="0" smtClean="0"/>
              <a:t>Mary Ellen Randall, MOVE Program Director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BB9E4D3-F80A-BB4B-8FD5-37E8CBED91A1}" type="datetime1">
              <a:rPr lang="en-US" smtClean="0"/>
              <a:t>4/20/2018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0911" y="3157836"/>
            <a:ext cx="8516907" cy="7650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5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1,000 Year Flood in West Virginia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184534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" b="23298"/>
          <a:stretch/>
        </p:blipFill>
        <p:spPr bwMode="auto">
          <a:xfrm>
            <a:off x="5715000" y="1705897"/>
            <a:ext cx="3465871" cy="21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scontent-iad3-1.xx.fbcdn.net/v/t1.0-9/13516506_1642427242743164_7443367622343681979_n.jpg?oh=7ceffb3f18d60cc2abc2ea6be0e890d9&amp;oe=57F77C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3290888"/>
            <a:ext cx="36575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8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traveled </a:t>
            </a:r>
            <a:endParaRPr lang="en-US" dirty="0"/>
          </a:p>
        </p:txBody>
      </p:sp>
      <p:pic>
        <p:nvPicPr>
          <p:cNvPr id="4098" name="Picture 2" descr="https://scontent-iad3-1.xx.fbcdn.net/v/t1.0-9/13510869_1642427259409829_8099711965084829949_n.jpg?oh=0652253e846fe9347595cb4683f91688&amp;oe=5823FE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18303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752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homes were reported to be missing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hazards were real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6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Cross Caseworkers work out of district office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297680" cy="32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scontent-iad3-1.xx.fbcdn.net/v/t1.0-9/13567250_1642427599409795_9131178890121759370_n.jpg?oh=46c2a9730d7c82954fdf13008553862b&amp;oe=57F606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200400"/>
            <a:ext cx="48767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41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Cleaning supplies are available and other bulk items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43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and shelter are available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00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Caseworkers locate those needing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5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0"/>
            <a:ext cx="8462963" cy="14605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Maya Angelou</a:t>
            </a:r>
          </a:p>
          <a:p>
            <a:pPr marL="0" indent="0" algn="r">
              <a:buNone/>
            </a:pPr>
            <a:r>
              <a:rPr lang="en-US" dirty="0" smtClean="0"/>
              <a:t>Author &amp; Poet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F3D0-0A0E-4559-8F81-BB1A81EF1A8E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534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“I've learned that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people </a:t>
            </a:r>
            <a:r>
              <a:rPr lang="en-US" sz="2400" dirty="0"/>
              <a:t>will forget what you said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people </a:t>
            </a:r>
            <a:r>
              <a:rPr lang="en-US" sz="2400" dirty="0"/>
              <a:t>will forget what you did, but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smtClean="0"/>
              <a:t>people </a:t>
            </a:r>
            <a:r>
              <a:rPr lang="en-US" sz="2400" b="1" dirty="0"/>
              <a:t>will never forget </a:t>
            </a:r>
            <a:r>
              <a:rPr lang="en-US" sz="2400" dirty="0"/>
              <a:t>how you made them</a:t>
            </a:r>
            <a:r>
              <a:rPr lang="en-US" sz="2400" b="1" dirty="0"/>
              <a:t> feel</a:t>
            </a:r>
            <a:r>
              <a:rPr lang="en-US" sz="2400" dirty="0"/>
              <a:t>.” </a:t>
            </a:r>
            <a:endParaRPr lang="en-US" sz="2400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Result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9F3D0-0A0E-4559-8F81-BB1A81EF1A8E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b="1" dirty="0"/>
          </a:p>
          <a:p>
            <a:r>
              <a:rPr lang="en-US" sz="2400" b="1" dirty="0" smtClean="0">
                <a:hlinkClick r:id="rId2"/>
              </a:rPr>
              <a:t>g.randall@ieee.org</a:t>
            </a:r>
            <a:r>
              <a:rPr lang="en-US" sz="2400" b="1" dirty="0" smtClean="0"/>
              <a:t>		Grayson Randall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hlinkClick r:id="rId3"/>
              </a:rPr>
              <a:t>merandall@ieee.org</a:t>
            </a:r>
            <a:r>
              <a:rPr lang="en-US" sz="2400" b="1" dirty="0" smtClean="0"/>
              <a:t> 		Mary Ellen Randall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For More Information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" y="-178526"/>
            <a:ext cx="9220200" cy="7963883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762000" y="2904309"/>
            <a:ext cx="8157627" cy="1295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600" b="1" kern="120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altLang="zh-CN" sz="3800" dirty="0" smtClean="0">
                <a:solidFill>
                  <a:schemeClr val="bg2">
                    <a:lumMod val="25000"/>
                  </a:schemeClr>
                </a:solidFill>
              </a:rPr>
              <a:t>Together, we engineer </a:t>
            </a:r>
            <a:br>
              <a:rPr lang="en-US" altLang="zh-CN" sz="3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CN" sz="3800" dirty="0" smtClean="0">
                <a:solidFill>
                  <a:schemeClr val="bg2">
                    <a:lumMod val="25000"/>
                  </a:schemeClr>
                </a:solidFill>
              </a:rPr>
              <a:t>a brighter future</a:t>
            </a:r>
            <a:endParaRPr lang="en-US" sz="3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" y="0"/>
            <a:ext cx="9144923" cy="69723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6"/>
          </p:nvPr>
        </p:nvSpPr>
        <p:spPr>
          <a:xfrm>
            <a:off x="304801" y="381000"/>
            <a:ext cx="4571999" cy="2590800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Our Mission: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 foster technological innovation and excellence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for the benefit of humanity.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20"/>
          </p:nvPr>
        </p:nvSpPr>
        <p:spPr>
          <a:xfrm>
            <a:off x="321552" y="2590800"/>
            <a:ext cx="5088648" cy="3810000"/>
          </a:xfrm>
          <a:noFill/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Our Vision: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be essential to the global technical community and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>
                <a:solidFill>
                  <a:schemeClr val="bg1"/>
                </a:solidFill>
              </a:rPr>
              <a:t>technical professionals everywhere, and </a:t>
            </a:r>
            <a:r>
              <a:rPr lang="en-US" sz="2400" dirty="0" smtClean="0">
                <a:solidFill>
                  <a:schemeClr val="bg1"/>
                </a:solidFill>
              </a:rPr>
              <a:t>to be </a:t>
            </a:r>
            <a:r>
              <a:rPr lang="en-US" sz="2400" dirty="0">
                <a:solidFill>
                  <a:schemeClr val="bg1"/>
                </a:solidFill>
              </a:rPr>
              <a:t>universally recognized for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contributions of technology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and </a:t>
            </a: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technical professionals </a:t>
            </a:r>
            <a:r>
              <a:rPr lang="en-US" sz="2400" dirty="0">
                <a:solidFill>
                  <a:schemeClr val="bg1"/>
                </a:solidFill>
              </a:rPr>
              <a:t>in improving global conditions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52400"/>
            <a:ext cx="247650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524000"/>
            <a:ext cx="6781800" cy="533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431698"/>
          </a:xfrm>
        </p:spPr>
        <p:txBody>
          <a:bodyPr>
            <a:normAutofit/>
          </a:bodyPr>
          <a:lstStyle/>
          <a:p>
            <a:pPr algn="ctr"/>
            <a:r>
              <a:rPr lang="en-CA" sz="6600" dirty="0" smtClean="0"/>
              <a:t>MOVE</a:t>
            </a:r>
            <a:endParaRPr lang="en-CA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4990"/>
            <a:ext cx="6781800" cy="508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MOVE:  In a Nutshell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sz="3300" dirty="0" smtClean="0">
                <a:solidFill>
                  <a:srgbClr val="FF0000"/>
                </a:solidFill>
              </a:rPr>
              <a:t>For</a:t>
            </a:r>
            <a:r>
              <a:rPr lang="en-CA" sz="3300" dirty="0" smtClean="0"/>
              <a:t> Disaster Survivors</a:t>
            </a:r>
          </a:p>
          <a:p>
            <a:r>
              <a:rPr lang="en-CA" sz="3300" dirty="0" smtClean="0">
                <a:solidFill>
                  <a:srgbClr val="FF0000"/>
                </a:solidFill>
              </a:rPr>
              <a:t>Who</a:t>
            </a:r>
            <a:r>
              <a:rPr lang="en-CA" sz="3300" dirty="0" smtClean="0"/>
              <a:t> have survived the initial catastrophe,</a:t>
            </a:r>
          </a:p>
          <a:p>
            <a:r>
              <a:rPr lang="en-CA" sz="3300" dirty="0" smtClean="0">
                <a:solidFill>
                  <a:srgbClr val="FF0000"/>
                </a:solidFill>
              </a:rPr>
              <a:t>MOVE</a:t>
            </a:r>
            <a:r>
              <a:rPr lang="en-CA" sz="3300" dirty="0" smtClean="0">
                <a:solidFill>
                  <a:srgbClr val="00B0F0"/>
                </a:solidFill>
              </a:rPr>
              <a:t> </a:t>
            </a:r>
            <a:r>
              <a:rPr lang="en-CA" sz="3300" dirty="0" smtClean="0"/>
              <a:t>(</a:t>
            </a:r>
            <a:r>
              <a:rPr lang="en-CA" sz="3300" dirty="0" err="1" smtClean="0"/>
              <a:t>MObile</a:t>
            </a:r>
            <a:r>
              <a:rPr lang="en-CA" sz="3300" dirty="0" smtClean="0"/>
              <a:t> </a:t>
            </a:r>
            <a:r>
              <a:rPr lang="en-CA" sz="3300" dirty="0" err="1" smtClean="0"/>
              <a:t>VEhicle</a:t>
            </a:r>
            <a:r>
              <a:rPr lang="en-CA" sz="3300" dirty="0" smtClean="0"/>
              <a:t> )</a:t>
            </a:r>
            <a:endParaRPr lang="en-CA" sz="3300" dirty="0" smtClean="0">
              <a:solidFill>
                <a:srgbClr val="008000"/>
              </a:solidFill>
            </a:endParaRPr>
          </a:p>
          <a:p>
            <a:r>
              <a:rPr lang="en-CA" sz="3300" dirty="0" smtClean="0">
                <a:solidFill>
                  <a:srgbClr val="FF0000"/>
                </a:solidFill>
              </a:rPr>
              <a:t>Is</a:t>
            </a:r>
            <a:r>
              <a:rPr lang="en-CA" sz="3300" dirty="0" smtClean="0"/>
              <a:t> an IEEE Project that creates and operates a vehicle for disaster relief</a:t>
            </a:r>
          </a:p>
          <a:p>
            <a:r>
              <a:rPr lang="en-CA" sz="3300" dirty="0" smtClean="0">
                <a:solidFill>
                  <a:srgbClr val="FF0000"/>
                </a:solidFill>
              </a:rPr>
              <a:t>That</a:t>
            </a:r>
            <a:r>
              <a:rPr lang="en-CA" sz="3300" dirty="0" smtClean="0"/>
              <a:t> </a:t>
            </a:r>
            <a:r>
              <a:rPr lang="en-CA" sz="3300" dirty="0"/>
              <a:t>provides </a:t>
            </a:r>
            <a:r>
              <a:rPr lang="en-CA" sz="3300" dirty="0" smtClean="0"/>
              <a:t>needed communications, light &amp; power support to victims</a:t>
            </a:r>
          </a:p>
          <a:p>
            <a:r>
              <a:rPr lang="en-CA" sz="3300" dirty="0" smtClean="0">
                <a:solidFill>
                  <a:srgbClr val="FF0000"/>
                </a:solidFill>
              </a:rPr>
              <a:t>Unlike</a:t>
            </a:r>
            <a:r>
              <a:rPr lang="en-CA" sz="3300" dirty="0" smtClean="0"/>
              <a:t> some First Responder Efforts (e.g., ARRL, RACES)</a:t>
            </a:r>
          </a:p>
          <a:p>
            <a:r>
              <a:rPr lang="en-CA" sz="3300" dirty="0">
                <a:solidFill>
                  <a:srgbClr val="FF0000"/>
                </a:solidFill>
              </a:rPr>
              <a:t>O</a:t>
            </a:r>
            <a:r>
              <a:rPr lang="en-CA" sz="3300" dirty="0" smtClean="0">
                <a:solidFill>
                  <a:srgbClr val="FF0000"/>
                </a:solidFill>
              </a:rPr>
              <a:t>ur project </a:t>
            </a:r>
            <a:r>
              <a:rPr lang="en-CA" sz="3300" dirty="0" smtClean="0"/>
              <a:t>is intended to help the disaster survivors by supplying valuable services until normal infrastructure is restored.</a:t>
            </a:r>
          </a:p>
          <a:p>
            <a:r>
              <a:rPr lang="en-CA" sz="3300" dirty="0" smtClean="0">
                <a:solidFill>
                  <a:srgbClr val="00B0F0"/>
                </a:solidFill>
              </a:rPr>
              <a:t>Additionally</a:t>
            </a:r>
            <a:r>
              <a:rPr lang="en-CA" sz="3300" dirty="0" smtClean="0">
                <a:solidFill>
                  <a:srgbClr val="008000"/>
                </a:solidFill>
              </a:rPr>
              <a:t>  </a:t>
            </a:r>
            <a:r>
              <a:rPr lang="en-CA" sz="3300" dirty="0" smtClean="0"/>
              <a:t>it </a:t>
            </a:r>
            <a:r>
              <a:rPr lang="en-CA" sz="3300" dirty="0"/>
              <a:t>energizes the IEEE volunteer </a:t>
            </a:r>
            <a:r>
              <a:rPr lang="en-CA" sz="3300" dirty="0" smtClean="0"/>
              <a:t>base, highlights skills, promotes public awareness and more</a:t>
            </a:r>
            <a:endParaRPr lang="en-CA" sz="33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9144000" cy="9144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6600" dirty="0" smtClean="0"/>
              <a:t>Goals</a:t>
            </a:r>
            <a:endParaRPr lang="en-CA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Provide </a:t>
            </a:r>
            <a:r>
              <a:rPr lang="en-CA" sz="3600" dirty="0" smtClean="0"/>
              <a:t>communications, </a:t>
            </a:r>
            <a:r>
              <a:rPr lang="en-CA" sz="3600" dirty="0"/>
              <a:t>energy</a:t>
            </a:r>
            <a:r>
              <a:rPr lang="en-CA" sz="3600" dirty="0" smtClean="0"/>
              <a:t>, light &amp;  </a:t>
            </a:r>
            <a:r>
              <a:rPr lang="en-CA" sz="3600" dirty="0"/>
              <a:t>information to disaster </a:t>
            </a:r>
            <a:r>
              <a:rPr lang="en-CA" sz="3600" dirty="0" smtClean="0"/>
              <a:t>survivors</a:t>
            </a:r>
            <a:endParaRPr lang="en-CA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895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Give comfort to survivors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Provide communication, energy, information &amp; light to disaster victims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Educational outreach to </a:t>
            </a:r>
            <a:r>
              <a:rPr lang="en-CA" sz="2400" dirty="0" smtClean="0">
                <a:solidFill>
                  <a:prstClr val="black"/>
                </a:solidFill>
              </a:rPr>
              <a:t>STEM students &amp; Public</a:t>
            </a:r>
            <a:endParaRPr lang="en-CA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Engage Members through project involvement utilizing their </a:t>
            </a:r>
            <a:r>
              <a:rPr lang="en-CA" sz="2400" dirty="0" smtClean="0">
                <a:solidFill>
                  <a:prstClr val="black"/>
                </a:solidFill>
              </a:rPr>
              <a:t>technical skills</a:t>
            </a:r>
            <a:endParaRPr lang="en-CA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</a:rPr>
              <a:t>Share results widely, adapt to other </a:t>
            </a:r>
            <a:r>
              <a:rPr lang="en-CA" sz="2400" dirty="0" smtClean="0">
                <a:solidFill>
                  <a:prstClr val="black"/>
                </a:solidFill>
              </a:rPr>
              <a:t>regions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prstClr val="black"/>
                </a:solidFill>
              </a:rPr>
              <a:t>Build</a:t>
            </a:r>
            <a:r>
              <a:rPr lang="en-CA" sz="2400" b="1" dirty="0" smtClean="0">
                <a:solidFill>
                  <a:prstClr val="black"/>
                </a:solidFill>
              </a:rPr>
              <a:t> trained </a:t>
            </a:r>
            <a:r>
              <a:rPr lang="en-CA" sz="2400" dirty="0" smtClean="0">
                <a:solidFill>
                  <a:prstClr val="black"/>
                </a:solidFill>
              </a:rPr>
              <a:t>volunteer communities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prstClr val="black"/>
                </a:solidFill>
              </a:rPr>
              <a:t>Promote IEEE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CA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CA" dirty="0" smtClean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CA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Red Cross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47800"/>
            <a:ext cx="8326438" cy="4386262"/>
          </a:xfrm>
        </p:spPr>
        <p:txBody>
          <a:bodyPr/>
          <a:lstStyle/>
          <a:p>
            <a:r>
              <a:rPr lang="en-US" dirty="0" smtClean="0"/>
              <a:t>MOVE Deployment by ARC request </a:t>
            </a:r>
            <a:br>
              <a:rPr lang="en-US" dirty="0" smtClean="0"/>
            </a:br>
            <a:r>
              <a:rPr lang="en-US" dirty="0" smtClean="0"/>
              <a:t>at ARC Emergency Shelter</a:t>
            </a:r>
          </a:p>
          <a:p>
            <a:r>
              <a:rPr lang="en-US" dirty="0" smtClean="0"/>
              <a:t>MOVE Services</a:t>
            </a:r>
          </a:p>
          <a:p>
            <a:pPr lvl="1"/>
            <a:r>
              <a:rPr lang="en-US" dirty="0" smtClean="0"/>
              <a:t>Internet Access via </a:t>
            </a:r>
            <a:r>
              <a:rPr lang="en-US" dirty="0" err="1" smtClean="0"/>
              <a:t>WiFi</a:t>
            </a:r>
            <a:r>
              <a:rPr lang="en-US" dirty="0" smtClean="0"/>
              <a:t> (at MOVE, in shelter)</a:t>
            </a:r>
          </a:p>
          <a:p>
            <a:pPr lvl="1"/>
            <a:r>
              <a:rPr lang="en-US" dirty="0" smtClean="0"/>
              <a:t>Power Bank distribution and recharge</a:t>
            </a:r>
          </a:p>
          <a:p>
            <a:pPr lvl="1"/>
            <a:r>
              <a:rPr lang="en-US" dirty="0" smtClean="0"/>
              <a:t>Information distribution </a:t>
            </a:r>
            <a:br>
              <a:rPr lang="en-US" dirty="0" smtClean="0"/>
            </a:br>
            <a:r>
              <a:rPr lang="en-US" dirty="0" smtClean="0"/>
              <a:t>(printed hand-outs, video panels, satellite &amp; local TV)</a:t>
            </a:r>
          </a:p>
          <a:p>
            <a:r>
              <a:rPr lang="en-US" dirty="0" smtClean="0"/>
              <a:t>MOVE dependency on ARC</a:t>
            </a:r>
          </a:p>
          <a:p>
            <a:pPr lvl="1"/>
            <a:r>
              <a:rPr lang="en-US" dirty="0" smtClean="0"/>
              <a:t>Shelter, food, sanitary facilities for IEEE volunteers (4-6)</a:t>
            </a:r>
          </a:p>
          <a:p>
            <a:pPr lvl="1"/>
            <a:r>
              <a:rPr lang="en-US" dirty="0" smtClean="0"/>
              <a:t>Diesel fuel (after 3</a:t>
            </a:r>
            <a:r>
              <a:rPr lang="en-US" baseline="30000" dirty="0" smtClean="0"/>
              <a:t>rd</a:t>
            </a:r>
            <a:r>
              <a:rPr lang="en-US" dirty="0" smtClean="0"/>
              <a:t> day) and/or AC power (220V/50A)</a:t>
            </a:r>
          </a:p>
          <a:p>
            <a:pPr lvl="1"/>
            <a:r>
              <a:rPr lang="en-US" dirty="0" smtClean="0"/>
              <a:t>Official information for hand-out &amp; video displays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EAB7-37D5-45FB-8ABF-7DBA52DD3CA6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Wild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0013-347F-4987-ADD1-2A23A4072C7A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maryellen\Pictures\2016-12-07\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11252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yellen\Pictures\2016-12-07\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252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5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Gatlinburg, TN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728E0-E685-46F7-8303-E3F4D54AC6CC}" type="datetime1">
              <a:rPr lang="en-US" smtClean="0"/>
              <a:t>4/20/2018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maryellen\Pictures\2016-12-07\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yellen\Pictures\2016-12-07\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8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gone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4/20/2018</a:t>
            </a:fld>
            <a:endParaRPr lang="en-US" dirty="0"/>
          </a:p>
        </p:txBody>
      </p:sp>
      <p:pic>
        <p:nvPicPr>
          <p:cNvPr id="3074" name="Picture 2" descr="C:\Users\maryellen\Pictures\2016-12-07\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yellen\Pictures\2016-12-07\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84632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008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3858</TotalTime>
  <Words>579</Words>
  <Application>Microsoft Office PowerPoint</Application>
  <PresentationFormat>On-screen Show (4:3)</PresentationFormat>
  <Paragraphs>115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IEEE MOVE Project</vt:lpstr>
      <vt:lpstr>PowerPoint Presentation</vt:lpstr>
      <vt:lpstr>MOVE</vt:lpstr>
      <vt:lpstr>MOVE:  In a Nutshell</vt:lpstr>
      <vt:lpstr>Goals</vt:lpstr>
      <vt:lpstr>American Red Cross partnership</vt:lpstr>
      <vt:lpstr>Tennessee Wild Fires</vt:lpstr>
      <vt:lpstr>Gatlinburg, TN</vt:lpstr>
      <vt:lpstr>Businesses gone</vt:lpstr>
      <vt:lpstr>1,000 Year Flood in West Virginia</vt:lpstr>
      <vt:lpstr>Road traveled </vt:lpstr>
      <vt:lpstr>Red Cross Caseworkers work out of district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 name&gt;</dc:title>
  <dc:creator>Jonathan Rasmusson</dc:creator>
  <cp:lastModifiedBy>MER</cp:lastModifiedBy>
  <cp:revision>138</cp:revision>
  <dcterms:created xsi:type="dcterms:W3CDTF">2006-08-16T00:00:00Z</dcterms:created>
  <dcterms:modified xsi:type="dcterms:W3CDTF">2018-04-21T01:13:39Z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