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5" r:id="rId10"/>
    <p:sldId id="264" r:id="rId11"/>
    <p:sldId id="270" r:id="rId12"/>
    <p:sldId id="271" r:id="rId13"/>
    <p:sldId id="267" r:id="rId14"/>
    <p:sldId id="266" r:id="rId15"/>
    <p:sldId id="268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F6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VoLT graduates</a:t>
            </a:r>
            <a:r>
              <a:rPr lang="en-US" sz="16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years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1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  <c:pt idx="5">
                <c:v>2018</c:v>
              </c:pt>
              <c:pt idx="6">
                <c:v>2019</c:v>
              </c:pt>
              <c:pt idx="7">
                <c:v>2020</c:v>
              </c:pt>
              <c:pt idx="8">
                <c:v>2021</c:v>
              </c:pt>
              <c:pt idx="9">
                <c:v>2022</c:v>
              </c:pt>
              <c:pt idx="10">
                <c:v>2023</c:v>
              </c:pt>
            </c:numLit>
          </c:cat>
          <c:val>
            <c:numRef>
              <c:f>Sheet1!$I$486:$I$495</c:f>
              <c:numCache>
                <c:formatCode>General</c:formatCode>
                <c:ptCount val="10"/>
                <c:pt idx="0">
                  <c:v>19</c:v>
                </c:pt>
                <c:pt idx="1">
                  <c:v>32</c:v>
                </c:pt>
                <c:pt idx="2">
                  <c:v>28</c:v>
                </c:pt>
                <c:pt idx="3">
                  <c:v>48</c:v>
                </c:pt>
                <c:pt idx="4">
                  <c:v>60</c:v>
                </c:pt>
                <c:pt idx="5">
                  <c:v>66</c:v>
                </c:pt>
                <c:pt idx="6">
                  <c:v>58</c:v>
                </c:pt>
                <c:pt idx="7">
                  <c:v>61</c:v>
                </c:pt>
                <c:pt idx="8">
                  <c:v>61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8-4806-93A5-6AB801117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813072"/>
        <c:axId val="760813552"/>
      </c:barChart>
      <c:catAx>
        <c:axId val="76081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813552"/>
        <c:crosses val="autoZero"/>
        <c:auto val="1"/>
        <c:lblAlgn val="ctr"/>
        <c:lblOffset val="100"/>
        <c:noMultiLvlLbl val="0"/>
      </c:catAx>
      <c:valAx>
        <c:axId val="760813552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81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1677C-C55E-98BF-7AC5-D314111A9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ED30-4142-4797-824E-D60DAEC82FBC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833A-68CD-471C-8A62-4A93E2B3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67ADA8-FF1F-405B-A46B-17F73F8F2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839EC1-936A-0EC7-FA8A-D0EB0A2D4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8519-F605-4D38-930D-A846AECB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DB4-F78F-495E-AA6B-12B55AF23550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6BDF-389A-4CDD-A5E1-6CBF6183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B85A0-3517-4A1B-8387-785ADFA1C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DD8B1DE-E07E-E627-7873-7344AD8265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FFBDEF-4AEA-550F-7E5A-86652D976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2824" b="12638"/>
          <a:stretch/>
        </p:blipFill>
        <p:spPr>
          <a:xfrm>
            <a:off x="0" y="2"/>
            <a:ext cx="12192000" cy="599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FF1D-EF18-41E8-84A0-CFD86B6CA37D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4C5B-4F3D-4B06-9227-804F5D46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8EF64-1842-303E-99C0-004AF659E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BE14E-91D7-6C5D-1420-20ECDF8B1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5181600" cy="4339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D342-3CB9-4ED6-AB8E-4B8EA4EA4E1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92A4D-0FB4-4E02-BBDE-B4479DC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205882-9AA1-459F-A8A3-DD0894333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AC4598-1E5D-F790-6A95-46549B1AEE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400"/>
            <a:ext cx="5157787" cy="389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3890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AF33-6D3E-4681-B10A-E3F2B2445ABC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1C9234-82FB-4DE8-B31B-760D6F86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0558AA-FF3D-489D-A589-B2240DAC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2C03B-6C8D-0284-456F-98E65211F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F01A-0CD2-4F8C-98C0-7984485B20B2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EBBB1-42FB-4FE7-8A21-E58D662F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5B3B36-FB62-465A-A301-04B430B2D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3337AA-C3B5-BC54-9500-753764A2C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tom 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38A2-74F3-4D25-AEF2-3816AEFD6220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06EF2-04A8-48F7-9495-526C3B2D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IEEE SoutheastCon 2023</a:t>
            </a:r>
          </a:p>
          <a:p>
            <a:r>
              <a:rPr lang="en-US" dirty="0"/>
              <a:t>Orlando, Florida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B3DCE-ABE7-2FF2-E261-2947534A1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r="19986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3B3A8-1326-E605-7864-0D037D1C7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4B5BB5-394F-4453-BAB1-5F471EF8BD5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3AB5-6EC2-44C0-B871-EBF648BAE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IEEE SoutheastCon 2023</a:t>
            </a:r>
            <a:br>
              <a:rPr lang="en-US" dirty="0"/>
            </a:br>
            <a:r>
              <a:rPr lang="en-US" dirty="0"/>
              <a:t>Orlando, Florida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9165D2-D3B6-435C-A2E0-8337FBEE83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27D2-090E-2F53-D5E4-F4377DED1E5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17" y="6338190"/>
            <a:ext cx="1371600" cy="40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eee.volt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www.linkedin.com/company/ieee-vo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instagram.com/ieee_vol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l.arellano@iee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ohenm@nova.edu" TargetMode="External"/><Relationship Id="rId13" Type="http://schemas.openxmlformats.org/officeDocument/2006/relationships/hyperlink" Target="mailto:wmacchi@abamis.com" TargetMode="External"/><Relationship Id="rId18" Type="http://schemas.openxmlformats.org/officeDocument/2006/relationships/hyperlink" Target="mailto:dfillion@ieee.org" TargetMode="External"/><Relationship Id="rId3" Type="http://schemas.openxmlformats.org/officeDocument/2006/relationships/hyperlink" Target="mailto:binesh.kumar@ieee.org" TargetMode="External"/><Relationship Id="rId7" Type="http://schemas.openxmlformats.org/officeDocument/2006/relationships/hyperlink" Target="mailto:eric.cramer@ieee.org" TargetMode="External"/><Relationship Id="rId12" Type="http://schemas.openxmlformats.org/officeDocument/2006/relationships/hyperlink" Target="mailto:RTKentJr@msn.com" TargetMode="External"/><Relationship Id="rId17" Type="http://schemas.openxmlformats.org/officeDocument/2006/relationships/hyperlink" Target="mailto:mcano@ieee.org" TargetMode="External"/><Relationship Id="rId2" Type="http://schemas.openxmlformats.org/officeDocument/2006/relationships/hyperlink" Target="mailto:richardson.melody@gmail.com" TargetMode="External"/><Relationship Id="rId16" Type="http://schemas.openxmlformats.org/officeDocument/2006/relationships/hyperlink" Target="mailto:derik.pack@gmail.com" TargetMode="External"/><Relationship Id="rId20" Type="http://schemas.openxmlformats.org/officeDocument/2006/relationships/hyperlink" Target="mailto:phillip.henson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.gayle@ieee.org" TargetMode="External"/><Relationship Id="rId11" Type="http://schemas.openxmlformats.org/officeDocument/2006/relationships/hyperlink" Target="mailto:sharlenenbrown@ieee.org" TargetMode="External"/><Relationship Id="rId5" Type="http://schemas.openxmlformats.org/officeDocument/2006/relationships/hyperlink" Target="mailto:nakte001@fiu.edu" TargetMode="External"/><Relationship Id="rId15" Type="http://schemas.openxmlformats.org/officeDocument/2006/relationships/hyperlink" Target="mailto:syed.tamseel@gmail.com" TargetMode="External"/><Relationship Id="rId10" Type="http://schemas.openxmlformats.org/officeDocument/2006/relationships/hyperlink" Target="mailto:nelson.lourenco@gtri.gatech.edu" TargetMode="External"/><Relationship Id="rId19" Type="http://schemas.openxmlformats.org/officeDocument/2006/relationships/hyperlink" Target="mailto:dannyd4@gmail.com" TargetMode="External"/><Relationship Id="rId4" Type="http://schemas.openxmlformats.org/officeDocument/2006/relationships/hyperlink" Target="mailto:bhowmikpankaj@ieee.org" TargetMode="External"/><Relationship Id="rId9" Type="http://schemas.openxmlformats.org/officeDocument/2006/relationships/hyperlink" Target="mailto:eplicona@gmail.com" TargetMode="External"/><Relationship Id="rId14" Type="http://schemas.openxmlformats.org/officeDocument/2006/relationships/hyperlink" Target="mailto:hasalaid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B8F6C-32F1-2EA9-D059-6755C42D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  <a:br>
              <a:rPr lang="en-US"/>
            </a:br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C61EA-AD46-DCC0-826E-CD9DC4BD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D76FA631-A207-F5C0-94BB-73C1E2DCC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782" y="3642472"/>
            <a:ext cx="7586318" cy="94324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1: Section Foundations April 15th, 2023 @ 3:50 p.m.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2: Section Growth  --- April 15th, 2023 @ 4:35 p.m.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B969F-408F-A27C-FEAA-B753CDC0217F}"/>
              </a:ext>
            </a:extLst>
          </p:cNvPr>
          <p:cNvSpPr txBox="1"/>
          <p:nvPr/>
        </p:nvSpPr>
        <p:spPr>
          <a:xfrm>
            <a:off x="2599855" y="4585718"/>
            <a:ext cx="7767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Tamseel Syed</a:t>
            </a:r>
          </a:p>
          <a:p>
            <a:pPr algn="ctr"/>
            <a:r>
              <a:rPr lang="en-US" sz="3200" b="1" dirty="0">
                <a:solidFill>
                  <a:srgbClr val="0066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Activities Coordinator (R3 SSC)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FB79CF-8A28-4450-0C26-DA7412F91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474145"/>
            <a:ext cx="7772400" cy="1242257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</p:txBody>
      </p:sp>
      <p:pic>
        <p:nvPicPr>
          <p:cNvPr id="9" name="Picture 8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591001D3-E544-375E-5877-832D54C0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915" y="0"/>
            <a:ext cx="2146085" cy="17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1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register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1D32DE-E93F-DF8B-5F5E-42067199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42" y="2131497"/>
            <a:ext cx="4486275" cy="4105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3A8BE-1423-EBC4-F0BF-9E1836408E33}"/>
              </a:ext>
            </a:extLst>
          </p:cNvPr>
          <p:cNvSpPr txBox="1"/>
          <p:nvPr/>
        </p:nvSpPr>
        <p:spPr>
          <a:xfrm>
            <a:off x="7001749" y="5462528"/>
            <a:ext cx="3600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www.ieee.org/VoLT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73D7E-A2AF-66E3-0F3B-D49B62C6E232}"/>
              </a:ext>
            </a:extLst>
          </p:cNvPr>
          <p:cNvSpPr txBox="1"/>
          <p:nvPr/>
        </p:nvSpPr>
        <p:spPr>
          <a:xfrm>
            <a:off x="7492942" y="3329811"/>
            <a:ext cx="26180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2 starts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77CB2-DE0D-DFF4-775B-60A7E0BF22D8}"/>
              </a:ext>
            </a:extLst>
          </p:cNvPr>
          <p:cNvSpPr txBox="1"/>
          <p:nvPr/>
        </p:nvSpPr>
        <p:spPr>
          <a:xfrm>
            <a:off x="7492942" y="2012280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1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A91108-1EB1-4249-0E39-BD68BFC8A602}"/>
              </a:ext>
            </a:extLst>
          </p:cNvPr>
          <p:cNvSpPr/>
          <p:nvPr/>
        </p:nvSpPr>
        <p:spPr>
          <a:xfrm>
            <a:off x="7492942" y="2012280"/>
            <a:ext cx="2821606" cy="58477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4292F3-6BD5-A90C-B2E8-1D72A9FC8971}"/>
              </a:ext>
            </a:extLst>
          </p:cNvPr>
          <p:cNvSpPr/>
          <p:nvPr/>
        </p:nvSpPr>
        <p:spPr>
          <a:xfrm>
            <a:off x="7492942" y="3259197"/>
            <a:ext cx="2821606" cy="213271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DE3AFB-D9D7-89C1-04C9-520E94426AD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305425" y="2304668"/>
            <a:ext cx="2187517" cy="102514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A7CE4C-BE42-75A5-E14B-B145BFE70A0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699059" y="4325556"/>
            <a:ext cx="2793883" cy="118593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6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9F3D-DDF5-330C-4BD5-4D3B51C32E9B}"/>
              </a:ext>
            </a:extLst>
          </p:cNvPr>
          <p:cNvSpPr txBox="1"/>
          <p:nvPr/>
        </p:nvSpPr>
        <p:spPr>
          <a:xfrm>
            <a:off x="1974768" y="1764864"/>
            <a:ext cx="82438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strong candidate for the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Program will meet the following requirements:</a:t>
            </a:r>
          </a:p>
          <a:p>
            <a:pPr algn="l"/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active IEEE membership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Completed all eight prerequisite courses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or more years of experience as an IEEE volunteer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Four or more years as an IEEE member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 Graduate Student Member or higher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interest in becoming a future IEEE leader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endorsement letter by a senior IEEE volunteer</a:t>
            </a:r>
          </a:p>
        </p:txBody>
      </p:sp>
    </p:spTree>
    <p:extLst>
      <p:ext uri="{BB962C8B-B14F-4D97-AF65-F5344CB8AC3E}">
        <p14:creationId xmlns:p14="http://schemas.microsoft.com/office/powerpoint/2010/main" val="206251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program deliverables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9F3D-DDF5-330C-4BD5-4D3B51C32E9B}"/>
              </a:ext>
            </a:extLst>
          </p:cNvPr>
          <p:cNvSpPr txBox="1"/>
          <p:nvPr/>
        </p:nvSpPr>
        <p:spPr>
          <a:xfrm>
            <a:off x="514350" y="2164914"/>
            <a:ext cx="111633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Accepted candidates will be grouped in teams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 can bring up new ideas to help local 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 plan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of the presentation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Mentors panel selects top 3 projects each year</a:t>
            </a:r>
          </a:p>
        </p:txBody>
      </p:sp>
    </p:spTree>
    <p:extLst>
      <p:ext uri="{BB962C8B-B14F-4D97-AF65-F5344CB8AC3E}">
        <p14:creationId xmlns:p14="http://schemas.microsoft.com/office/powerpoint/2010/main" val="410248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get?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1501EA-DDA2-5DDE-84FD-9839D558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6501"/>
            <a:ext cx="4614863" cy="3420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40BA5E-17C3-CC7A-8BD0-4493E1E7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054" y="1523490"/>
            <a:ext cx="1585201" cy="1905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A05F5A-CE38-F23D-6878-2DA839A0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896" y="3495970"/>
            <a:ext cx="2811519" cy="2793410"/>
          </a:xfrm>
          <a:prstGeom prst="rect">
            <a:avLst/>
          </a:prstGeom>
        </p:spPr>
      </p:pic>
      <p:pic>
        <p:nvPicPr>
          <p:cNvPr id="12" name="Picture 11" descr="A picture containing building, dome, aircraft&#10;&#10;Description automatically generated">
            <a:extLst>
              <a:ext uri="{FF2B5EF4-FFF2-40B4-BE49-F238E27FC236}">
                <a16:creationId xmlns:a16="http://schemas.microsoft.com/office/drawing/2014/main" id="{38AA8376-CEB8-0067-7640-08634BAE8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8" y="2358231"/>
            <a:ext cx="2919412" cy="2919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7C0093-893D-0AB2-7BB9-879A29C70388}"/>
              </a:ext>
            </a:extLst>
          </p:cNvPr>
          <p:cNvSpPr txBox="1"/>
          <p:nvPr/>
        </p:nvSpPr>
        <p:spPr>
          <a:xfrm>
            <a:off x="5776422" y="2898768"/>
            <a:ext cx="2713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part of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97733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Luncheon at Sections Congress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71B79C5-834D-A2BC-0D94-8B63D446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0" y="2330077"/>
            <a:ext cx="5287093" cy="2975721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1A13F1-44DB-0B7F-C242-42790BCDD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47" y="2373093"/>
            <a:ext cx="3442451" cy="3065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A18EC-3B1A-B231-AAB6-36138443FDAB}"/>
              </a:ext>
            </a:extLst>
          </p:cNvPr>
          <p:cNvSpPr txBox="1"/>
          <p:nvPr/>
        </p:nvSpPr>
        <p:spPr>
          <a:xfrm>
            <a:off x="2448854" y="15124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BFE3A-32E8-B9CF-1452-97E83D56E73B}"/>
              </a:ext>
            </a:extLst>
          </p:cNvPr>
          <p:cNvSpPr txBox="1"/>
          <p:nvPr/>
        </p:nvSpPr>
        <p:spPr>
          <a:xfrm>
            <a:off x="8487770" y="15124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9154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with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3"/>
            <a:ext cx="10515600" cy="493355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https://www.linkedin.com/company/ieee-volt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https://www.facebook.com/ieee.volt/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https://www.instagram.com/ieee_volt/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EA85D-DFC8-B306-4434-F84953929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0" y="3285925"/>
            <a:ext cx="1476375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F8305-EA18-11EF-0932-30FBA6964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784" y="1957287"/>
            <a:ext cx="1876425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38851-03B8-E131-F293-D30D3DFA1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858" y="4576762"/>
            <a:ext cx="1438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41300"/>
            <a:ext cx="9380456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IEEE R3 Section Support Committee (SSC)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16</a:t>
            </a:fld>
            <a:endParaRPr lang="en-US"/>
          </a:p>
        </p:txBody>
      </p:sp>
      <p:sp>
        <p:nvSpPr>
          <p:cNvPr id="6" name="Google Shape;157;p2">
            <a:extLst>
              <a:ext uri="{FF2B5EF4-FFF2-40B4-BE49-F238E27FC236}">
                <a16:creationId xmlns:a16="http://schemas.microsoft.com/office/drawing/2014/main" id="{AF8982BB-3FBC-C6F4-864F-5F53D5B170FA}"/>
              </a:ext>
            </a:extLst>
          </p:cNvPr>
          <p:cNvSpPr txBox="1">
            <a:spLocks/>
          </p:cNvSpPr>
          <p:nvPr/>
        </p:nvSpPr>
        <p:spPr>
          <a:xfrm>
            <a:off x="2152650" y="1840440"/>
            <a:ext cx="7886700" cy="45159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Stimulating interest of IEEE members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 members to volunteer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professional and technical growth of all members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best practices with other Sections</a:t>
            </a:r>
          </a:p>
          <a:p>
            <a:pPr marL="171450" indent="-171450">
              <a:spcBef>
                <a:spcPts val="750"/>
              </a:spcBef>
              <a:buSzPts val="2400"/>
              <a:buFont typeface="Arial" panose="020B0604020202020204" pitchFamily="34" charset="0"/>
              <a:buChar char="⮚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Engineering Affinity Groups</a:t>
            </a:r>
          </a:p>
        </p:txBody>
      </p:sp>
    </p:spTree>
    <p:extLst>
      <p:ext uri="{BB962C8B-B14F-4D97-AF65-F5344CB8AC3E}">
        <p14:creationId xmlns:p14="http://schemas.microsoft.com/office/powerpoint/2010/main" val="220262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Atlanta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17</a:t>
            </a:fld>
            <a:endParaRPr lang="en-US"/>
          </a:p>
        </p:txBody>
      </p:sp>
      <p:sp>
        <p:nvSpPr>
          <p:cNvPr id="6" name="Google Shape;257;p11">
            <a:extLst>
              <a:ext uri="{FF2B5EF4-FFF2-40B4-BE49-F238E27FC236}">
                <a16:creationId xmlns:a16="http://schemas.microsoft.com/office/drawing/2014/main" id="{D7386B47-D532-6918-B49E-78D620214B3C}"/>
              </a:ext>
            </a:extLst>
          </p:cNvPr>
          <p:cNvSpPr txBox="1">
            <a:spLocks/>
          </p:cNvSpPr>
          <p:nvPr/>
        </p:nvSpPr>
        <p:spPr>
          <a:xfrm>
            <a:off x="4422032" y="1501960"/>
            <a:ext cx="3347936" cy="5530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2000"/>
              <a:buFont typeface="Arial" panose="020B0604020202020204" pitchFamily="34" charset="0"/>
              <a:buNone/>
            </a:pPr>
            <a:r>
              <a:rPr lang="en-US" dirty="0">
                <a:highlight>
                  <a:srgbClr val="FFFF00"/>
                </a:highlight>
                <a:latin typeface="Blackadder ITC" panose="04020505051007020D02" pitchFamily="82" charset="0"/>
              </a:rPr>
              <a:t>Save these Dates!!!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BFD4-1A6B-04CE-857E-C4CE3B7CA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064" y="2386048"/>
            <a:ext cx="2872139" cy="1698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8845F-1E0D-1664-5488-C218BC5A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15" y="2386048"/>
            <a:ext cx="2921031" cy="169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5540A-E36C-EBE2-59DE-667E28FB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915" y="4287106"/>
            <a:ext cx="2936313" cy="169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3BD077-4FCE-7520-4AB2-523B30D56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089" y="4287106"/>
            <a:ext cx="2936311" cy="169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3DD75-9361-0937-8E93-A780CEBBC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94" y="3200130"/>
            <a:ext cx="4753302" cy="1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8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thank you - HDF">
            <a:extLst>
              <a:ext uri="{FF2B5EF4-FFF2-40B4-BE49-F238E27FC236}">
                <a16:creationId xmlns:a16="http://schemas.microsoft.com/office/drawing/2014/main" id="{0EB2D584-05C0-3684-9B88-BFFCC178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68" y="1465567"/>
            <a:ext cx="4930264" cy="32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82B92-7D11-F38D-D2DB-07D860DB5EAE}"/>
              </a:ext>
            </a:extLst>
          </p:cNvPr>
          <p:cNvSpPr txBox="1"/>
          <p:nvPr/>
        </p:nvSpPr>
        <p:spPr>
          <a:xfrm>
            <a:off x="2638190" y="4807658"/>
            <a:ext cx="6915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Tamseel Syed: syed.tamseel@ieee.org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7462D-8C34-F67C-8E3B-C01265CD0325}"/>
              </a:ext>
            </a:extLst>
          </p:cNvPr>
          <p:cNvSpPr txBox="1"/>
          <p:nvPr/>
        </p:nvSpPr>
        <p:spPr>
          <a:xfrm>
            <a:off x="2228850" y="5447680"/>
            <a:ext cx="7734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questions: VoLT@ieee.org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62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84B7-BD53-FB0B-C5B9-340CBB4E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R3 Technical Activities Coordinator</a:t>
            </a:r>
            <a:br>
              <a:rPr lang="en-US" dirty="0"/>
            </a:br>
            <a:r>
              <a:rPr lang="en-US" sz="2700" dirty="0"/>
              <a:t>Tamseel Syed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91DD-FA57-ECC3-B75E-41ED1793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548ED-E157-E1E9-920A-0D0EDD8E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2</a:t>
            </a:fld>
            <a:endParaRPr lang="en-US"/>
          </a:p>
        </p:txBody>
      </p:sp>
      <p:sp>
        <p:nvSpPr>
          <p:cNvPr id="9" name="Google Shape;257;p11">
            <a:extLst>
              <a:ext uri="{FF2B5EF4-FFF2-40B4-BE49-F238E27FC236}">
                <a16:creationId xmlns:a16="http://schemas.microsoft.com/office/drawing/2014/main" id="{8EA3AC87-E380-4533-FB62-922B3FADCE0C}"/>
              </a:ext>
            </a:extLst>
          </p:cNvPr>
          <p:cNvSpPr txBox="1">
            <a:spLocks/>
          </p:cNvSpPr>
          <p:nvPr/>
        </p:nvSpPr>
        <p:spPr>
          <a:xfrm>
            <a:off x="1728670" y="1787525"/>
            <a:ext cx="8734659" cy="4060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between the Technical Chapters in Region 3 and the Region 3 ExCom.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communication with Section Chairs and/or Section Chapter Coordinators via Area Chairs.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as a resource to the Chapter officers.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resolve outstanding issues for existing Chapters.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Assist/encourage Chapter officer training.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new chapter formation.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existing Chapters to host at least 2 meetings a year.</a:t>
            </a:r>
          </a:p>
          <a:p>
            <a:pPr marL="171450" indent="-171450" algn="just">
              <a:spcBef>
                <a:spcPts val="0"/>
              </a:spcBef>
              <a:buSzPts val="2000"/>
              <a:buFont typeface="Arial" panose="020B0604020202020204" pitchFamily="34" charset="0"/>
              <a:buChar char="⮚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inter-Section/inter-Region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72026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the right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0" y="2543173"/>
            <a:ext cx="11337330" cy="29241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1.              2.               3.               4.              5.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B34BC-38D6-5440-A364-5EB317D1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38" y="3129392"/>
            <a:ext cx="1909763" cy="1958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70CF4-ED95-B8E3-6023-786F0B789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30" y="3221631"/>
            <a:ext cx="2057400" cy="1774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A9A1C-D3B8-EE44-1A3D-D448FF0F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33" y="3129193"/>
            <a:ext cx="2142332" cy="1958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60C8BF-40B5-4FE8-2239-0894BB93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14" y="3221631"/>
            <a:ext cx="2301224" cy="1892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9CFC12-60EC-007B-8E26-3A16445AF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791" y="3221631"/>
            <a:ext cx="2291498" cy="16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the right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20" y="2543173"/>
            <a:ext cx="11337330" cy="29241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1.              2.               3.               4.              5.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B34BC-38D6-5440-A364-5EB317D1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38" y="3129392"/>
            <a:ext cx="1909763" cy="1958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70CF4-ED95-B8E3-6023-786F0B789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30" y="3221631"/>
            <a:ext cx="2057400" cy="1774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A9A1C-D3B8-EE44-1A3D-D448FF0F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033" y="3129193"/>
            <a:ext cx="2142332" cy="1958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60C8BF-40B5-4FE8-2239-0894BB93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14" y="3221631"/>
            <a:ext cx="2301224" cy="1892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9CFC12-60EC-007B-8E26-3A16445AF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791" y="3221631"/>
            <a:ext cx="2291498" cy="16646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0F6B16-016E-B524-7168-CA43272EE837}"/>
              </a:ext>
            </a:extLst>
          </p:cNvPr>
          <p:cNvSpPr/>
          <p:nvPr/>
        </p:nvSpPr>
        <p:spPr>
          <a:xfrm>
            <a:off x="6803727" y="2296712"/>
            <a:ext cx="2565797" cy="276403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5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training opportunities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6A64AD-9EF3-3DB4-20DB-52242FB5D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0637" y="4519612"/>
            <a:ext cx="2333625" cy="13430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0372F-607D-B9CC-04BD-4FBC96EE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385" y="2011473"/>
            <a:ext cx="1976438" cy="1524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26E31A-9AB0-E846-C5D0-9F8A3568B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3" y="3010588"/>
            <a:ext cx="2205038" cy="21897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5A2B4F-3FED-C697-913C-060587FB3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737" y="1395614"/>
            <a:ext cx="2919413" cy="13569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4CED9D-BFB6-2525-89EA-9B5E2A5FE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756" y="5200366"/>
            <a:ext cx="3424238" cy="962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D60348-45B8-48C3-D737-8725E5CCC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1092" y="3783011"/>
            <a:ext cx="2867025" cy="485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418AF-F34D-8B39-C3D5-A3D6980698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97" y="4957761"/>
            <a:ext cx="3400425" cy="4667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AC6863-DD97-C476-2152-51EB3441E3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008" y="5513733"/>
            <a:ext cx="1521618" cy="12077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52FA79-485E-273D-48AC-7370DF4A9B3A}"/>
              </a:ext>
            </a:extLst>
          </p:cNvPr>
          <p:cNvSpPr txBox="1"/>
          <p:nvPr/>
        </p:nvSpPr>
        <p:spPr>
          <a:xfrm>
            <a:off x="2875812" y="5513733"/>
            <a:ext cx="1159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4E5FD0-4A90-2024-8FD7-46D7C0AED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1438" y="2781992"/>
            <a:ext cx="2466975" cy="485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7EEBA-D392-42E9-6128-3A184999C4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6303" y="3213039"/>
            <a:ext cx="1662110" cy="7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DE43C1-7AA9-D293-99EA-A2D7A8540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926" y="1433514"/>
            <a:ext cx="3384366" cy="485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BD3771-3DB3-773D-00C3-C374C60E05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073" y="3671998"/>
            <a:ext cx="4043359" cy="6472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5B3FEF-552E-BD96-CEF4-B99D488BC9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2719" y="2177030"/>
            <a:ext cx="1576189" cy="13591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9D6B1F-217A-0609-F0F2-F37FD61E709A}"/>
              </a:ext>
            </a:extLst>
          </p:cNvPr>
          <p:cNvSpPr txBox="1"/>
          <p:nvPr/>
        </p:nvSpPr>
        <p:spPr>
          <a:xfrm>
            <a:off x="4025579" y="1676401"/>
            <a:ext cx="1962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R3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pages</a:t>
            </a:r>
          </a:p>
        </p:txBody>
      </p:sp>
    </p:spTree>
    <p:extLst>
      <p:ext uri="{BB962C8B-B14F-4D97-AF65-F5344CB8AC3E}">
        <p14:creationId xmlns:p14="http://schemas.microsoft.com/office/powerpoint/2010/main" val="320980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VoLT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51405"/>
            <a:ext cx="11563349" cy="1790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Volunteer Leadership Training Program</a:t>
            </a: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Prepares IEEE volunteers for leadership roles in their local units and beyond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9975C-4114-5691-A7FB-C11A4A48DA62}"/>
              </a:ext>
            </a:extLst>
          </p:cNvPr>
          <p:cNvSpPr txBox="1"/>
          <p:nvPr/>
        </p:nvSpPr>
        <p:spPr>
          <a:xfrm>
            <a:off x="2900360" y="3593238"/>
            <a:ext cx="6391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Accelerate volunteers' knowledge of the IEEE's organization, products, services, and resources.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 volunteers understand their roles within their local units and within the entire organization.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 a succession tool that develops and prepares future IEEE volunteer leaders.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2A925-736A-08D4-8B04-8236DE209F3D}"/>
              </a:ext>
            </a:extLst>
          </p:cNvPr>
          <p:cNvSpPr txBox="1"/>
          <p:nvPr/>
        </p:nvSpPr>
        <p:spPr>
          <a:xfrm>
            <a:off x="2828923" y="2679987"/>
            <a:ext cx="2257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86371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7639-9F56-B25A-DE28-860C8A53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by IEEE Member &amp; Geographic Activities (MGA) Board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Loretta Arellano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l.arellano@ieee.org</a:t>
            </a:r>
            <a:endParaRPr lang="en-US" b="0" i="0" dirty="0">
              <a:solidFill>
                <a:srgbClr val="1155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Staff Contact: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35B64-EEC8-7ADB-3773-0A175D74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4962527"/>
            <a:ext cx="10048875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DF861-40EC-07B9-4859-444A060B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037" y="2281887"/>
            <a:ext cx="1223963" cy="1446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75BAFC-81A3-10AA-44BC-3CFA28F4264B}"/>
              </a:ext>
            </a:extLst>
          </p:cNvPr>
          <p:cNvSpPr txBox="1"/>
          <p:nvPr/>
        </p:nvSpPr>
        <p:spPr>
          <a:xfrm>
            <a:off x="2711354" y="5609937"/>
            <a:ext cx="6769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questions? email: VoLT@ieee.org</a:t>
            </a:r>
          </a:p>
        </p:txBody>
      </p:sp>
    </p:spTree>
    <p:extLst>
      <p:ext uri="{BB962C8B-B14F-4D97-AF65-F5344CB8AC3E}">
        <p14:creationId xmlns:p14="http://schemas.microsoft.com/office/powerpoint/2010/main" val="225169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success 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1C80A4-12C2-7E7E-1F3A-75049574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525" y="1457325"/>
            <a:ext cx="8420100" cy="1752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3C73C-326B-9AC2-6B12-A63F8B69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1831313"/>
            <a:ext cx="3052763" cy="1004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7621D0-15D6-D203-5E6E-D1074EEC6FF4}"/>
              </a:ext>
            </a:extLst>
          </p:cNvPr>
          <p:cNvSpPr txBox="1"/>
          <p:nvPr/>
        </p:nvSpPr>
        <p:spPr>
          <a:xfrm>
            <a:off x="10218656" y="3209925"/>
            <a:ext cx="1297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45% of all Sections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C4720-EEAF-206A-D082-2CB419989180}"/>
              </a:ext>
            </a:extLst>
          </p:cNvPr>
          <p:cNvSpPr txBox="1"/>
          <p:nvPr/>
        </p:nvSpPr>
        <p:spPr>
          <a:xfrm>
            <a:off x="6256256" y="3075057"/>
            <a:ext cx="1297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graduates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become leaders in their OUs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139B7D6-A9E2-40BF-E182-8440E68FACA2}"/>
              </a:ext>
            </a:extLst>
          </p:cNvPr>
          <p:cNvSpPr/>
          <p:nvPr/>
        </p:nvSpPr>
        <p:spPr>
          <a:xfrm rot="19598245">
            <a:off x="1600410" y="4432624"/>
            <a:ext cx="1474846" cy="392603"/>
          </a:xfrm>
          <a:prstGeom prst="rightArrow">
            <a:avLst/>
          </a:prstGeom>
          <a:solidFill>
            <a:srgbClr val="006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20832-039A-A895-8548-582A118E3192}"/>
              </a:ext>
            </a:extLst>
          </p:cNvPr>
          <p:cNvSpPr txBox="1"/>
          <p:nvPr/>
        </p:nvSpPr>
        <p:spPr>
          <a:xfrm>
            <a:off x="8730251" y="4536694"/>
            <a:ext cx="2003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250+ grads in VOLT Graduates community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Collaboratec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4778534-7A0B-F1BC-CF15-E3FEE6A23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380863"/>
              </p:ext>
            </p:extLst>
          </p:nvPr>
        </p:nvGraphicFramePr>
        <p:xfrm>
          <a:off x="1175750" y="3563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661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412D-BD57-C7A4-2C57-0EC4CB3A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</a:t>
            </a:r>
            <a:r>
              <a:rPr lang="en-US" dirty="0"/>
              <a:t> – R3 participation (19)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06509-461A-50F6-E0E8-394A089C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SoutheastCon 2023</a:t>
            </a:r>
          </a:p>
          <a:p>
            <a:r>
              <a:rPr lang="en-US"/>
              <a:t>Orlando, Florida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1EFD3-46E7-0443-E6F7-C1E30615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5B0457-9224-B8F6-CA8A-BC2D7D357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96266"/>
              </p:ext>
            </p:extLst>
          </p:nvPr>
        </p:nvGraphicFramePr>
        <p:xfrm>
          <a:off x="838200" y="1982377"/>
          <a:ext cx="10515600" cy="3671120"/>
        </p:xfrm>
        <a:graphic>
          <a:graphicData uri="http://schemas.openxmlformats.org/drawingml/2006/table">
            <a:tbl>
              <a:tblPr/>
              <a:tblGrid>
                <a:gridCol w="1729785">
                  <a:extLst>
                    <a:ext uri="{9D8B030D-6E8A-4147-A177-3AD203B41FA5}">
                      <a16:colId xmlns:a16="http://schemas.microsoft.com/office/drawing/2014/main" val="2657984835"/>
                    </a:ext>
                  </a:extLst>
                </a:gridCol>
                <a:gridCol w="1070227">
                  <a:extLst>
                    <a:ext uri="{9D8B030D-6E8A-4147-A177-3AD203B41FA5}">
                      <a16:colId xmlns:a16="http://schemas.microsoft.com/office/drawing/2014/main" val="2166694952"/>
                    </a:ext>
                  </a:extLst>
                </a:gridCol>
                <a:gridCol w="1953786">
                  <a:extLst>
                    <a:ext uri="{9D8B030D-6E8A-4147-A177-3AD203B41FA5}">
                      <a16:colId xmlns:a16="http://schemas.microsoft.com/office/drawing/2014/main" val="1963075836"/>
                    </a:ext>
                  </a:extLst>
                </a:gridCol>
                <a:gridCol w="485335">
                  <a:extLst>
                    <a:ext uri="{9D8B030D-6E8A-4147-A177-3AD203B41FA5}">
                      <a16:colId xmlns:a16="http://schemas.microsoft.com/office/drawing/2014/main" val="2286921051"/>
                    </a:ext>
                  </a:extLst>
                </a:gridCol>
                <a:gridCol w="1368895">
                  <a:extLst>
                    <a:ext uri="{9D8B030D-6E8A-4147-A177-3AD203B41FA5}">
                      <a16:colId xmlns:a16="http://schemas.microsoft.com/office/drawing/2014/main" val="471133758"/>
                    </a:ext>
                  </a:extLst>
                </a:gridCol>
                <a:gridCol w="2078231">
                  <a:extLst>
                    <a:ext uri="{9D8B030D-6E8A-4147-A177-3AD203B41FA5}">
                      <a16:colId xmlns:a16="http://schemas.microsoft.com/office/drawing/2014/main" val="1439370505"/>
                    </a:ext>
                  </a:extLst>
                </a:gridCol>
                <a:gridCol w="1829341">
                  <a:extLst>
                    <a:ext uri="{9D8B030D-6E8A-4147-A177-3AD203B41FA5}">
                      <a16:colId xmlns:a16="http://schemas.microsoft.com/office/drawing/2014/main" val="4098924755"/>
                    </a:ext>
                  </a:extLst>
                </a:gridCol>
              </a:tblGrid>
              <a:tr h="183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Graduate Name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Graduation Year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Geographic Unit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Graduate Email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Mentor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6512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Melody Richardson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richardson.melody@gmail.com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Karen Panetta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32548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Binesh Asok Kumar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binesh.kumar@ieee.org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 Tamashiro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6501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Pankaj Kumar Bhowmik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bhowmikpankaj@ieee.org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 E. Villalon-Turrubiates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284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Naznin Akter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Miami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nakte001@fiu.edu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Coughlin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2056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Devon Lloyd Gayle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d.gayle@ieee.org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Iraido Ramírez Chávez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52646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 Scott Cramer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Melbourne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eric.cramer@ieee.org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 Apter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5670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Maxine Cohen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cohenm@nova.edu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Koteswararao Tatipamula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54818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Evelyn Licona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eplicona@gmail.com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 Palacio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32949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Nelson Estacio Lourenco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nelson.lourenco@gtri.gatech.edu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Teofilo Ramos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53702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Sharlene Nicola Brown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Jamaica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sharlenenbrown@ieee.org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 Torres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57588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Thomas Kent Jr.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Daytona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RTKentJr@msn.com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Fillion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95915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Warren Macchi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wmacchi@abamis.com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Kalyan K Sen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45389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Hasala Dharmawardena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hasalaid@gmail.com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Parviz Famouri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75627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Tamseel Mahmood Syed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syed.tamseel@gmail.com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Hossam Ali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462590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Derik Leroi Pack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Coastal South Carolina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derik.pack@gmail.com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Parkash Lohana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27692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Hernan Mauricio Cano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North Carolina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mcano@ieee.org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Rhonda Farrell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13335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Fillion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Piedmont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dfillion@ieee.org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Diane Colliler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96544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 Diaz-Lugo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dannyd4@gmail.com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 Chong (Lawrence) Wong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178352"/>
                  </a:ext>
                </a:extLst>
              </a:tr>
              <a:tr h="183556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Phillip E Henson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Huntsville Section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phillip.henson@gmail.com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Norberto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Lerendegui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7" marR="7467" marT="7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9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78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outheastCon 2023 PowerPoint Template v0.5 2023-01-04" id="{481BBAA6-8946-4F70-9FF8-4E73E02E57C9}" vid="{D313B227-B612-4AF8-A900-45AAA176E2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SoutheastCon 2023 PowerPoint Template v0.5 2023-01-04</Template>
  <TotalTime>1188</TotalTime>
  <Words>1008</Words>
  <Application>Microsoft Office PowerPoint</Application>
  <PresentationFormat>Widescreen</PresentationFormat>
  <Paragraphs>285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Blackadder ITC</vt:lpstr>
      <vt:lpstr>Calibri</vt:lpstr>
      <vt:lpstr>Times New Roman</vt:lpstr>
      <vt:lpstr>Office Theme</vt:lpstr>
      <vt:lpstr>VoLT Program</vt:lpstr>
      <vt:lpstr>R3 Technical Activities Coordinator Tamseel Syed</vt:lpstr>
      <vt:lpstr>Guess the right VoLT</vt:lpstr>
      <vt:lpstr>Guess the right VoLT</vt:lpstr>
      <vt:lpstr>IEEE training opportunities</vt:lpstr>
      <vt:lpstr>What is VoLT</vt:lpstr>
      <vt:lpstr>VoLT team</vt:lpstr>
      <vt:lpstr>VoLT success story</vt:lpstr>
      <vt:lpstr>VoLT – R3 participation (19)</vt:lpstr>
      <vt:lpstr>How to register</vt:lpstr>
      <vt:lpstr>Contents of application</vt:lpstr>
      <vt:lpstr>VoLT program deliverables</vt:lpstr>
      <vt:lpstr>What do you get?</vt:lpstr>
      <vt:lpstr>Luncheon at Sections Congress</vt:lpstr>
      <vt:lpstr>Stay connected with VoLT</vt:lpstr>
      <vt:lpstr>IEEE R3 Section Support Committee (SSC)</vt:lpstr>
      <vt:lpstr>IEEE Atlanta Section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Tamseel Syed</dc:creator>
  <cp:lastModifiedBy>Donohoe, Pat</cp:lastModifiedBy>
  <cp:revision>21</cp:revision>
  <dcterms:created xsi:type="dcterms:W3CDTF">2023-04-08T23:20:52Z</dcterms:created>
  <dcterms:modified xsi:type="dcterms:W3CDTF">2023-04-14T13:38:29Z</dcterms:modified>
</cp:coreProperties>
</file>