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9" r:id="rId4"/>
    <p:sldId id="270" r:id="rId5"/>
    <p:sldId id="271" r:id="rId6"/>
    <p:sldId id="272" r:id="rId7"/>
    <p:sldId id="275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7315200" cy="96012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C022D2B2-300E-7DB9-51F8-1BBF38D0ABAA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9EC72F50-B9CA-45D4-1FA3-379F85468405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6AE85709-1478-ED81-18CA-9CAD924494C6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5759450 w 120000"/>
              <a:gd name="T3" fmla="*/ 0 h 120000"/>
              <a:gd name="T4" fmla="*/ 5759450 w 120000"/>
              <a:gd name="T5" fmla="*/ 3240088 h 120000"/>
              <a:gd name="T6" fmla="*/ 0 w 120000"/>
              <a:gd name="T7" fmla="*/ 324008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72025B36-C311-A6A0-64AE-B6A25FBF85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81507B0F-12B9-C520-5BFC-F31E3FDCE0C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1AF26825-117C-E911-EFF6-0AAC50BD1FA8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BA536B4-463D-DA40-B4B5-82AA0D8B6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0;p1:notes">
            <a:extLst>
              <a:ext uri="{FF2B5EF4-FFF2-40B4-BE49-F238E27FC236}">
                <a16:creationId xmlns:a16="http://schemas.microsoft.com/office/drawing/2014/main" id="{328C5C5C-D77B-962B-56F0-E46050133C9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01;p1:notes">
            <a:extLst>
              <a:ext uri="{FF2B5EF4-FFF2-40B4-BE49-F238E27FC236}">
                <a16:creationId xmlns:a16="http://schemas.microsoft.com/office/drawing/2014/main" id="{F12F4E2C-414B-4A43-5DB7-7F598256360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D059607E-15E0-9379-524C-6D351B2092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D4A9716A-4B2C-19EE-2816-8A133EB16FD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F5603A6E-BB26-D849-90A0-10785B73FC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9BF99656-4211-9D7D-76FC-77E893836C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D8D6D094-DE5E-C536-194D-8EA01E673D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84AA9C87-BDA3-34F1-2089-479EFDBED9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374A17D1-BC30-39F1-6C2B-F20C36E0BE6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E3BDF-ACD6-BC46-A07B-EF218DB7F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30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14">
            <a:extLst>
              <a:ext uri="{FF2B5EF4-FFF2-40B4-BE49-F238E27FC236}">
                <a16:creationId xmlns:a16="http://schemas.microsoft.com/office/drawing/2014/main" id="{A5DF8A28-E159-064F-F7CE-F6071B79CA1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;p14" descr="Logo, icon&#10;&#10;Description automatically generated">
            <a:extLst>
              <a:ext uri="{FF2B5EF4-FFF2-40B4-BE49-F238E27FC236}">
                <a16:creationId xmlns:a16="http://schemas.microsoft.com/office/drawing/2014/main" id="{BCC35B8D-5123-5804-51F5-8A76A89EB3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7;p14" descr="Logo&#10;&#10;Description automatically generated">
            <a:extLst>
              <a:ext uri="{FF2B5EF4-FFF2-40B4-BE49-F238E27FC236}">
                <a16:creationId xmlns:a16="http://schemas.microsoft.com/office/drawing/2014/main" id="{8B24566E-185A-20B2-97B7-30D795C5E5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8;p14">
            <a:extLst>
              <a:ext uri="{FF2B5EF4-FFF2-40B4-BE49-F238E27FC236}">
                <a16:creationId xmlns:a16="http://schemas.microsoft.com/office/drawing/2014/main" id="{27051ADE-B1F4-146C-7AA5-FC9A3446D2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DA4434AD-24BC-7946-67F7-32015CBE3F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29;p14">
            <a:extLst>
              <a:ext uri="{FF2B5EF4-FFF2-40B4-BE49-F238E27FC236}">
                <a16:creationId xmlns:a16="http://schemas.microsoft.com/office/drawing/2014/main" id="{C0D29FBF-73C7-F138-9EC9-390BA76C23B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709BB-1966-1346-9874-484CBAB2C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76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BD962CFA-9A08-AC98-4CF1-35B6D094E455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FB287823-AB89-5620-1764-E74F40C0E1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E4CBCDB5-F463-2BF9-8C44-1D1A0FA0131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318AB420-16EE-D87B-F8AD-98A5833820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9DCF955B-2822-B766-C66D-59F0264250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3EBCE137-485B-EAAD-83D8-9B385812A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6FDD64A2-2287-1A37-FB36-7F01392E127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BCE025-C37A-D348-B753-70D81A05A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0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746400E3-0DEF-66A3-B213-2544957AA44A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28C49DDE-D4C1-8426-8344-86284D5C0A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79E90853-CDD2-BAF4-310A-1EC84EBBCF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125EC18E-59E8-711F-CC6A-9CFFA13C42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99E8A262-FCEB-3A14-8662-C6B1B5E618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E23B85EB-2364-2124-B2FE-ABE001B483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877073B-4859-D123-1BCC-15DEF1FAC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5C437AC6-3139-894F-875C-29EA625F9A6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D60DB4-26F6-6743-8252-0DD95579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29D7AF2B-A8BE-4B85-E32B-FFFC64A5F3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247733EC-3BCD-17DF-F885-8875AE71CD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61EA9866-5B4C-00A8-BB81-1651B1E077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0CF2E3-B8DB-9E40-AF28-09ED987F9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38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C3601131-13AC-EF26-1F98-A1064106E4BD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498EFDA9-66CE-7DF8-FAF3-8DBA014CA7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968717CB-0B55-B138-9367-58192442C4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A77E937C-4C5C-36A3-30E6-E35B3B9A9D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56729F26-0ACF-E269-B9F9-5D4FDDB6C9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2DBF4CF2-AE63-04DE-F100-4FF0C05349A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AE44F4-D835-B046-8615-9B483D9C3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4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146521BB-3815-29A7-45E8-4F87129B5E44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DB346575-2D23-CCB9-4729-5C8D9F960F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3D18A7C4-4436-1F66-D15C-F4913378A3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246B5F39-36D3-5EE5-D8FC-DF320746F6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291CCA7F-F72C-73A5-64F8-E6955E9748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32BC384B-841A-2036-7DAD-E063A4F6AB5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CE6CD6-BEF4-EE44-9FDC-2DB57F282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35067D55-BE4B-8EED-1540-88D8322FC29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8B2D2-E6AE-E543-BEDC-5E05FB1DE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766F3F76-C003-2C44-E380-489A864DDD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1AA41F6D-9059-15FB-5270-6B6B8F3D54F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B4339656-9B9C-4552-D352-18332BA93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80C94442-34AA-9C84-2D54-2A1F31529ED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9F6AE857-670C-154B-A9FA-8026E83B7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  <p:sldLayoutId id="2147483697" r:id="rId5"/>
    <p:sldLayoutId id="2147483698" r:id="rId6"/>
    <p:sldLayoutId id="2147483699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h.ieee.org/reg/3/r3_tools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3;p1">
            <a:extLst>
              <a:ext uri="{FF2B5EF4-FFF2-40B4-BE49-F238E27FC236}">
                <a16:creationId xmlns:a16="http://schemas.microsoft.com/office/drawing/2014/main" id="{15EA32D2-BF4C-3316-DA14-D2BDE3F8E87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 dirty="0">
                <a:solidFill>
                  <a:srgbClr val="7030A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 dirty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 dirty="0">
                <a:solidFill>
                  <a:srgbClr val="772583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 dirty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DBA4E418-DEA9-D8A8-035D-6A802168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5" y="1933526"/>
            <a:ext cx="7911101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DO USE EVENTS!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547629"/>
            <a:ext cx="1473693" cy="149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960081" y="3396286"/>
            <a:ext cx="7825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single events for bring in volunteers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Try matching event and volunteers background / passions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Play with strength and weaknesses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Make use of the cookbook!</a:t>
            </a:r>
            <a:br>
              <a:rPr lang="en-US" sz="2200" dirty="0"/>
            </a:br>
            <a:r>
              <a:rPr lang="en-US" sz="2000" dirty="0">
                <a:hlinkClick r:id="rId3"/>
              </a:rPr>
              <a:t>http://www.ewh.ieee.org/reg/3/r3_tools.html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61C60-D1AD-4B09-865A-545F60D4BE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87" y="1547059"/>
            <a:ext cx="3636880" cy="242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34B850-CD91-4599-BBCA-B46BBA818A0E}"/>
              </a:ext>
            </a:extLst>
          </p:cNvPr>
          <p:cNvSpPr txBox="1"/>
          <p:nvPr/>
        </p:nvSpPr>
        <p:spPr>
          <a:xfrm>
            <a:off x="7035960" y="1324794"/>
            <a:ext cx="2305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Brian Jackson / 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162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5" y="1933526"/>
            <a:ext cx="7911101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“NO” DOES NOT MEAN “NEVER”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547629"/>
            <a:ext cx="1473693" cy="149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960081" y="3396286"/>
            <a:ext cx="533606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Don’t give up – plan to follow up at a later time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Propose a different role (match skills and needs)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Find the right time to ask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Know when to stop asking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4B850-CD91-4599-BBCA-B46BBA818A0E}"/>
              </a:ext>
            </a:extLst>
          </p:cNvPr>
          <p:cNvSpPr txBox="1"/>
          <p:nvPr/>
        </p:nvSpPr>
        <p:spPr>
          <a:xfrm>
            <a:off x="7143653" y="4399686"/>
            <a:ext cx="2305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Oleksandr /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55F1F-79CA-4CB1-ABBE-BFE1F84EC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960" y="2184496"/>
            <a:ext cx="3677440" cy="222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31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6" y="1933526"/>
            <a:ext cx="5209186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BE PEOPLE DRIVEN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547629"/>
            <a:ext cx="1473693" cy="149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960081" y="3396286"/>
            <a:ext cx="520918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It is all about the volunteer, not your needs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Ask what they would like to do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Let them proposed something that fits their skillset</a:t>
            </a:r>
            <a:endParaRPr lang="en-US" dirty="0"/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Don’t just aim to fill a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4B850-CD91-4599-BBCA-B46BBA818A0E}"/>
              </a:ext>
            </a:extLst>
          </p:cNvPr>
          <p:cNvSpPr txBox="1"/>
          <p:nvPr/>
        </p:nvSpPr>
        <p:spPr>
          <a:xfrm>
            <a:off x="6976242" y="4391175"/>
            <a:ext cx="36471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magele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-picture  /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7F7FC-12A2-4413-89D7-4913D5936A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242" y="1933526"/>
            <a:ext cx="3837688" cy="255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63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6" y="1933526"/>
            <a:ext cx="5209186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BUILD RELATIONSHIPS!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547629"/>
            <a:ext cx="1473693" cy="1491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34B850-CD91-4599-BBCA-B46BBA818A0E}"/>
              </a:ext>
            </a:extLst>
          </p:cNvPr>
          <p:cNvSpPr txBox="1"/>
          <p:nvPr/>
        </p:nvSpPr>
        <p:spPr>
          <a:xfrm>
            <a:off x="7033349" y="3507803"/>
            <a:ext cx="36471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lichtmeister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/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52D55-E670-4DB5-AFC1-C49999616F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6242" y="1741527"/>
            <a:ext cx="3761365" cy="198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645756" y="3039076"/>
            <a:ext cx="89269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Don’t just putt butts on a chair!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Avoid the trap of: “we are desperate for somebody to take this position so we will accept anybody”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Aim at building relationship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social events and get to know the person on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354603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4C2883-21E2-432C-B37F-034352501F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775" y="1642075"/>
            <a:ext cx="5197220" cy="346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6" y="1933526"/>
            <a:ext cx="5643394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RECRUIT BY DUTIES AND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63" y="1547627"/>
            <a:ext cx="1473693" cy="149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645756" y="3039076"/>
            <a:ext cx="67838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 as much detail as possible about the position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Make sure they know what they are signing up for 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Have a powerful position title 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Make sure you communicate time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9EBBB-F324-4518-9CE1-EC4CFA9145B7}"/>
              </a:ext>
            </a:extLst>
          </p:cNvPr>
          <p:cNvSpPr txBox="1"/>
          <p:nvPr/>
        </p:nvSpPr>
        <p:spPr>
          <a:xfrm>
            <a:off x="8131846" y="5105736"/>
            <a:ext cx="36471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ibreakstock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/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02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F1CA-6751-42E6-9687-70B4988B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Caring and Feeding Volunteers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6A53F-9051-4C6E-877A-1D553DE97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Have rotation schedule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Allow freedom to make the positions their own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Watch out for burnout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Help them when they transition out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Recognize and reward them</a:t>
            </a:r>
          </a:p>
          <a:p>
            <a:pPr marL="1028700" lvl="1"/>
            <a:r>
              <a:rPr lang="en-US" sz="2000" b="1" dirty="0">
                <a:solidFill>
                  <a:schemeClr val="tx1"/>
                </a:solidFill>
              </a:rPr>
              <a:t>Certificates</a:t>
            </a:r>
          </a:p>
          <a:p>
            <a:pPr marL="1028700" lvl="1"/>
            <a:r>
              <a:rPr lang="en-US" sz="2000" b="1" dirty="0">
                <a:solidFill>
                  <a:schemeClr val="tx1"/>
                </a:solidFill>
              </a:rPr>
              <a:t>Pins</a:t>
            </a:r>
          </a:p>
          <a:p>
            <a:pPr marL="1028700" lvl="1"/>
            <a:r>
              <a:rPr lang="en-US" sz="2000" b="1" dirty="0">
                <a:solidFill>
                  <a:schemeClr val="tx1"/>
                </a:solidFill>
              </a:rPr>
              <a:t>Awards</a:t>
            </a:r>
          </a:p>
          <a:p>
            <a:pPr marL="1028700" lvl="1"/>
            <a:r>
              <a:rPr lang="en-US" sz="2000" b="1" dirty="0">
                <a:solidFill>
                  <a:schemeClr val="tx1"/>
                </a:solidFill>
              </a:rPr>
              <a:t>Thank you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9C86-14C1-496B-A215-BFE8FDEF3B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9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7692AB-0788-4221-BCCA-9A626AA7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7548A-17F3-49B2-A555-811506E8454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3289CF-5388-41ED-84D2-8DC624C5B7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59" y="1691217"/>
            <a:ext cx="5690165" cy="379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A940606-3C2B-44A9-8F52-0219E2F524B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7913" y="1633538"/>
            <a:ext cx="3144837" cy="3133725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F9061-50FD-4D3F-B152-3361C590E413}"/>
              </a:ext>
            </a:extLst>
          </p:cNvPr>
          <p:cNvSpPr txBox="1"/>
          <p:nvPr/>
        </p:nvSpPr>
        <p:spPr>
          <a:xfrm>
            <a:off x="605859" y="5556880"/>
            <a:ext cx="36471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Nicola  /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86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1B40EF-0B77-30B3-7671-73AC8032E64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25302" y="457200"/>
            <a:ext cx="4346723" cy="1600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4400" b="1" dirty="0">
                <a:solidFill>
                  <a:srgbClr val="00629B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Succession Planning</a:t>
            </a: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02866851-85DB-343C-A68F-0045BDF1F4B2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425301" y="2554014"/>
            <a:ext cx="4784652" cy="4038172"/>
          </a:xfrm>
        </p:spPr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en-US" sz="2000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Presenter: </a:t>
            </a:r>
          </a:p>
          <a:p>
            <a:pPr eaLnBrk="1" hangingPunct="1">
              <a:spcAft>
                <a:spcPct val="0"/>
              </a:spcAft>
            </a:pPr>
            <a:endParaRPr lang="en-US" altLang="en-US" sz="2000" b="1" dirty="0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 sz="2000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Dr. Alessio Medda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sz="2000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Atlanta Section Chair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sz="2000" b="1" dirty="0" err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alessiomedda@ieee.org</a:t>
            </a:r>
            <a:endParaRPr lang="en-US" altLang="en-US" sz="2000" b="1" dirty="0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 sz="2000" b="1" dirty="0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 sz="2000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August 11, 2023 – 11:15 AM</a:t>
            </a:r>
          </a:p>
          <a:p>
            <a:pPr eaLnBrk="1" hangingPunct="1">
              <a:spcAft>
                <a:spcPct val="0"/>
              </a:spcAft>
            </a:pPr>
            <a:endParaRPr lang="en-US" altLang="en-US" sz="2000" i="1" dirty="0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 sz="2000" i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R3 Meeting at Section Congress 2023</a:t>
            </a:r>
          </a:p>
          <a:p>
            <a:pPr eaLnBrk="1" hangingPunct="1">
              <a:spcAft>
                <a:spcPct val="0"/>
              </a:spcAft>
            </a:pPr>
            <a:endParaRPr lang="en-US" altLang="en-US" sz="2000" b="1" dirty="0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A6727394-38AC-BA20-B148-29EF2FA669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4954C5B-0C1B-0243-BDB1-6A6ABEE399F1}" type="slidenum">
              <a:rPr lang="en-US" altLang="en-US"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DD738-8F85-D8D2-BD8E-7CFCC1AE1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575" y="1085965"/>
            <a:ext cx="5021093" cy="369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AD6F25-6F14-28B0-F480-9BF077521F29}"/>
              </a:ext>
            </a:extLst>
          </p:cNvPr>
          <p:cNvSpPr txBox="1"/>
          <p:nvPr/>
        </p:nvSpPr>
        <p:spPr>
          <a:xfrm>
            <a:off x="5362575" y="4782889"/>
            <a:ext cx="4784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Tuomas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Kujansuu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/ Adobe Stock (</a:t>
            </a:r>
            <a:r>
              <a:rPr 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stock.adobe.com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903AD26C-00E4-5158-28B5-945F337A818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dirty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What is Succession Planning? </a:t>
            </a:r>
          </a:p>
        </p:txBody>
      </p:sp>
      <p:sp>
        <p:nvSpPr>
          <p:cNvPr id="16387" name="Google Shape;187;p11">
            <a:extLst>
              <a:ext uri="{FF2B5EF4-FFF2-40B4-BE49-F238E27FC236}">
                <a16:creationId xmlns:a16="http://schemas.microsoft.com/office/drawing/2014/main" id="{606C2C67-E322-7ED0-96A3-5BBC5AC252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9187386-5EBB-0A47-9C9F-28F9593E05C0}" type="slidenum">
              <a:rPr lang="en-US" altLang="en-US"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07229A0F-0140-EEE2-D9E6-850A95EAA8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68166" y="1479549"/>
            <a:ext cx="6099284" cy="5015843"/>
          </a:xfrm>
        </p:spPr>
        <p:txBody>
          <a:bodyPr>
            <a:normAutofit/>
          </a:bodyPr>
          <a:lstStyle/>
          <a:p>
            <a:pPr marL="228600" indent="0" eaLnBrk="1" hangingPunct="1">
              <a:spcAft>
                <a:spcPct val="0"/>
              </a:spcAft>
            </a:pPr>
            <a:r>
              <a:rPr lang="en-US" altLang="en-US" sz="2400" b="1" u="sng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Succession Planning is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  <a:p>
            <a:pPr marL="228600" indent="0" eaLnBrk="1" hangingPunct="1">
              <a:spcAft>
                <a:spcPct val="0"/>
              </a:spcAft>
            </a:pP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Ensuring the future of your Section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Identifying and supporting future leaders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Creating structures for training and development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Providing additional help and support for your Section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Give you the opportunity to </a:t>
            </a:r>
            <a:b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move on to new things!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C4D53-724F-5C63-EC88-FEB6E4430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1463040"/>
            <a:ext cx="426719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BDD16F-9336-CC12-464D-5B09C4D9F1DE}"/>
              </a:ext>
            </a:extLst>
          </p:cNvPr>
          <p:cNvSpPr txBox="1"/>
          <p:nvPr/>
        </p:nvSpPr>
        <p:spPr>
          <a:xfrm>
            <a:off x="6267450" y="4679949"/>
            <a:ext cx="3839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Vitalii Vodolazskyi / 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DD58-3D5B-87D4-624D-D33410F2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Engaging Volunteers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F9EC8-C040-E1AA-D369-2A5519860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479017"/>
            <a:ext cx="10258943" cy="1599034"/>
          </a:xfrm>
        </p:spPr>
        <p:txBody>
          <a:bodyPr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Are you struggling to find volunteers to cover key positions in your Section?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Do you find that the volunteers you find don’t follow through and then disappear?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D24BB-3B99-FCE8-6B9F-AE64C52428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71792E-E4F2-0DE0-423C-12185022429B}"/>
              </a:ext>
            </a:extLst>
          </p:cNvPr>
          <p:cNvSpPr txBox="1">
            <a:spLocks/>
          </p:cNvSpPr>
          <p:nvPr/>
        </p:nvSpPr>
        <p:spPr bwMode="auto">
          <a:xfrm>
            <a:off x="4645816" y="3078051"/>
            <a:ext cx="5617298" cy="20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/>
            <a:r>
              <a:rPr lang="en-US" sz="2200" b="1" kern="0" dirty="0"/>
              <a:t>DON’T WORRY, YOU ARE NOT ALONE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200" b="1" kern="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kern="0" dirty="0"/>
              <a:t>This happened to all of us!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kern="0" dirty="0"/>
              <a:t>Let us review together how to best find and retain volunteers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C0C65-A6CA-4EDA-9969-EBC1680968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0" y="3295552"/>
            <a:ext cx="4247017" cy="3033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CEC82E-443A-4868-BA87-7ACDFAD1F26B}"/>
              </a:ext>
            </a:extLst>
          </p:cNvPr>
          <p:cNvSpPr txBox="1"/>
          <p:nvPr/>
        </p:nvSpPr>
        <p:spPr>
          <a:xfrm>
            <a:off x="898327" y="6064006"/>
            <a:ext cx="3839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Pedro / 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94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2B29-00DB-BFA9-9AE7-F6F0D5C7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People Volunteer?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13595-2C31-3169-97CA-DF7B6676C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They have other work and/or family commitments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They think other may be better qualified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They are not aware of the volunteer opportunities out there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They don’t appreciate the value of volunteering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They are afraid they won't have any time left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They are not interested and/or engaged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They see volunteer burnout in others and don’t want to be in the same shoes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0C824-369A-FEF3-EB18-80A509F0A0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6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2B29-00DB-BFA9-9AE7-F6F0D5C7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People Volunteer?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13595-2C31-3169-97CA-DF7B6676C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6" y="1479017"/>
            <a:ext cx="11408228" cy="3299045"/>
          </a:xfrm>
        </p:spPr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They have other work and/or family commitments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They think other may be better qualified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They are not aware of the volunteer opportunities out there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They don’t appreciate the value of volunteering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They are afraid they won't have any time left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They are not interested and/or engaged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They see volunteer burnout in others and don’t want to be in the same shoes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0C824-369A-FEF3-EB18-80A509F0A0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C14D0-5AF7-71E3-1692-7AC540E89069}"/>
              </a:ext>
            </a:extLst>
          </p:cNvPr>
          <p:cNvSpPr txBox="1"/>
          <p:nvPr/>
        </p:nvSpPr>
        <p:spPr>
          <a:xfrm>
            <a:off x="3024388" y="4778062"/>
            <a:ext cx="6143223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NOBODY ASKED THEM!</a:t>
            </a:r>
          </a:p>
        </p:txBody>
      </p:sp>
    </p:spTree>
    <p:extLst>
      <p:ext uri="{BB962C8B-B14F-4D97-AF65-F5344CB8AC3E}">
        <p14:creationId xmlns:p14="http://schemas.microsoft.com/office/powerpoint/2010/main" val="67576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5" y="1933526"/>
            <a:ext cx="6273359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ANNOUNCEMENTS DO NOT BRING VOLUNTEERS!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547629"/>
            <a:ext cx="1473693" cy="149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956122" y="3366131"/>
            <a:ext cx="725199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519113" indent="-519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Ask, ask, ask,….</a:t>
            </a:r>
          </a:p>
          <a:p>
            <a:pPr marL="519113" indent="-519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personal messages – explain why</a:t>
            </a:r>
          </a:p>
          <a:p>
            <a:pPr marL="519113" indent="-519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Reach out and meet people face to face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E75D48-51B6-FC50-6B00-5EFBB23A1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89987" l="8709" r="89996">
                        <a14:foregroundMark x1="8709" y1="33804" x2="8709" y2="33804"/>
                        <a14:foregroundMark x1="8709" y1="41651" x2="8709" y2="41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483" y="2059632"/>
            <a:ext cx="3861266" cy="2612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D980CA-4D2A-9500-8165-D6EB34673074}"/>
              </a:ext>
            </a:extLst>
          </p:cNvPr>
          <p:cNvSpPr txBox="1"/>
          <p:nvPr/>
        </p:nvSpPr>
        <p:spPr>
          <a:xfrm>
            <a:off x="8320373" y="2097968"/>
            <a:ext cx="2305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Baling Rady / 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60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5" y="1933526"/>
            <a:ext cx="7911101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DO IT AS A TEAM!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547629"/>
            <a:ext cx="1473693" cy="149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966293" y="3381310"/>
            <a:ext cx="4053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Leverage your ExCom, Subunit Chairs, etc.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Engage you team around the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67796-D30F-9B69-DB69-2F7D66BAA260}"/>
              </a:ext>
            </a:extLst>
          </p:cNvPr>
          <p:cNvSpPr txBox="1"/>
          <p:nvPr/>
        </p:nvSpPr>
        <p:spPr>
          <a:xfrm>
            <a:off x="6766560" y="4664512"/>
            <a:ext cx="2911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Memed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ÖZASLAN 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/ 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9D999-FAB6-4EE5-B908-FE0FB3B5E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560" y="1737360"/>
            <a:ext cx="3790949" cy="292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01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93F-1D72-BA22-2B62-5886A95A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Successful Volunteer Recruitment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2D8D-3951-1E4F-3E59-D1825D1A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56" y="1933526"/>
            <a:ext cx="5682152" cy="719653"/>
          </a:xfrm>
        </p:spPr>
        <p:txBody>
          <a:bodyPr>
            <a:noAutofit/>
          </a:bodyPr>
          <a:lstStyle/>
          <a:p>
            <a:pPr marL="228600" indent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DON’T PROPOSE A LONG-TERM 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DCC4-5A69-293F-3809-F1E34AD207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BBCE025-C37A-D348-B753-70D81A05A72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 descr="A group of numbers in circles&#10;&#10;Description automatically generated">
            <a:extLst>
              <a:ext uri="{FF2B5EF4-FFF2-40B4-BE49-F238E27FC236}">
                <a16:creationId xmlns:a16="http://schemas.microsoft.com/office/drawing/2014/main" id="{7A0E4B73-9B17-83B7-5A17-B6ABE663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547629"/>
            <a:ext cx="1473693" cy="149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0311B-1097-B1A7-8056-6F3C4C05E300}"/>
              </a:ext>
            </a:extLst>
          </p:cNvPr>
          <p:cNvSpPr txBox="1"/>
          <p:nvPr/>
        </p:nvSpPr>
        <p:spPr>
          <a:xfrm>
            <a:off x="1932400" y="3398903"/>
            <a:ext cx="5154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What to do</a:t>
            </a:r>
            <a:r>
              <a:rPr lang="en-US" sz="2200" dirty="0"/>
              <a:t>: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Don’t take engagement too seriously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Show there is a support network for them to tap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Recruit for smaller projects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Offer a way 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4CF88-32B7-5D8F-AF90-A43B69BFCD59}"/>
              </a:ext>
            </a:extLst>
          </p:cNvPr>
          <p:cNvSpPr txBox="1"/>
          <p:nvPr/>
        </p:nvSpPr>
        <p:spPr>
          <a:xfrm>
            <a:off x="7315858" y="4461740"/>
            <a:ext cx="2305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©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freshidea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  <a:r>
              <a:rPr 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/ Adobe Stock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69F80-37F2-4E93-972C-2D840F810E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58" y="1915077"/>
            <a:ext cx="3390299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55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770</Words>
  <Application>Microsoft Office PowerPoint</Application>
  <PresentationFormat>Widescreen</PresentationFormat>
  <Paragraphs>135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Open Sans</vt:lpstr>
      <vt:lpstr>Calibri</vt:lpstr>
      <vt:lpstr>Arial</vt:lpstr>
      <vt:lpstr>Office Theme</vt:lpstr>
      <vt:lpstr>PowerPoint Presentation</vt:lpstr>
      <vt:lpstr>Succession Planning</vt:lpstr>
      <vt:lpstr>What is Succession Planning? </vt:lpstr>
      <vt:lpstr>Finding and Engaging Volunteers</vt:lpstr>
      <vt:lpstr>Why Don’t People Volunteer?</vt:lpstr>
      <vt:lpstr>Why Don’t People Volunteer?</vt:lpstr>
      <vt:lpstr>Key to Successful Volunteer Recruitment </vt:lpstr>
      <vt:lpstr>Key to Successful Volunteer Recruitment </vt:lpstr>
      <vt:lpstr>Key to Successful Volunteer Recruitment </vt:lpstr>
      <vt:lpstr>Key to Successful Volunteer Recruitment </vt:lpstr>
      <vt:lpstr>Key to Successful Volunteer Recruitment </vt:lpstr>
      <vt:lpstr>Key to Successful Volunteer Recruitment </vt:lpstr>
      <vt:lpstr>Key to Successful Volunteer Recruitment </vt:lpstr>
      <vt:lpstr>Key to Successful Volunteer Recruitment </vt:lpstr>
      <vt:lpstr>Caring and Feeding Volunteers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28</cp:revision>
  <dcterms:created xsi:type="dcterms:W3CDTF">2022-10-04T13:41:59Z</dcterms:created>
  <dcterms:modified xsi:type="dcterms:W3CDTF">2023-08-09T01:29:59Z</dcterms:modified>
</cp:coreProperties>
</file>